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  <p:sldMasterId id="2147483909" r:id="rId2"/>
    <p:sldMasterId id="2147483921" r:id="rId3"/>
    <p:sldMasterId id="2147483933" r:id="rId4"/>
    <p:sldMasterId id="2147483945" r:id="rId5"/>
    <p:sldMasterId id="2147483957" r:id="rId6"/>
    <p:sldMasterId id="2147483969" r:id="rId7"/>
    <p:sldMasterId id="2147483981" r:id="rId8"/>
    <p:sldMasterId id="2147483993" r:id="rId9"/>
  </p:sldMasterIdLst>
  <p:notesMasterIdLst>
    <p:notesMasterId r:id="rId22"/>
  </p:notesMasterIdLst>
  <p:sldIdLst>
    <p:sldId id="279" r:id="rId10"/>
    <p:sldId id="294" r:id="rId11"/>
    <p:sldId id="319" r:id="rId12"/>
    <p:sldId id="259" r:id="rId13"/>
    <p:sldId id="260" r:id="rId14"/>
    <p:sldId id="280" r:id="rId15"/>
    <p:sldId id="290" r:id="rId16"/>
    <p:sldId id="308" r:id="rId17"/>
    <p:sldId id="320" r:id="rId18"/>
    <p:sldId id="312" r:id="rId19"/>
    <p:sldId id="265" r:id="rId20"/>
    <p:sldId id="26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66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277" autoAdjust="0"/>
    <p:restoredTop sz="94638" autoAdjust="0"/>
  </p:normalViewPr>
  <p:slideViewPr>
    <p:cSldViewPr>
      <p:cViewPr>
        <p:scale>
          <a:sx n="80" d="100"/>
          <a:sy n="80" d="100"/>
        </p:scale>
        <p:origin x="-207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A0C19B-EA2F-4B22-A3F4-899F793CFF81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EC0236-3404-4A37-8357-8F693F01A6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951CDB-8CBD-4561-894A-B4D64730328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2FD6-2774-43E2-BB14-5F3FDAA84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2CE8-F10D-48C8-BFA1-6F4033C22C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3EC1A-1FB1-4B65-9F84-2BB4C321DE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41C9B-AE06-41C6-8E64-15508F56B5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 мультимедиа</a:t>
            </a:r>
            <a:endParaRPr lang="uk-UA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F371-3E01-425C-82AB-E2E63C6750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20FB-E51C-4FB9-A69A-93539F5B1B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0E91-5EE8-4D13-9618-AFDA2BCB7258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DF3A-F8C3-4017-86F2-0B7E98293E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C7315-C124-4A32-972F-BD0386B9B696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948C-BC01-49D5-BD01-1E0FD32596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0CE4-455E-46EB-8716-F001567ABD68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DCFA-7F18-473D-AC0A-33615ADC0F4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B755-7AEE-4295-9642-42E3B280EBF0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56FC-BEDB-424E-B172-EF70974A5D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1E79-9F48-44AE-9D13-65CDB5C7A361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E0E0-721E-4A8E-89FF-2617358A0D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7BD3-5EC5-4414-AE40-41EDB8633C1B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9DFF-635F-4711-8587-C935EBCB7D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D062-2017-46CB-B73B-257251807E1E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2FAD-B64A-4FB2-8AC0-DCE2F8653E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E81E-3747-40A6-A4D5-831D028C25AC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332C-B7A2-4EAD-9B05-5DA76BB19C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92D4-B3D0-4B4E-BCF2-88A0BE3C16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8DCDC-BA59-4CDE-A6BE-2C1021B6C2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52D7-82ED-48F7-A494-D171E43D1736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19F3-6D15-4106-A879-36BD0B6CF4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1303-702F-4CE3-842D-71ECF58A9F54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70425-0C6B-42C3-A7B5-8790C6DEEF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 мультимедиа</a:t>
            </a:r>
            <a:endParaRPr lang="uk-UA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69DB-3A25-42CB-9456-591C9A450CBC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AC88-A4AB-4C69-BF13-76427B35A9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AF60-0CD1-49F7-BE9B-13F935FA00A8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6658-7C24-4DD1-A66B-B8CDBE708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E076-44C3-4155-9897-E0410AB573D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BFB1-9211-4664-ACB8-98B1F99AF2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1A01-A3E5-45AE-8C0A-3FADBF03539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ADF2-27BE-4CD8-AE0B-FCC12383B5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7724F-AE2A-4557-9198-8CB171F65EA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B757-8C02-4396-8082-EFE0F1C84D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D7C9-AD0F-4157-BB6A-11F1451ADFB7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9DFF1-77B4-489F-8B4D-21F2DD55FE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6055-D92E-4524-9325-5D3759DEFC3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2038-1D27-4FFE-81D1-F75FA2DCC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A675-F5EA-444A-9338-B5CF4E2B4E20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4779-02DF-404F-B35C-1240005CF3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F3CC-2B83-4959-B600-6BEE75F208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2C86-C21F-47ED-935D-1072EACBE7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6970-3DF3-40BF-A259-005624BA214E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857-5C3D-4205-9F4D-F59A53CE58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6BE3-970A-4623-B1C3-171B168B79D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BB38-2FF3-4D23-A42B-EA2AA2B561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A1E5-B23B-47FC-9E81-4D7E121718A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E8AD-1AA1-4DBB-B2DE-085E1E26B8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15C0-68E0-485F-BC64-15683A200D35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571DD-86EF-46C5-8DAA-530A57A72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D2B9-CEEF-4EE9-B7B8-F57B30BA8A8A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74ED-9818-4964-9BDA-B613EE0F1F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DC34-5421-452D-AE9F-0389BDA9AEF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46DD-FA4D-4AC4-9A58-88F4FBCF4A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5DBD-D4BA-4292-8BE8-0EDC0B66067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2FA9-19B9-4F67-99D5-1EFCEBC938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8AE9-B019-4B3A-B540-F3CDFDBA52B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11B2-E8A9-415B-86AD-D69529811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22FD-1987-4B11-B2B4-099D124EAD03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42B2-DBAF-44B8-ABFE-E5A0F7F520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5147-85B4-412E-8EBC-48EF232937AE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1A7B-BBA7-4603-A923-66F5F98E1E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F08F-84BD-460B-9D35-E73B9F3D28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6C5A-14F9-4B0B-B184-9AB89C5275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C7C4-DAF2-40A2-A8D3-7ED4701B54C3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ABB1C-80A4-4821-B5C5-465C81054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C4D7-F8FE-47E5-96EE-47E4D85407BB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5584-8B61-4B6F-A5F9-1FBC94A954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4C89-5811-431F-A5DD-E9ED1C91DC25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1F95-BADB-4571-A78B-7646DF9F49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B59D-933D-4397-B88C-9D2F9111E1BC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0D79-6091-4177-A315-75E9E1C5CB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0528-E8E4-4D09-9636-B96291A69F0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DF09-2FE2-4058-ADB5-994F0C8F70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7317-CB2E-4B5B-A752-8F1C3A1A945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C1B8-D945-4341-AC23-6CBF470633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BF09-FDB5-451D-BBDC-14041441405F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9AA3-5799-43F9-A50F-ABFBA5B37B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24C1E-FF4C-4210-9398-AA08F2F350B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2E0F2-A846-46E0-9D4C-FDA2DEEE6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5FDA-7E33-4702-9C73-192135271068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5EA2-D144-4ADC-950E-52EDF4B4CE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8570-8A66-47B9-A906-04151267B027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9E678-4DBF-428A-B07C-7C152F0269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F21E-0693-44A9-A966-43F598E152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C6EA-CFB3-4D6E-B216-66048B553E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917E-CEDD-4624-8303-BA797B0C8BC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63C9-F3F2-4EE3-B0D4-6F24F13A21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1C37-F835-4F92-AF51-37EA53ABE21C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B1E2-BB6D-4D5F-B1FF-2FAEA79345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8A5A-993F-4EC6-ACD5-E5BB57613720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A68C-5948-4288-BA6D-643A89469A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2278-1C41-4AA1-A528-3535C0324F8F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CCED-608F-4D0A-9701-C09441DA22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7B072-F62C-4382-A68E-73B62060A7B8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FEB2-6275-4A47-BA31-067006116A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DFFF-F082-4157-AFB3-6A6AD34D95E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94EE-C84F-4F77-82B4-5D573A3874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0E91-5EE8-4D13-9618-AFDA2BCB7258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DF3A-F8C3-4017-86F2-0B7E98293E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C7315-C124-4A32-972F-BD0386B9B696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948C-BC01-49D5-BD01-1E0FD32596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0CE4-455E-46EB-8716-F001567ABD68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DCFA-7F18-473D-AC0A-33615ADC0F4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B755-7AEE-4295-9642-42E3B280EBF0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56FC-BEDB-424E-B172-EF70974A5D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1699-2397-4E6B-ADF4-CD4EAF6F2D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05FE-5E9A-4100-A3BD-715C24815D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1E79-9F48-44AE-9D13-65CDB5C7A361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E0E0-721E-4A8E-89FF-2617358A0D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7BD3-5EC5-4414-AE40-41EDB8633C1B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9DFF-635F-4711-8587-C935EBCB7D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D062-2017-46CB-B73B-257251807E1E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2FAD-B64A-4FB2-8AC0-DCE2F8653E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E81E-3747-40A6-A4D5-831D028C25AC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332C-B7A2-4EAD-9B05-5DA76BB19C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52D7-82ED-48F7-A494-D171E43D1736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19F3-6D15-4106-A879-36BD0B6CF4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1303-702F-4CE3-842D-71ECF58A9F54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70425-0C6B-42C3-A7B5-8790C6DEEF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 мультимедиа</a:t>
            </a:r>
            <a:endParaRPr lang="uk-UA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69DB-3A25-42CB-9456-591C9A450CBC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AC88-A4AB-4C69-BF13-76427B35A9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AF60-0CD1-49F7-BE9B-13F935FA00A8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6658-7C24-4DD1-A66B-B8CDBE708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E076-44C3-4155-9897-E0410AB573D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BFB1-9211-4664-ACB8-98B1F99AF2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1A01-A3E5-45AE-8C0A-3FADBF03539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ADF2-27BE-4CD8-AE0B-FCC12383B5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19D3-5498-449E-9A67-57D5C62402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F683-360F-4207-B10F-A203757193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7724F-AE2A-4557-9198-8CB171F65EA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B757-8C02-4396-8082-EFE0F1C84D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D7C9-AD0F-4157-BB6A-11F1451ADFB7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9DFF1-77B4-489F-8B4D-21F2DD55FE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6055-D92E-4524-9325-5D3759DEFC3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2038-1D27-4FFE-81D1-F75FA2DCC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A675-F5EA-444A-9338-B5CF4E2B4E20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4779-02DF-404F-B35C-1240005CF3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6970-3DF3-40BF-A259-005624BA214E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857-5C3D-4205-9F4D-F59A53CE58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6BE3-970A-4623-B1C3-171B168B79D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BB38-2FF3-4D23-A42B-EA2AA2B561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A1E5-B23B-47FC-9E81-4D7E121718A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E8AD-1AA1-4DBB-B2DE-085E1E26B8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15C0-68E0-485F-BC64-15683A200D35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571DD-86EF-46C5-8DAA-530A57A72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D2B9-CEEF-4EE9-B7B8-F57B30BA8A8A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74ED-9818-4964-9BDA-B613EE0F1F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DC34-5421-452D-AE9F-0389BDA9AEF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46DD-FA4D-4AC4-9A58-88F4FBCF4A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C280F-173D-4B43-8303-CEA87533D7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BB7D-A925-4D6D-992E-8CE4A99047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5DBD-D4BA-4292-8BE8-0EDC0B66067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2FA9-19B9-4F67-99D5-1EFCEBC938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8AE9-B019-4B3A-B540-F3CDFDBA52B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11B2-E8A9-415B-86AD-D69529811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22FD-1987-4B11-B2B4-099D124EAD03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42B2-DBAF-44B8-ABFE-E5A0F7F520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5147-85B4-412E-8EBC-48EF232937AE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1A7B-BBA7-4603-A923-66F5F98E1E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C7C4-DAF2-40A2-A8D3-7ED4701B54C3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ABB1C-80A4-4821-B5C5-465C81054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C4D7-F8FE-47E5-96EE-47E4D85407BB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5584-8B61-4B6F-A5F9-1FBC94A954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4C89-5811-431F-A5DD-E9ED1C91DC25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1F95-BADB-4571-A78B-7646DF9F49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B59D-933D-4397-B88C-9D2F9111E1BC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0D79-6091-4177-A315-75E9E1C5CB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0528-E8E4-4D09-9636-B96291A69F0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DF09-2FE2-4058-ADB5-994F0C8F70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7317-CB2E-4B5B-A752-8F1C3A1A9454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C1B8-D945-4341-AC23-6CBF470633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67AD-B600-47A7-8F78-1828D8E2D0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1A67-C00F-4F81-9AC3-48123B4A7B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BF09-FDB5-451D-BBDC-14041441405F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9AA3-5799-43F9-A50F-ABFBA5B37B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24C1E-FF4C-4210-9398-AA08F2F350B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2E0F2-A846-46E0-9D4C-FDA2DEEE6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5FDA-7E33-4702-9C73-192135271068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5EA2-D144-4ADC-950E-52EDF4B4CE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8570-8A66-47B9-A906-04151267B027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9E678-4DBF-428A-B07C-7C152F0269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917E-CEDD-4624-8303-BA797B0C8BC9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63C9-F3F2-4EE3-B0D4-6F24F13A21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1C37-F835-4F92-AF51-37EA53ABE21C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B1E2-BB6D-4D5F-B1FF-2FAEA79345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8A5A-993F-4EC6-ACD5-E5BB57613720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A68C-5948-4288-BA6D-643A89469A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2278-1C41-4AA1-A528-3535C0324F8F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CCED-608F-4D0A-9701-C09441DA22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7B072-F62C-4382-A68E-73B62060A7B8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FEB2-6275-4A47-BA31-067006116A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DFFF-F082-4157-AFB3-6A6AD34D95E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94EE-C84F-4F77-82B4-5D573A3874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CD9991-09F0-4E31-9005-159AC562A0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AB94A-20D1-430E-835C-C36F365E51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A769DB-3A25-42CB-9456-591C9A450CBC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99AC88-A4AB-4C69-BF13-76427B35A9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E38D9E4-DBCF-4341-A101-714B3ED2B51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C9C9BA5-45D4-428C-A11D-73AF2D743E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0165B02-0CD5-48E8-8A0A-A64E8207FF6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84B89C5-65C0-482D-94C7-D144326EA6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A441DAD-E030-46A0-BF44-B86C0170D71F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49ED988-828C-4314-9629-3180117C25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B70D4-D454-4E49-9735-ED59CB6229B1}" type="datetimeFigureOut">
              <a:rPr lang="ru-RU" smtClean="0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974A1-CE4E-4DE8-B00C-F3BDD4310F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E38D9E4-DBCF-4341-A101-714B3ED2B51D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C9C9BA5-45D4-428C-A11D-73AF2D743E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0165B02-0CD5-48E8-8A0A-A64E8207FF66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84B89C5-65C0-482D-94C7-D144326EA6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A441DAD-E030-46A0-BF44-B86C0170D71F}" type="datetimeFigureOut">
              <a:rPr lang="ru-RU"/>
              <a:pPr>
                <a:defRPr/>
              </a:pPr>
              <a:t>29.03.2021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49ED988-828C-4314-9629-3180117C25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-portfolio.blogspot.com/2015/10/blog-post_89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-center.org/training-blended_learning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ys.ippo.kubg.edu.ua/?page_id=51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обр093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547813" y="1268413"/>
            <a:ext cx="59817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Презентація  </a:t>
            </a:r>
          </a:p>
          <a:p>
            <a:pPr algn="ctr"/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індивідуального творчого проекту</a:t>
            </a:r>
          </a:p>
          <a:p>
            <a:pPr algn="ctr"/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вчителя  фізики</a:t>
            </a:r>
          </a:p>
          <a:p>
            <a:pPr algn="ctr"/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 Д </a:t>
            </a:r>
            <a:r>
              <a:rPr lang="uk-UA" sz="3600" b="1" kern="10" dirty="0" err="1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ністрівського</a:t>
            </a:r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 НВК</a:t>
            </a:r>
          </a:p>
          <a:p>
            <a:pPr algn="ctr"/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Марчук  Любові</a:t>
            </a:r>
          </a:p>
          <a:p>
            <a:pPr algn="ctr"/>
            <a:r>
              <a:rPr lang="uk-UA" sz="3600" b="1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aramond" pitchFamily="18" charset="0"/>
              </a:rPr>
              <a:t> Іванівни</a:t>
            </a:r>
            <a:endParaRPr lang="uk-UA" sz="3600" b="1" kern="10" dirty="0">
              <a:ln w="9525">
                <a:solidFill>
                  <a:srgbClr val="008080"/>
                </a:solidFill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>
                <a:alpha val="58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Вчитель\Desktop\ІТП. Фізики. Марчук Любов Іванівна\Створити папку\x-QtWdARw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3492937" cy="2203326"/>
          </a:xfrm>
          <a:prstGeom prst="rect">
            <a:avLst/>
          </a:prstGeom>
          <a:noFill/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843808" y="607137"/>
            <a:ext cx="6156176" cy="53245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uk-UA" b="1" i="1" dirty="0" smtClean="0">
                <a:solidFill>
                  <a:srgbClr val="006699"/>
                </a:solidFill>
                <a:latin typeface="Bookman Old Style" pitchFamily="18" charset="0"/>
              </a:rPr>
              <a:t>Перевернутий клас - </a:t>
            </a:r>
            <a:r>
              <a:rPr lang="uk-UA" sz="2000" dirty="0" smtClean="0">
                <a:solidFill>
                  <a:srgbClr val="002060"/>
                </a:solidFill>
                <a:latin typeface="Bookman Old Style" pitchFamily="18" charset="0"/>
              </a:rPr>
              <a:t>це така педагогічна модель, в якій типова подача лекцій і організація домашніх завдань представлені навпаки. Учні дивляться вдома короткі відео-лекції, в той час як у класі відводиться час на виконання вправ, обговорення проектів дискусії. Відео лекції часто розглядаються як ключовий компонент в перевернутому підході, такі лекції в даний час або створюються викладачем і розміщуються в Інтернеті, або зберігаються в якомусь </a:t>
            </a:r>
            <a:r>
              <a:rPr lang="uk-UA" sz="2000" dirty="0" err="1" smtClean="0">
                <a:solidFill>
                  <a:srgbClr val="002060"/>
                </a:solidFill>
                <a:latin typeface="Bookman Old Style" pitchFamily="18" charset="0"/>
              </a:rPr>
              <a:t>онлайн-файлообміннику</a:t>
            </a:r>
            <a:r>
              <a:rPr lang="uk-UA" sz="2000" dirty="0" smtClean="0">
                <a:solidFill>
                  <a:srgbClr val="002060"/>
                </a:solidFill>
                <a:latin typeface="Bookman Old Style" pitchFamily="18" charset="0"/>
              </a:rPr>
              <a:t>. Доступність перегляду відео в наші дні, поширилася настільки, що дозволяє зробити його невід'ємною частиною концепції перевернутого навчання.</a:t>
            </a:r>
            <a:br>
              <a:rPr lang="uk-UA" sz="2000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uk-UA" sz="2000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8720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http://metod-portfolio.blogspot.com/2015/10/blog-post_89.html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3120" y="3933056"/>
            <a:ext cx="7920880" cy="255454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215968"/>
                </a:solidFill>
                <a:latin typeface="Bookman Old Style" pitchFamily="18" charset="0"/>
              </a:rPr>
              <a:t>ВИСНОВКИ</a:t>
            </a:r>
            <a:endParaRPr lang="uk-UA" sz="2000" b="1" dirty="0">
              <a:solidFill>
                <a:srgbClr val="215968"/>
              </a:solidFill>
              <a:latin typeface="Bookman Old Style" pitchFamily="18" charset="0"/>
            </a:endParaRPr>
          </a:p>
          <a:p>
            <a:pPr marL="742950" lvl="1" indent="-285750">
              <a:buFont typeface="Wingdings" pitchFamily="2" charset="2"/>
              <a:buNone/>
              <a:defRPr/>
            </a:pPr>
            <a:r>
              <a:rPr lang="uk-UA" sz="2000" dirty="0" smtClean="0">
                <a:solidFill>
                  <a:srgbClr val="002060"/>
                </a:solidFill>
                <a:latin typeface="Bookman Old Style" pitchFamily="18" charset="0"/>
              </a:rPr>
              <a:t>Перевагами «</a:t>
            </a: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перевернутого </a:t>
            </a:r>
            <a:r>
              <a:rPr lang="uk-UA" sz="2000" dirty="0" smtClean="0">
                <a:solidFill>
                  <a:srgbClr val="002060"/>
                </a:solidFill>
                <a:latin typeface="Bookman Old Style" pitchFamily="18" charset="0"/>
              </a:rPr>
              <a:t>о» навчання є: зростання активності, розвиток співробітництва, персоналізація навчання, доступність інформаційно-комунікаційних технологій.</a:t>
            </a:r>
          </a:p>
          <a:p>
            <a:pPr marL="742950" lvl="1" indent="-285750">
              <a:buFont typeface="Wingdings" pitchFamily="2" charset="2"/>
              <a:buNone/>
              <a:defRPr/>
            </a:pPr>
            <a:r>
              <a:rPr lang="uk-UA" sz="2000" dirty="0" smtClean="0">
                <a:solidFill>
                  <a:srgbClr val="002060"/>
                </a:solidFill>
                <a:latin typeface="Bookman Old Style" pitchFamily="18" charset="0"/>
              </a:rPr>
              <a:t>Перевернута модель покладає більшу відповідальність за навчання на учнів, дає їм стимул для навчання, самовдосконалення, дослідження, експерименту.</a:t>
            </a:r>
            <a:endParaRPr lang="uk-UA" dirty="0">
              <a:solidFill>
                <a:srgbClr val="215968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645024"/>
            <a:ext cx="50898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uk-UA" sz="72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Romanus" pitchFamily="82" charset="-52"/>
                <a:ea typeface="MS Mincho" pitchFamily="49" charset="-128"/>
              </a:rPr>
              <a:t>Д </a:t>
            </a:r>
            <a:r>
              <a:rPr lang="uk-UA" sz="7200" b="1" i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Romanus" pitchFamily="82" charset="-52"/>
                <a:ea typeface="MS Mincho" pitchFamily="49" charset="-128"/>
              </a:rPr>
              <a:t>якую</a:t>
            </a:r>
            <a:r>
              <a:rPr lang="uk-UA" sz="72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Romanus" pitchFamily="82" charset="-52"/>
                <a:ea typeface="MS Mincho" pitchFamily="49" charset="-128"/>
              </a:rPr>
              <a:t> за увагу !</a:t>
            </a:r>
            <a:endParaRPr lang="ru-RU" sz="7200" b="1" i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Romanus" pitchFamily="82" charset="-52"/>
              <a:ea typeface="MS Mincho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D:\ЛІ\Мої фото\мій клас\SAM_0176.JPG"/>
          <p:cNvPicPr>
            <a:picLocks noChangeAspect="1" noChangeArrowheads="1"/>
          </p:cNvPicPr>
          <p:nvPr/>
        </p:nvPicPr>
        <p:blipFill>
          <a:blip r:embed="rId3" cstate="print"/>
          <a:srcRect t="10286" r="2856"/>
          <a:stretch>
            <a:fillRect/>
          </a:stretch>
        </p:blipFill>
        <p:spPr bwMode="auto">
          <a:xfrm>
            <a:off x="251520" y="3444166"/>
            <a:ext cx="5544443" cy="3413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0" y="765175"/>
            <a:ext cx="5219700" cy="23034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Інноваційні  моделі  навчання.</a:t>
            </a:r>
          </a:p>
          <a:p>
            <a:pPr algn="ctr"/>
            <a:r>
              <a:rPr lang="uk-UA" sz="3600" b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Технологія «перевернутого класу»</a:t>
            </a:r>
          </a:p>
          <a:p>
            <a:pPr algn="ctr"/>
            <a:r>
              <a:rPr lang="uk-UA" sz="3600" b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при вивченні фізики</a:t>
            </a:r>
            <a:endParaRPr lang="uk-UA" sz="3600" b="1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60421" name="Picture 5" descr="D:\ЛІ\Виховна\6 клас\6 клас\SAM_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300" y="0"/>
            <a:ext cx="3822700" cy="5732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читель\Desktop\ІТП. Фізики. Марчук Любов Іванівна\школа-960x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012820" cy="4590678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2843808" y="0"/>
            <a:ext cx="6064201" cy="2348880"/>
          </a:xfrm>
          <a:prstGeom prst="horizontalScroll">
            <a:avLst/>
          </a:prstGeom>
          <a:gradFill>
            <a:gsLst>
              <a:gs pos="83000">
                <a:schemeClr val="accent3">
                  <a:tint val="50000"/>
                  <a:satMod val="300000"/>
                  <a:alpha val="4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Bookman Old Style" pitchFamily="18" charset="0"/>
              </a:rPr>
              <a:t>Ми позбавляємо дітей майбутнього,</a:t>
            </a:r>
          </a:p>
          <a:p>
            <a:pPr algn="ctr">
              <a:defRPr/>
            </a:pPr>
            <a:r>
              <a:rPr lang="uk-UA" sz="1600" b="1" dirty="0">
                <a:latin typeface="Bookman Old Style" pitchFamily="18" charset="0"/>
              </a:rPr>
              <a:t> якщо продовжуємо вчити сьогодні так, </a:t>
            </a:r>
          </a:p>
          <a:p>
            <a:pPr algn="ctr">
              <a:defRPr/>
            </a:pPr>
            <a:r>
              <a:rPr lang="uk-UA" sz="1600" b="1" dirty="0">
                <a:latin typeface="Bookman Old Style" pitchFamily="18" charset="0"/>
              </a:rPr>
              <a:t>як вчили цьому вчора.</a:t>
            </a:r>
          </a:p>
          <a:p>
            <a:pPr algn="ctr">
              <a:defRPr/>
            </a:pPr>
            <a:r>
              <a:rPr lang="uk-UA" sz="1600" dirty="0">
                <a:latin typeface="Bookman Old Style" pitchFamily="18" charset="0"/>
              </a:rPr>
              <a:t>                   </a:t>
            </a:r>
            <a:r>
              <a:rPr lang="uk-UA" sz="1600" b="1" dirty="0">
                <a:latin typeface="Bookman Old Style" pitchFamily="18" charset="0"/>
              </a:rPr>
              <a:t> Джон Дьюї </a:t>
            </a:r>
          </a:p>
          <a:p>
            <a:pPr algn="ctr">
              <a:defRPr/>
            </a:pPr>
            <a:r>
              <a:rPr lang="uk-UA" sz="1600" i="1" dirty="0">
                <a:latin typeface="Bookman Old Style" pitchFamily="18" charset="0"/>
              </a:rPr>
              <a:t>(1859-1952, американський філософ, </a:t>
            </a:r>
          </a:p>
          <a:p>
            <a:pPr algn="ctr">
              <a:defRPr/>
            </a:pPr>
            <a:r>
              <a:rPr lang="uk-UA" sz="1600" i="1" dirty="0">
                <a:latin typeface="Bookman Old Style" pitchFamily="18" charset="0"/>
              </a:rPr>
              <a:t>психолог та    реформатор освіти</a:t>
            </a:r>
            <a:r>
              <a:rPr lang="uk-UA" sz="1600" i="1" dirty="0" smtClean="0">
                <a:latin typeface="Bookman Old Style" pitchFamily="18" charset="0"/>
              </a:rPr>
              <a:t>)</a:t>
            </a:r>
            <a:endParaRPr lang="uk-UA" sz="16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915816" y="1556792"/>
            <a:ext cx="3384376" cy="2232248"/>
          </a:xfrm>
          <a:prstGeom prst="horizontalScroll">
            <a:avLst/>
          </a:prstGeom>
          <a:gradFill>
            <a:gsLst>
              <a:gs pos="0">
                <a:srgbClr val="CCCCFF">
                  <a:alpha val="700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Інновації передбачають використання різних моделей та технологій навчання. </a:t>
            </a:r>
            <a:endParaRPr lang="uk-UA" b="1" i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800" y="188640"/>
            <a:ext cx="2286000" cy="6429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А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даптивне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навчання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260648"/>
            <a:ext cx="2286000" cy="7858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Навчання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у віртуальному класі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5517232"/>
            <a:ext cx="2286000" cy="6429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Цифровий сторітелінг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224" y="1196752"/>
            <a:ext cx="232023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Застосування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масових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відкритих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онлайн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курсів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7984" y="4509120"/>
            <a:ext cx="206997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Геймифікація</a:t>
            </a:r>
            <a:endParaRPr lang="uk-UA" sz="16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2240" y="3789040"/>
            <a:ext cx="2286000" cy="1161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Змішане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та «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перевернуте»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навчання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000" y="2636912"/>
            <a:ext cx="2286000" cy="10069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Синхронне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та 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асинхронне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навчання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5656" y="4221088"/>
            <a:ext cx="2286000" cy="1020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Самостійно направлене  навчання</a:t>
            </a:r>
            <a:endParaRPr lang="uk-UA" sz="16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95936" y="3789040"/>
            <a:ext cx="2286000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Дистанційне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навчання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429000"/>
            <a:ext cx="2286000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Навчання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у співробітництві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908720"/>
            <a:ext cx="230425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err="1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“Перевернуте”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навчання</a:t>
            </a:r>
            <a:endParaRPr lang="uk-UA" sz="16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772816"/>
            <a:ext cx="206997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Змішане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навчання</a:t>
            </a:r>
            <a:endParaRPr lang="uk-UA" sz="16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2492896"/>
            <a:ext cx="230425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err="1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Хмароорієнтоване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навчання</a:t>
            </a:r>
            <a:endParaRPr lang="uk-UA" sz="16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36096" y="188640"/>
            <a:ext cx="3355306" cy="584775"/>
          </a:xfrm>
          <a:prstGeom prst="rect">
            <a:avLst/>
          </a:prstGeom>
          <a:gradFill flip="none" rotWithShape="1">
            <a:gsLst>
              <a:gs pos="0">
                <a:srgbClr val="8488C4">
                  <a:alpha val="8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Змішане навчання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1340768"/>
            <a:ext cx="4716140" cy="1384995"/>
          </a:xfrm>
          <a:prstGeom prst="rect">
            <a:avLst/>
          </a:prstGeom>
          <a:solidFill>
            <a:schemeClr val="accent3">
              <a:tint val="50000"/>
              <a:satMod val="30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cs typeface="Aharoni" pitchFamily="2" charset="-79"/>
              </a:rPr>
              <a:t>Навчання проводиться як в традиційній очній формі, так і з використанням технологій дистанційного навчання.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36296" y="5949280"/>
            <a:ext cx="1512168" cy="28803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4725144"/>
            <a:ext cx="4499992" cy="1938992"/>
          </a:xfrm>
          <a:prstGeom prst="rect">
            <a:avLst/>
          </a:prstGeom>
          <a:gradFill flip="none" rotWithShape="1">
            <a:gsLst>
              <a:gs pos="0">
                <a:srgbClr val="8488C4">
                  <a:alpha val="58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Відсоток електронного навчання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16% – у Фінляндії,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11–15%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–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у Литві, Іспанії, Великій Британії, Ісландії та Норвегії,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В Україні цей показник сягає 2,6 %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7"/>
          <p:cNvSpPr>
            <a:spLocks noChangeArrowheads="1"/>
          </p:cNvSpPr>
          <p:nvPr/>
        </p:nvSpPr>
        <p:spPr bwMode="auto">
          <a:xfrm>
            <a:off x="2286000" y="26908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/>
            </a:r>
            <a:br>
              <a:rPr lang="uk-UA"/>
            </a:br>
            <a:r>
              <a:rPr lang="uk-UA"/>
              <a:t> 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63888" y="1556792"/>
            <a:ext cx="5371504" cy="4524315"/>
          </a:xfrm>
          <a:prstGeom prst="rect">
            <a:avLst/>
          </a:prstGeom>
          <a:gradFill>
            <a:gsLst>
              <a:gs pos="64000">
                <a:schemeClr val="accent3">
                  <a:tint val="50000"/>
                  <a:satMod val="300000"/>
                  <a:alpha val="8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Khan Academy –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міжнародна освітня мережа, заснована американським підприємцем Салманом </a:t>
            </a:r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Ханом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. У 2006 році він почав записувати невеликі навчальні відеоролики, щоб допомогти своїй молодшій сестрі розібратися з математикою, та викладав їх у відкритий доступ. За два роки відео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Khan Academy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переглянули більше 200 </a:t>
            </a:r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млн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разів.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285728"/>
            <a:ext cx="2638076" cy="584775"/>
          </a:xfrm>
          <a:prstGeom prst="rect">
            <a:avLst/>
          </a:prstGeom>
          <a:gradFill flip="none" rotWithShape="1">
            <a:gsLst>
              <a:gs pos="0">
                <a:srgbClr val="8488C4">
                  <a:alpha val="8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Світовий досвід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  <p:pic>
        <p:nvPicPr>
          <p:cNvPr id="2050" name="Picture 2" descr="C:\Users\Вчитель\Desktop\ІТП. Фізики. Марчук Любов Іванівна\unnamedт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8488C4">
                  <a:alpha val="8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Складові     змішаного     навчання </a:t>
            </a:r>
          </a:p>
        </p:txBody>
      </p:sp>
      <p:pic>
        <p:nvPicPr>
          <p:cNvPr id="3074" name="Picture 2" descr="C:\Users\Вчитель\Desktop\ІТП. Фізики. Марчук Любов Іванівна\onlayn-shkola-foksford-vdguki-batkv-navchannya_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3787047" cy="3240360"/>
          </a:xfrm>
          <a:prstGeom prst="rect">
            <a:avLst/>
          </a:prstGeom>
          <a:noFill/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707904" y="1340768"/>
            <a:ext cx="5112816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endParaRPr lang="uk-UA" b="1" i="1" dirty="0">
              <a:solidFill>
                <a:srgbClr val="006699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tabLst>
                <a:tab pos="685800" algn="l"/>
              </a:tabLst>
              <a:defRPr/>
            </a:pPr>
            <a:r>
              <a:rPr lang="uk-UA" sz="2400" i="1" dirty="0" smtClean="0">
                <a:solidFill>
                  <a:srgbClr val="006699"/>
                </a:solidFill>
                <a:latin typeface="Bookman Old Style" pitchFamily="18" charset="0"/>
              </a:rPr>
              <a:t>активні форми навчання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tabLst>
                <a:tab pos="685800" algn="l"/>
              </a:tabLst>
              <a:defRPr/>
            </a:pPr>
            <a:r>
              <a:rPr lang="uk-UA" sz="2400" i="1" dirty="0" smtClean="0">
                <a:solidFill>
                  <a:srgbClr val="006699"/>
                </a:solidFill>
                <a:latin typeface="Bookman Old Style" pitchFamily="18" charset="0"/>
              </a:rPr>
              <a:t>чіткі цілі навчання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tabLst>
                <a:tab pos="685800" algn="l"/>
              </a:tabLst>
              <a:defRPr/>
            </a:pPr>
            <a:r>
              <a:rPr lang="uk-UA" sz="2400" i="1" dirty="0" smtClean="0">
                <a:solidFill>
                  <a:srgbClr val="006699"/>
                </a:solidFill>
                <a:latin typeface="Bookman Old Style" pitchFamily="18" charset="0"/>
              </a:rPr>
              <a:t>достатній час на формування навичок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tabLst>
                <a:tab pos="685800" algn="l"/>
              </a:tabLst>
              <a:defRPr/>
            </a:pPr>
            <a:r>
              <a:rPr lang="uk-UA" sz="2400" i="1" dirty="0" smtClean="0">
                <a:solidFill>
                  <a:srgbClr val="006699"/>
                </a:solidFill>
                <a:latin typeface="Bookman Old Style" pitchFamily="18" charset="0"/>
              </a:rPr>
              <a:t>покроковий опис технологій.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http://ed-center.org/training-blended_learning.html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>
                <a:alpha val="58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читель\Desktop\ІТП. Фізики. Марчук Любов Іванівна\obucheni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6152" cy="3282677"/>
          </a:xfrm>
          <a:prstGeom prst="rect">
            <a:avLst/>
          </a:prstGeom>
          <a:noFill/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779912" y="394692"/>
            <a:ext cx="5220072" cy="6463308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endParaRPr lang="uk-UA" b="1" i="1" dirty="0">
              <a:solidFill>
                <a:srgbClr val="006699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uk-UA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Перевернутий клас </a:t>
            </a:r>
          </a:p>
          <a:p>
            <a:pPr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uk-UA" sz="2400" i="1" dirty="0" smtClean="0">
                <a:solidFill>
                  <a:srgbClr val="002060"/>
                </a:solidFill>
                <a:latin typeface="Bookman Old Style" pitchFamily="18" charset="0"/>
              </a:rPr>
              <a:t>(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flipped</a:t>
            </a:r>
            <a:r>
              <a:rPr lang="uk-UA" sz="24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classroom) – </a:t>
            </a:r>
            <a:r>
              <a:rPr lang="uk-UA" sz="2400" i="1" dirty="0" smtClean="0">
                <a:solidFill>
                  <a:srgbClr val="002060"/>
                </a:solidFill>
                <a:latin typeface="Bookman Old Style" pitchFamily="18" charset="0"/>
              </a:rPr>
              <a:t>принцип навчання, за яким основне засвоєння нового матеріалу школярами відбувається вдома, а час класної роботи виділяється на виконання завдань, вправ, проведення лабораторних і практичних досліджень, індивідуальних консультацій учителя . </a:t>
            </a:r>
          </a:p>
        </p:txBody>
      </p:sp>
      <p:sp>
        <p:nvSpPr>
          <p:cNvPr id="7" name="Прямоугольник 6">
            <a:hlinkHover r:id="rId3"/>
          </p:cNvPr>
          <p:cNvSpPr/>
          <p:nvPr/>
        </p:nvSpPr>
        <p:spPr>
          <a:xfrm>
            <a:off x="251520" y="393305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http://phys.ippo.kubg.edu.ua/?page_id=517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Результат пошуку зображень за запитом &quot;Проблемы «перевернутого класу»: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139952" cy="2056958"/>
          </a:xfrm>
          <a:prstGeom prst="rect">
            <a:avLst/>
          </a:prstGeom>
          <a:noFill/>
        </p:spPr>
      </p:pic>
      <p:pic>
        <p:nvPicPr>
          <p:cNvPr id="147458" name="Picture 2" descr="Результат пошуку зображень за запитом &quot;Проблемы «перевернутого класу»:&quot;"/>
          <p:cNvPicPr>
            <a:picLocks noChangeAspect="1" noChangeArrowheads="1"/>
          </p:cNvPicPr>
          <p:nvPr/>
        </p:nvPicPr>
        <p:blipFill>
          <a:blip r:embed="rId3" cstate="print"/>
          <a:srcRect l="3012" r="3335"/>
          <a:stretch>
            <a:fillRect/>
          </a:stretch>
        </p:blipFill>
        <p:spPr bwMode="auto">
          <a:xfrm>
            <a:off x="3923928" y="0"/>
            <a:ext cx="5040560" cy="642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ДОСВІД РОБОТИ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266</Words>
  <Application>Microsoft Office PowerPoint</Application>
  <PresentationFormat>Экран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1_ДОСВІД РОБОТИ 2</vt:lpstr>
      <vt:lpstr>Тема1</vt:lpstr>
      <vt:lpstr>1_Тема Office</vt:lpstr>
      <vt:lpstr>3_Тема Office</vt:lpstr>
      <vt:lpstr>Поток</vt:lpstr>
      <vt:lpstr>1_Тема1</vt:lpstr>
      <vt:lpstr>4_Тема Office</vt:lpstr>
      <vt:lpstr>5_Тема Office</vt:lpstr>
      <vt:lpstr>1_Поток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Складові     змішаного     навчання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Вчитель</dc:creator>
  <cp:lastModifiedBy>Вчитель</cp:lastModifiedBy>
  <cp:revision>62</cp:revision>
  <dcterms:modified xsi:type="dcterms:W3CDTF">2021-03-29T09:22:02Z</dcterms:modified>
</cp:coreProperties>
</file>