
<file path=[Content_Types].xml><?xml version="1.0" encoding="utf-8"?>
<Types xmlns="http://schemas.openxmlformats.org/package/2006/content-types">
  <Default Extension="tmp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8" r:id="rId5"/>
    <p:sldId id="266" r:id="rId6"/>
    <p:sldId id="267" r:id="rId7"/>
    <p:sldId id="258" r:id="rId8"/>
    <p:sldId id="259" r:id="rId9"/>
    <p:sldId id="260" r:id="rId10"/>
    <p:sldId id="261" r:id="rId11"/>
    <p:sldId id="265" r:id="rId12"/>
    <p:sldId id="270" r:id="rId13"/>
    <p:sldId id="262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3000">
    <p:dissolv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hyperlink" Target="https://ic.pics.livejournal.com/the_morning_spb/75064462/1980001/1980001_original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ic.pics.livejournal.com/the_morning_spb/75064462/1976528/1976528_original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c.pics.livejournal.com/the_morning_spb/75064462/1979625/1979625_original.jp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hyperlink" Target="https://ic.pics.livejournal.com/the_morning_spb/75064462/1978238/1978238_original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ic.pics.livejournal.com/the_morning_spb/75064462/1978611/1978611_original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c.pics.livejournal.com/the_morning_spb/75064462/1981116/1981116_original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795592" cy="129614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5 </a:t>
            </a:r>
            <a:r>
              <a:rPr lang="ru-RU" sz="44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хвилин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з </a:t>
            </a:r>
            <a:r>
              <a:rPr lang="ru-RU" sz="44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мистецтвом</a:t>
            </a:r>
            <a:endParaRPr lang="uk-UA" sz="44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428164"/>
            <a:ext cx="4536504" cy="1872208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47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9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Історія    </a:t>
            </a:r>
            <a:r>
              <a:rPr lang="ru-RU" sz="9000" b="1" cap="all" dirty="0" err="1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українських</a:t>
            </a:r>
            <a:r>
              <a:rPr lang="ru-RU" sz="9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9000" b="1" cap="all" dirty="0" err="1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шедеврів</a:t>
            </a:r>
            <a:endParaRPr lang="uk-UA" sz="90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7" name="Рисунок 6" descr="Головною вадою живописця Миколи Пимоненка стала його вірність українській тематиці («Київська квіткарка»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60" y="2564904"/>
            <a:ext cx="3420048" cy="35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8411806"/>
      </p:ext>
    </p:extLst>
  </p:cSld>
  <p:clrMapOvr>
    <a:masterClrMapping/>
  </p:clrMapOvr>
  <p:transition spd="slow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18072" cy="1368152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  <a:latin typeface="+mn-lt"/>
              </a:rPr>
              <a:t>Художник відтворив мотив побачень, де торкається вічних тем – кохання і дружби. Дівчат він показує то зніяковілими, то замріяними, радісно усміхненими зрідка зажуреними</a:t>
            </a:r>
            <a:endParaRPr lang="uk-UA" sz="24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122" name="Picture 2" descr="C:\Users\user\Desktop\Не_жарту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18" y="213270"/>
            <a:ext cx="5019877" cy="364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Суперниці._біля_криниці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66" y="2780928"/>
            <a:ext cx="4978272" cy="386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ic.pics.livejournal.com/the_morning_spb/75064462/1980001/1980001_800.jpg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3096344" cy="4283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218694"/>
      </p:ext>
    </p:extLst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xit" presetSubtype="2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24965 0.2555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1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-0.24514 -0.23959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-1199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188640"/>
            <a:ext cx="41764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  </a:t>
            </a:r>
            <a:r>
              <a:rPr lang="uk-UA" sz="2000" i="1" dirty="0" smtClean="0">
                <a:solidFill>
                  <a:srgbClr val="002060"/>
                </a:solidFill>
              </a:rPr>
              <a:t>Тиражована репродукція на листівці з полотна «До дому»  </a:t>
            </a:r>
            <a:r>
              <a:rPr lang="uk-UA" sz="2000" i="1" dirty="0">
                <a:solidFill>
                  <a:srgbClr val="002060"/>
                </a:solidFill>
              </a:rPr>
              <a:t>потрапила в поле зору московського горілчаного фабриканта Миколи </a:t>
            </a:r>
            <a:r>
              <a:rPr lang="uk-UA" sz="2000" i="1" dirty="0" err="1">
                <a:solidFill>
                  <a:srgbClr val="002060"/>
                </a:solidFill>
              </a:rPr>
              <a:t>Шустова</a:t>
            </a:r>
            <a:r>
              <a:rPr lang="uk-UA" sz="2000" i="1" dirty="0">
                <a:solidFill>
                  <a:srgbClr val="002060"/>
                </a:solidFill>
              </a:rPr>
              <a:t>, який якраз був спантеличений дизайном етикетки для пляшок нової </a:t>
            </a:r>
            <a:r>
              <a:rPr lang="uk-UA" sz="2000" i="1" dirty="0" smtClean="0">
                <a:solidFill>
                  <a:srgbClr val="002060"/>
                </a:solidFill>
              </a:rPr>
              <a:t>горілки. </a:t>
            </a:r>
          </a:p>
          <a:p>
            <a:endParaRPr lang="uk-UA" sz="2000" i="1" dirty="0" err="1">
              <a:solidFill>
                <a:srgbClr val="002060"/>
              </a:solidFill>
            </a:endParaRPr>
          </a:p>
          <a:p>
            <a:r>
              <a:rPr lang="uk-UA" sz="2000" i="1" dirty="0" smtClean="0">
                <a:solidFill>
                  <a:srgbClr val="002060"/>
                </a:solidFill>
              </a:rPr>
              <a:t>      Цікава </a:t>
            </a:r>
            <a:r>
              <a:rPr lang="uk-UA" sz="2000" i="1" dirty="0">
                <a:solidFill>
                  <a:srgbClr val="002060"/>
                </a:solidFill>
              </a:rPr>
              <a:t>сценка, де гіркий п’яниця ледве йде до свого дому, а там вже чекає дружина з палицею і пес, що сидить на призьбі, наштовхнула </a:t>
            </a:r>
            <a:r>
              <a:rPr lang="uk-UA" sz="2000" i="1" dirty="0" err="1">
                <a:solidFill>
                  <a:srgbClr val="002060"/>
                </a:solidFill>
              </a:rPr>
              <a:t>Шустова</a:t>
            </a:r>
            <a:r>
              <a:rPr lang="uk-UA" sz="2000" i="1" dirty="0">
                <a:solidFill>
                  <a:srgbClr val="002060"/>
                </a:solidFill>
              </a:rPr>
              <a:t> на рішення проблеми. І він, не замислюючись, використав цей сюжет для нової </a:t>
            </a:r>
            <a:r>
              <a:rPr lang="uk-UA" sz="2000" i="1" dirty="0" smtClean="0">
                <a:solidFill>
                  <a:srgbClr val="002060"/>
                </a:solidFill>
              </a:rPr>
              <a:t>етикетки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горілки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із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промовистою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назвою</a:t>
            </a:r>
            <a:r>
              <a:rPr lang="ru-RU" sz="2000" dirty="0" smtClean="0">
                <a:solidFill>
                  <a:srgbClr val="002060"/>
                </a:solidFill>
              </a:rPr>
              <a:t> «</a:t>
            </a:r>
            <a:r>
              <a:rPr lang="ru-RU" sz="2000" dirty="0" err="1" smtClean="0">
                <a:solidFill>
                  <a:srgbClr val="002060"/>
                </a:solidFill>
              </a:rPr>
              <a:t>Спотикач</a:t>
            </a:r>
            <a:r>
              <a:rPr lang="ru-RU" dirty="0" smtClean="0"/>
              <a:t>». 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520539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sz="2000" dirty="0" err="1" smtClean="0">
                <a:solidFill>
                  <a:srgbClr val="002060"/>
                </a:solidFill>
              </a:rPr>
              <a:t>Розгніваний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Пимоненко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поїхав</a:t>
            </a:r>
            <a:r>
              <a:rPr lang="ru-RU" sz="2000" dirty="0">
                <a:solidFill>
                  <a:srgbClr val="002060"/>
                </a:solidFill>
              </a:rPr>
              <a:t> до </a:t>
            </a:r>
            <a:r>
              <a:rPr lang="ru-RU" sz="2000" dirty="0" err="1">
                <a:solidFill>
                  <a:srgbClr val="002060"/>
                </a:solidFill>
              </a:rPr>
              <a:t>Москви</a:t>
            </a:r>
            <a:r>
              <a:rPr lang="ru-RU" sz="2000" dirty="0">
                <a:solidFill>
                  <a:srgbClr val="002060"/>
                </a:solidFill>
              </a:rPr>
              <a:t>, і </a:t>
            </a:r>
            <a:r>
              <a:rPr lang="ru-RU" sz="2000" dirty="0" err="1">
                <a:solidFill>
                  <a:srgbClr val="002060"/>
                </a:solidFill>
              </a:rPr>
              <a:t>після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гострої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розмови</a:t>
            </a:r>
            <a:r>
              <a:rPr lang="ru-RU" sz="2000" dirty="0">
                <a:solidFill>
                  <a:srgbClr val="002060"/>
                </a:solidFill>
              </a:rPr>
              <a:t> з </a:t>
            </a:r>
            <a:r>
              <a:rPr lang="ru-RU" sz="2000" dirty="0" err="1">
                <a:solidFill>
                  <a:srgbClr val="002060"/>
                </a:solidFill>
              </a:rPr>
              <a:t>Шустовим</a:t>
            </a:r>
            <a:r>
              <a:rPr lang="ru-RU" sz="2000" dirty="0">
                <a:solidFill>
                  <a:srgbClr val="002060"/>
                </a:solidFill>
              </a:rPr>
              <a:t>  </a:t>
            </a:r>
            <a:r>
              <a:rPr lang="ru-RU" sz="2000" dirty="0" err="1">
                <a:solidFill>
                  <a:srgbClr val="002060"/>
                </a:solidFill>
              </a:rPr>
              <a:t>такій</a:t>
            </a:r>
            <a:r>
              <a:rPr lang="ru-RU" sz="2000" dirty="0">
                <a:solidFill>
                  <a:srgbClr val="002060"/>
                </a:solidFill>
              </a:rPr>
              <a:t> «</a:t>
            </a:r>
            <a:r>
              <a:rPr lang="ru-RU" sz="2000" dirty="0" err="1">
                <a:solidFill>
                  <a:srgbClr val="002060"/>
                </a:solidFill>
              </a:rPr>
              <a:t>рекламі</a:t>
            </a:r>
            <a:r>
              <a:rPr lang="ru-RU" sz="2000" dirty="0">
                <a:solidFill>
                  <a:srgbClr val="002060"/>
                </a:solidFill>
              </a:rPr>
              <a:t>» </a:t>
            </a:r>
            <a:r>
              <a:rPr lang="ru-RU" sz="2000" dirty="0" err="1">
                <a:solidFill>
                  <a:srgbClr val="002060"/>
                </a:solidFill>
              </a:rPr>
              <a:t>було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покладено</a:t>
            </a:r>
            <a:r>
              <a:rPr lang="ru-RU" sz="2000" dirty="0">
                <a:solidFill>
                  <a:srgbClr val="002060"/>
                </a:solidFill>
              </a:rPr>
              <a:t> край.</a:t>
            </a:r>
            <a:endParaRPr lang="uk-UA" sz="2000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https://ic.pics.livejournal.com/the_morning_spb/75064462/1976528/1976528_800.jpg">
            <a:hlinkClick r:id="rId2" tgtFrame="&quot;_blank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2"/>
          <a:stretch/>
        </p:blipFill>
        <p:spPr bwMode="auto">
          <a:xfrm>
            <a:off x="4500244" y="1052736"/>
            <a:ext cx="4551289" cy="33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284139"/>
      </p:ext>
    </p:extLst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ulturologia.ru/files/u21941/21941278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t="2384" r="61865" b="35720"/>
          <a:stretch/>
        </p:blipFill>
        <p:spPr bwMode="auto">
          <a:xfrm>
            <a:off x="1079752" y="116632"/>
            <a:ext cx="2520000" cy="315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kulturologia.ru/files/u21941/00-pimonenko_3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1"/>
            <a:ext cx="6408712" cy="33458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779912" y="1124744"/>
            <a:ext cx="468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2060"/>
                </a:solidFill>
              </a:rPr>
              <a:t>Графічний портрет Н.</a:t>
            </a:r>
            <a:r>
              <a:rPr lang="uk-UA" sz="2000" dirty="0" err="1">
                <a:solidFill>
                  <a:srgbClr val="002060"/>
                </a:solidFill>
              </a:rPr>
              <a:t>До.Пимоненка</a:t>
            </a:r>
            <a:r>
              <a:rPr lang="uk-UA" sz="2000" dirty="0">
                <a:solidFill>
                  <a:srgbClr val="002060"/>
                </a:solidFill>
              </a:rPr>
              <a:t>. </a:t>
            </a:r>
            <a:endParaRPr lang="uk-UA" sz="2000" dirty="0" smtClean="0">
              <a:solidFill>
                <a:srgbClr val="002060"/>
              </a:solidFill>
            </a:endParaRPr>
          </a:p>
          <a:p>
            <a:r>
              <a:rPr lang="uk-UA" sz="2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uk-UA" sz="2000" dirty="0" smtClean="0">
                <a:solidFill>
                  <a:srgbClr val="002060"/>
                </a:solidFill>
              </a:rPr>
              <a:t>Карбування </a:t>
            </a:r>
            <a:r>
              <a:rPr lang="uk-UA" sz="2000" dirty="0">
                <a:solidFill>
                  <a:srgbClr val="002060"/>
                </a:solidFill>
              </a:rPr>
              <a:t>на портсигар з сюжетом з полотна «До дому» </a:t>
            </a:r>
          </a:p>
        </p:txBody>
      </p:sp>
    </p:spTree>
    <p:extLst>
      <p:ext uri="{BB962C8B-B14F-4D97-AF65-F5344CB8AC3E}">
        <p14:creationId xmlns:p14="http://schemas.microsoft.com/office/powerpoint/2010/main" val="4064371822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864096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  <a:latin typeface="+mn-lt"/>
              </a:rPr>
              <a:t>У творах на міську тематику майстер виявляє психологічний стан дійових осіб</a:t>
            </a:r>
            <a:endParaRPr lang="uk-UA" sz="24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C:\Users\user\Desktop\Рисунок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7" y="1196752"/>
            <a:ext cx="4248052" cy="485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ic.pics.livejournal.com/the_morning_spb/75064462/1979625/1979625_800.jpg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39248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833225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9704" y="332656"/>
            <a:ext cx="7848872" cy="452431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rgbClr val="002060"/>
                </a:solidFill>
                <a:latin typeface="Book Antiqua" pitchFamily="18" charset="0"/>
              </a:rPr>
              <a:t>Він </a:t>
            </a:r>
            <a:r>
              <a:rPr lang="ru-RU" sz="4800" b="1" i="1" dirty="0" err="1">
                <a:solidFill>
                  <a:srgbClr val="002060"/>
                </a:solidFill>
                <a:latin typeface="Book Antiqua" pitchFamily="18" charset="0"/>
              </a:rPr>
              <a:t>був</a:t>
            </a:r>
            <a:r>
              <a:rPr lang="ru-RU" sz="4800" b="1" i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uk-UA" sz="4800" b="1" i="1" dirty="0">
                <a:solidFill>
                  <a:srgbClr val="002060"/>
                </a:solidFill>
                <a:latin typeface="Book Antiqua" pitchFamily="18" charset="0"/>
              </a:rPr>
              <a:t>і</a:t>
            </a:r>
            <a:r>
              <a:rPr lang="ru-RU" sz="4800" b="1" i="1" dirty="0" err="1" smtClean="0">
                <a:solidFill>
                  <a:srgbClr val="002060"/>
                </a:solidFill>
                <a:latin typeface="Book Antiqua" pitchFamily="18" charset="0"/>
              </a:rPr>
              <a:t>стинним</a:t>
            </a:r>
            <a:r>
              <a:rPr lang="ru-RU" sz="48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4800" b="1" i="1" dirty="0" err="1" smtClean="0">
                <a:solidFill>
                  <a:srgbClr val="002060"/>
                </a:solidFill>
                <a:latin typeface="Book Antiqua" pitchFamily="18" charset="0"/>
              </a:rPr>
              <a:t>українцем</a:t>
            </a:r>
            <a:r>
              <a:rPr lang="ru-RU" sz="4800" b="1" i="1" dirty="0" smtClean="0">
                <a:solidFill>
                  <a:srgbClr val="002060"/>
                </a:solidFill>
                <a:latin typeface="Book Antiqua" pitchFamily="18" charset="0"/>
              </a:rPr>
              <a:t>,</a:t>
            </a:r>
          </a:p>
          <a:p>
            <a:r>
              <a:rPr lang="ru-RU" sz="4800" b="1" i="1" dirty="0" smtClean="0">
                <a:solidFill>
                  <a:srgbClr val="002060"/>
                </a:solidFill>
                <a:latin typeface="Book Antiqua" pitchFamily="18" charset="0"/>
              </a:rPr>
              <a:t>не </a:t>
            </a:r>
            <a:r>
              <a:rPr lang="ru-RU" sz="4800" b="1" i="1" dirty="0" err="1">
                <a:solidFill>
                  <a:srgbClr val="002060"/>
                </a:solidFill>
                <a:latin typeface="Book Antiqua" pitchFamily="18" charset="0"/>
              </a:rPr>
              <a:t>забудеться</a:t>
            </a:r>
            <a:r>
              <a:rPr lang="ru-RU" sz="4800" b="1" i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4800" b="1" i="1" dirty="0" err="1">
                <a:solidFill>
                  <a:srgbClr val="002060"/>
                </a:solidFill>
                <a:latin typeface="Book Antiqua" pitchFamily="18" charset="0"/>
              </a:rPr>
              <a:t>краєм</a:t>
            </a:r>
            <a:r>
              <a:rPr lang="ru-RU" sz="4800" b="1" i="1" dirty="0">
                <a:solidFill>
                  <a:srgbClr val="002060"/>
                </a:solidFill>
                <a:latin typeface="Book Antiqua" pitchFamily="18" charset="0"/>
              </a:rPr>
              <a:t> за </a:t>
            </a:r>
            <a:r>
              <a:rPr lang="ru-RU" sz="4800" b="1" i="1" dirty="0" err="1" smtClean="0">
                <a:solidFill>
                  <a:srgbClr val="002060"/>
                </a:solidFill>
                <a:latin typeface="Book Antiqua" pitchFamily="18" charset="0"/>
              </a:rPr>
              <a:t>свої</a:t>
            </a:r>
            <a:r>
              <a:rPr lang="ru-RU" sz="48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4800" b="1" i="1" dirty="0" err="1">
                <a:solidFill>
                  <a:srgbClr val="002060"/>
                </a:solidFill>
                <a:latin typeface="Book Antiqua" pitchFamily="18" charset="0"/>
              </a:rPr>
              <a:t>правдиві</a:t>
            </a:r>
            <a:r>
              <a:rPr lang="ru-RU" sz="4800" b="1" i="1" dirty="0">
                <a:solidFill>
                  <a:srgbClr val="002060"/>
                </a:solidFill>
                <a:latin typeface="Book Antiqua" pitchFamily="18" charset="0"/>
              </a:rPr>
              <a:t> і милі</a:t>
            </a:r>
            <a:r>
              <a:rPr lang="ru-RU" sz="4800" b="1" i="1" dirty="0" smtClean="0">
                <a:solidFill>
                  <a:srgbClr val="002060"/>
                </a:solidFill>
                <a:latin typeface="Book Antiqua" pitchFamily="18" charset="0"/>
              </a:rPr>
              <a:t>,</a:t>
            </a:r>
          </a:p>
          <a:p>
            <a:r>
              <a:rPr lang="ru-RU" sz="48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4800" b="1" i="1" dirty="0">
                <a:solidFill>
                  <a:srgbClr val="002060"/>
                </a:solidFill>
                <a:latin typeface="Book Antiqua" pitchFamily="18" charset="0"/>
              </a:rPr>
              <a:t>як </a:t>
            </a:r>
            <a:r>
              <a:rPr lang="ru-RU" sz="4800" b="1" i="1" dirty="0" err="1">
                <a:solidFill>
                  <a:srgbClr val="002060"/>
                </a:solidFill>
                <a:latin typeface="Book Antiqua" pitchFamily="18" charset="0"/>
              </a:rPr>
              <a:t>Україна</a:t>
            </a:r>
            <a:r>
              <a:rPr lang="ru-RU" sz="4800" b="1" i="1" dirty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sz="4800" b="1" i="1" dirty="0" err="1">
                <a:solidFill>
                  <a:srgbClr val="002060"/>
                </a:solidFill>
                <a:latin typeface="Book Antiqua" pitchFamily="18" charset="0"/>
              </a:rPr>
              <a:t>картини</a:t>
            </a:r>
            <a:r>
              <a:rPr lang="ru-RU" sz="4800" b="1" i="1" dirty="0">
                <a:solidFill>
                  <a:srgbClr val="002060"/>
                </a:solidFill>
                <a:latin typeface="Book Antiqua" pitchFamily="18" charset="0"/>
              </a:rPr>
              <a:t>. </a:t>
            </a:r>
            <a:br>
              <a:rPr lang="ru-RU" sz="4800" b="1" i="1" dirty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4800" b="1" i="1" dirty="0">
                <a:solidFill>
                  <a:srgbClr val="002060"/>
                </a:solidFill>
                <a:latin typeface="Book Antiqua" pitchFamily="18" charset="0"/>
              </a:rPr>
              <a:t>                                                                                         </a:t>
            </a:r>
            <a:r>
              <a:rPr lang="ru-RU" sz="4800" b="1" i="1" dirty="0" smtClean="0">
                <a:solidFill>
                  <a:srgbClr val="002060"/>
                </a:solidFill>
                <a:latin typeface="Book Antiqua" pitchFamily="18" charset="0"/>
              </a:rPr>
              <a:t>                                         </a:t>
            </a:r>
            <a:endParaRPr lang="uk-UA" sz="48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1860" y="5013176"/>
            <a:ext cx="1469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І.Рєпін</a:t>
            </a:r>
            <a:endParaRPr lang="uk-UA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39956"/>
      </p:ext>
    </p:extLst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8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5832648" cy="1637976"/>
          </a:xfrm>
        </p:spPr>
        <p:txBody>
          <a:bodyPr>
            <a:noAutofit/>
          </a:bodyPr>
          <a:lstStyle/>
          <a:p>
            <a:pPr algn="ctr"/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parajita" pitchFamily="34" charset="0"/>
              </a:rPr>
              <a:t>Пимоненко Микола </a:t>
            </a:r>
            <a:r>
              <a:rPr lang="uk-UA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parajita" pitchFamily="34" charset="0"/>
              </a:rPr>
              <a:t>Корнилович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parajita" pitchFamily="34" charset="0"/>
              </a:rPr>
              <a:t/>
            </a:r>
            <a:b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parajita" pitchFamily="34" charset="0"/>
              </a:rPr>
            </a:br>
            <a:r>
              <a:rPr lang="uk-UA" sz="2800" dirty="0" smtClean="0">
                <a:solidFill>
                  <a:srgbClr val="0070C0"/>
                </a:solidFill>
                <a:cs typeface="Aparajita" pitchFamily="34" charset="0"/>
              </a:rPr>
              <a:t>(</a:t>
            </a:r>
            <a:r>
              <a:rPr lang="uk-UA" sz="2800" dirty="0">
                <a:solidFill>
                  <a:srgbClr val="0070C0"/>
                </a:solidFill>
                <a:cs typeface="Aparajita" pitchFamily="34" charset="0"/>
              </a:rPr>
              <a:t>09.03.1862 р. – 26.03.1912</a:t>
            </a:r>
            <a:r>
              <a:rPr lang="uk-UA" sz="2800" dirty="0" smtClean="0">
                <a:solidFill>
                  <a:srgbClr val="0070C0"/>
                </a:solidFill>
              </a:rPr>
              <a:t>)</a:t>
            </a:r>
            <a:endParaRPr lang="uk-UA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t="24955" r="56982" b="18911"/>
          <a:stretch/>
        </p:blipFill>
        <p:spPr bwMode="auto">
          <a:xfrm>
            <a:off x="251520" y="548680"/>
            <a:ext cx="3053883" cy="3878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6756" y="508198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564904"/>
            <a:ext cx="5422748" cy="397031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uk-UA" sz="2800" b="1" i="1" dirty="0" err="1">
                <a:solidFill>
                  <a:srgbClr val="002060"/>
                </a:solidFill>
              </a:rPr>
              <a:t>Відомийукраїнський</a:t>
            </a:r>
            <a:r>
              <a:rPr lang="uk-UA" sz="2800" b="1" i="1" dirty="0">
                <a:solidFill>
                  <a:srgbClr val="002060"/>
                </a:solidFill>
              </a:rPr>
              <a:t> художник, академік Петербурзької академії </a:t>
            </a:r>
            <a:r>
              <a:rPr lang="uk-UA" sz="2800" b="1" i="1" dirty="0" smtClean="0">
                <a:solidFill>
                  <a:srgbClr val="002060"/>
                </a:solidFill>
              </a:rPr>
              <a:t>мистецтв </a:t>
            </a:r>
          </a:p>
          <a:p>
            <a:endParaRPr lang="uk-UA" sz="2800" b="1" i="1" dirty="0" smtClean="0">
              <a:solidFill>
                <a:srgbClr val="002060"/>
              </a:solidFill>
            </a:endParaRPr>
          </a:p>
          <a:p>
            <a:r>
              <a:rPr lang="uk-UA" sz="2800" b="1" i="1" dirty="0" smtClean="0">
                <a:solidFill>
                  <a:srgbClr val="002060"/>
                </a:solidFill>
              </a:rPr>
              <a:t>Народився </a:t>
            </a:r>
            <a:r>
              <a:rPr lang="uk-UA" sz="2800" b="1" i="1" dirty="0">
                <a:solidFill>
                  <a:srgbClr val="002060"/>
                </a:solidFill>
              </a:rPr>
              <a:t>в Києві. Художню освіту отримав у іконописній школі Києво-Печерської Лаври і в Петербурзькій Академії Мистецтв</a:t>
            </a:r>
            <a:r>
              <a:rPr lang="uk-UA" sz="24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8892660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1863080"/>
          </a:xfrm>
          <a:noFill/>
        </p:spPr>
        <p:txBody>
          <a:bodyPr>
            <a:noAutofit/>
          </a:bodyPr>
          <a:lstStyle/>
          <a:p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Ім‘я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Миколи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Корниловича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Пимоненка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–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серед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найкращих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діячів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національної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школи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реалістичного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живопису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в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царині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побутової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картини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та пейзажного жанру.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2571721"/>
            <a:ext cx="52200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</a:rPr>
              <a:t>Один з найвидатніших представників національного за суттю і змістом образотворчого мистецтва — Микола Пимоненко, чий «Гопак» закупив до фондів Лувр, а виставлений 1906 року в Мюнхені «Вихід із церкви у страсний четвер» спричинив фурор у мистецьких колах Західної Європи.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31652"/>
            <a:ext cx="2985566" cy="4980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9748457"/>
      </p:ext>
    </p:extLst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852" y="188640"/>
            <a:ext cx="7498080" cy="1512168"/>
          </a:xfrm>
        </p:spPr>
        <p:txBody>
          <a:bodyPr>
            <a:noAutofit/>
          </a:bodyPr>
          <a:lstStyle/>
          <a:p>
            <a:r>
              <a:rPr lang="uk-UA" sz="2000" b="1" i="1" dirty="0" smtClean="0"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/>
            </a:r>
            <a:br>
              <a:rPr lang="uk-UA" sz="2000" b="1" i="1" dirty="0" smtClean="0"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</a:br>
            <a:r>
              <a:rPr lang="uk-UA" sz="2000" b="1" i="1" dirty="0" smtClean="0"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Більшість картин </a:t>
            </a:r>
            <a:r>
              <a:rPr lang="uk-UA" sz="2000" b="1" i="1" dirty="0"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він присвятив відображенню </a:t>
            </a:r>
            <a:r>
              <a:rPr lang="uk-UA" sz="2000" b="1" i="1" dirty="0" smtClean="0"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життя сучасного </a:t>
            </a:r>
            <a:r>
              <a:rPr lang="uk-UA" sz="2000" b="1" i="1" dirty="0"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йому села, в яких правдиво </a:t>
            </a:r>
            <a:r>
              <a:rPr lang="uk-UA" sz="2000" b="1" i="1" dirty="0" smtClean="0"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й поетично </a:t>
            </a:r>
            <a:r>
              <a:rPr lang="uk-UA" sz="2000" b="1" i="1" dirty="0"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показав побут і звичаї </a:t>
            </a:r>
            <a:r>
              <a:rPr lang="uk-UA" sz="2000" b="1" i="1" dirty="0" smtClean="0"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українського селянства</a:t>
            </a:r>
            <a:r>
              <a:rPr lang="uk-UA" sz="2000" b="1" i="1" dirty="0"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, створив яскраві образи людей із народу. Звертався митець і до міської тематики.</a:t>
            </a:r>
            <a:r>
              <a:rPr lang="uk-UA" sz="20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solidFill>
                  <a:srgbClr val="002060"/>
                </a:solidFill>
                <a:effectLst/>
              </a:rPr>
              <a:t/>
            </a:r>
            <a:br>
              <a:rPr lang="uk-UA" sz="2000" dirty="0">
                <a:solidFill>
                  <a:srgbClr val="002060"/>
                </a:solidFill>
                <a:effectLst/>
              </a:rPr>
            </a:br>
            <a:endParaRPr lang="uk-UA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39" y="1268760"/>
            <a:ext cx="3894200" cy="4967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228" y="1285387"/>
            <a:ext cx="3883811" cy="4895221"/>
          </a:xfrm>
          <a:prstGeom prst="rect">
            <a:avLst/>
          </a:prstGeom>
        </p:spPr>
      </p:pic>
      <p:pic>
        <p:nvPicPr>
          <p:cNvPr id="5" name="Рисунок 4" descr="https://ic.pics.livejournal.com/the_morning_spb/75064462/1978238/1978238_800.jpg">
            <a:hlinkClick r:id="rId4" tgtFrame="&quot;_blank&quot;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/>
          <a:stretch/>
        </p:blipFill>
        <p:spPr bwMode="auto">
          <a:xfrm>
            <a:off x="1769790" y="763380"/>
            <a:ext cx="6447184" cy="54726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0872177"/>
      </p:ext>
    </p:extLst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0"/>
                            </p:stCondLst>
                            <p:childTnLst>
                              <p:par>
                                <p:cTn id="3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139955" cy="527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36" y="1124744"/>
            <a:ext cx="4481991" cy="5433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1823175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81700"/>
            <a:ext cx="7087759" cy="53234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7087758" cy="52922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3885"/>
            <a:ext cx="6984776" cy="529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12271"/>
      </p:ext>
    </p:extLst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10538 -4.07407E-6 C 0.1526 -4.07407E-6 0.21093 0.05579 0.21093 0.10116 L 0.21093 0.20232 " pathEditMode="relative" rAng="0" ptsTypes="FfFF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18281 -0.1946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4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>
            <a:noAutofit/>
          </a:bodyPr>
          <a:lstStyle/>
          <a:p>
            <a:r>
              <a:rPr lang="uk-UA" sz="2000" b="1" i="1" dirty="0" smtClean="0">
                <a:solidFill>
                  <a:srgbClr val="002060"/>
                </a:solidFill>
                <a:latin typeface="Century Gothic" pitchFamily="34" charset="0"/>
              </a:rPr>
              <a:t>Провідною темою художника є зображення життя українських селян. М.Пимоненко любив зображати українські народні весільні обряди, ярмарки, побачення дівчат і парубків</a:t>
            </a:r>
            <a:endParaRPr lang="uk-UA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2051" name="Picture 3" descr="C:\Users\user\Desktop\00-pimonenko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3" y="1628800"/>
            <a:ext cx="643174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00-pimonenko_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61536"/>
            <a:ext cx="3519823" cy="505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41145"/>
      </p:ext>
    </p:extLst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0.07326 0.02708 C 0.08889 0.0331 0.11198 0.0368 0.13594 0.0368 C 0.16337 0.0368 0.18542 0.0331 0.20087 0.02708 L 0.27465 7.40741E-7 " pathEditMode="relative" rAng="0" ptsTypes="FffFF">
                                      <p:cBhvr>
                                        <p:cTn id="1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85 -4.07407E-6 L -0.35469 0.05556 C -0.3276 0.06806 -0.28681 0.07547 -0.24445 0.07547 C -0.19618 0.07547 -0.15729 0.06806 -0.13004 0.05556 L 8.33333E-7 -4.07407E-6 " pathEditMode="relative" rAng="0" ptsTypes="FffFF">
                                      <p:cBhvr>
                                        <p:cTn id="29" dur="5000" spd="-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84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1143000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  <a:latin typeface="+mn-lt"/>
              </a:rPr>
              <a:t>У ряді творів майстер відображав українські народні звичаї, пов'язані зі сватанням</a:t>
            </a:r>
            <a:endParaRPr lang="uk-UA" sz="24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 descr="https://ic.pics.livejournal.com/the_morning_spb/75064462/1978611/1978611_800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824536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" b="6424"/>
          <a:stretch/>
        </p:blipFill>
        <p:spPr>
          <a:xfrm>
            <a:off x="5220072" y="1196752"/>
            <a:ext cx="3835470" cy="5496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7368186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850" y="116632"/>
            <a:ext cx="7720838" cy="864096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  <a:latin typeface="+mn-lt"/>
              </a:rPr>
              <a:t>У ряді творів М.Пимоненко втілив народний естетичний і духовний ідеал жінки-трудівниці </a:t>
            </a:r>
            <a:endParaRPr lang="uk-UA" sz="24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099" name="Picture 3" descr="C:\Users\user\Desktop\00-pimonenko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13091"/>
            <a:ext cx="5694040" cy="366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ic.pics.livejournal.com/the_morning_spb/75064462/1981116/1981116_800.jpg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86" y="2996952"/>
            <a:ext cx="4723750" cy="3539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8" t="15267" r="30572"/>
          <a:stretch/>
        </p:blipFill>
        <p:spPr bwMode="auto">
          <a:xfrm>
            <a:off x="-14436" y="1268760"/>
            <a:ext cx="2550908" cy="43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\Desktop\Дівчина_з_граблям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87" y="2113602"/>
            <a:ext cx="2528025" cy="397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304134"/>
      </p:ext>
    </p:extLst>
  </p:cSld>
  <p:clrMapOvr>
    <a:masterClrMapping/>
  </p:clrMapOvr>
  <p:transition spd="slow"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0.63229 -0.01203 " pathEditMode="relative" rAng="0" ptsTypes="AA">
                                      <p:cBhvr>
                                        <p:cTn id="16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15" y="-60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36041 -0.27894 " pathEditMode="relative" rAng="0" ptsTypes="AA">
                                      <p:cBhvr>
                                        <p:cTn id="34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-1395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7587 -0.0044 " pathEditMode="relative" rAng="0" ptsTypes="AA">
                                      <p:cBhvr>
                                        <p:cTn id="52" dur="5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5" y="-23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500"/>
                            </p:stCondLst>
                            <p:childTnLst>
                              <p:par>
                                <p:cTn id="5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5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18264 0.09954 " pathEditMode="relative" rAng="0" ptsTypes="AA">
                                      <p:cBhvr>
                                        <p:cTn id="70" dur="5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497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8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856</TotalTime>
  <Words>305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5 хвилин з мистецтвом</vt:lpstr>
      <vt:lpstr>Пимоненко Микола Корнилович (09.03.1862 р. – 26.03.1912)</vt:lpstr>
      <vt:lpstr>Ім‘я Миколи Корниловича Пимоненка – серед найкращих діячів національної школи реалістичного живопису в царині побутової картини та пейзажного жанру. </vt:lpstr>
      <vt:lpstr> Більшість картин він присвятив відображенню життя сучасного йому села, в яких правдиво й поетично показав побут і звичаї українського селянства, створив яскраві образи людей із народу. Звертався митець і до міської тематики.  </vt:lpstr>
      <vt:lpstr>Презентация PowerPoint</vt:lpstr>
      <vt:lpstr>Презентация PowerPoint</vt:lpstr>
      <vt:lpstr>Провідною темою художника є зображення життя українських селян. М.Пимоненко любив зображати українські народні весільні обряди, ярмарки, побачення дівчат і парубків</vt:lpstr>
      <vt:lpstr>У ряді творів майстер відображав українські народні звичаї, пов'язані зі сватанням</vt:lpstr>
      <vt:lpstr>У ряді творів М.Пимоненко втілив народний естетичний і духовний ідеал жінки-трудівниці </vt:lpstr>
      <vt:lpstr>Художник відтворив мотив побачень, де торкається вічних тем – кохання і дружби. Дівчат він показує то зніяковілими, то замріяними, радісно усміхненими зрідка зажуреними</vt:lpstr>
      <vt:lpstr>Презентация PowerPoint</vt:lpstr>
      <vt:lpstr>Презентация PowerPoint</vt:lpstr>
      <vt:lpstr>У творах на міську тематику майстер виявляє психологічний стан дійових осіб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хвилин з мистецтвом</dc:title>
  <dc:creator>user</dc:creator>
  <cp:lastModifiedBy>Надя</cp:lastModifiedBy>
  <cp:revision>71</cp:revision>
  <dcterms:created xsi:type="dcterms:W3CDTF">2020-01-29T13:33:01Z</dcterms:created>
  <dcterms:modified xsi:type="dcterms:W3CDTF">2020-02-02T20:16:20Z</dcterms:modified>
</cp:coreProperties>
</file>