
<file path=[Content_Types].xml><?xml version="1.0" encoding="utf-8"?>
<Types xmlns="http://schemas.openxmlformats.org/package/2006/content-types">
  <Default Extension="tmp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0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2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679A0-409D-4926-91B9-FF8202502792}" type="datetimeFigureOut">
              <a:rPr lang="uk-UA" smtClean="0"/>
              <a:t>29.01.2020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D66F3-B4BA-4CBA-8CD5-0331B7F374B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17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D66F3-B4BA-4CBA-8CD5-0331B7F374B8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977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eenpes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99592" y="1052736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tabLst>
                <a:tab pos="5826125" algn="l"/>
              </a:tabLst>
            </a:pPr>
            <a:r>
              <a:rPr lang="uk-UA" sz="5400" b="1" dirty="0" smtClean="0">
                <a:solidFill>
                  <a:schemeClr val="accent2"/>
                </a:solidFill>
                <a:latin typeface="Sylfaen" pitchFamily="18" charset="0"/>
                <a:cs typeface="Times New Roman" pitchFamily="18" charset="0"/>
              </a:rPr>
              <a:t>ДЛЯ </a:t>
            </a:r>
            <a:r>
              <a:rPr lang="uk-UA" sz="5400" b="1" dirty="0">
                <a:solidFill>
                  <a:schemeClr val="accent2"/>
                </a:solidFill>
                <a:latin typeface="Sylfaen" pitchFamily="18" charset="0"/>
                <a:cs typeface="Times New Roman" pitchFamily="18" charset="0"/>
              </a:rPr>
              <a:t>ТИХ, </a:t>
            </a:r>
            <a:endParaRPr lang="uk-UA" sz="5400" b="1" dirty="0" smtClean="0">
              <a:solidFill>
                <a:schemeClr val="accent2"/>
              </a:solidFill>
              <a:latin typeface="Sylfaen" pitchFamily="18" charset="0"/>
              <a:cs typeface="Times New Roman" pitchFamily="18" charset="0"/>
            </a:endParaRPr>
          </a:p>
          <a:p>
            <a:pPr algn="ctr"/>
            <a:r>
              <a:rPr lang="uk-UA" sz="5400" b="1" dirty="0" smtClean="0">
                <a:solidFill>
                  <a:schemeClr val="accent2"/>
                </a:solidFill>
                <a:latin typeface="Sylfaen" pitchFamily="18" charset="0"/>
                <a:cs typeface="Times New Roman" pitchFamily="18" charset="0"/>
              </a:rPr>
              <a:t> ХТО НЕ ЛЮБИТЬ</a:t>
            </a:r>
          </a:p>
          <a:p>
            <a:pPr algn="ctr"/>
            <a:r>
              <a:rPr lang="uk-UA" sz="5400" b="1" dirty="0" smtClean="0">
                <a:solidFill>
                  <a:schemeClr val="accent2"/>
                </a:solidFill>
                <a:latin typeface="Sylfaen" pitchFamily="18" charset="0"/>
                <a:cs typeface="Times New Roman" pitchFamily="18" charset="0"/>
              </a:rPr>
              <a:t>  ЧИТАТИ</a:t>
            </a:r>
            <a:endParaRPr lang="uk-UA" sz="5400" b="1" dirty="0">
              <a:solidFill>
                <a:schemeClr val="accent2"/>
              </a:solidFill>
              <a:latin typeface="Sylfae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11960" y="4293096"/>
            <a:ext cx="4340026" cy="1800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Сердюк Н</a:t>
            </a:r>
            <a:r>
              <a:rPr lang="uk-UA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іна</a:t>
            </a:r>
            <a:r>
              <a:rPr lang="uk-UA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Миколаївна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Завідувач бібліотеки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Дмитрівської</a:t>
            </a:r>
            <a:r>
              <a:rPr lang="uk-UA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ЗОШ І-ІІІ ступенів</a:t>
            </a:r>
            <a:endParaRPr lang="ru-RU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rgbClr val="00B0F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1600200"/>
            <a:ext cx="4546848" cy="4525963"/>
          </a:xfrm>
          <a:solidFill>
            <a:schemeClr val="bg2">
              <a:lumMod val="9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                                                    </a:t>
            </a:r>
            <a:r>
              <a:rPr lang="uk-UA" sz="2900" dirty="0" smtClean="0">
                <a:solidFill>
                  <a:schemeClr val="accent2">
                    <a:lumMod val="50000"/>
                  </a:schemeClr>
                </a:solidFill>
              </a:rPr>
              <a:t>Анатолій </a:t>
            </a:r>
            <a:r>
              <a:rPr lang="uk-UA" sz="2900" dirty="0" err="1" smtClean="0">
                <a:solidFill>
                  <a:schemeClr val="accent2">
                    <a:lumMod val="50000"/>
                  </a:schemeClr>
                </a:solidFill>
              </a:rPr>
              <a:t>Птіцин</a:t>
            </a:r>
            <a:endParaRPr lang="uk-UA" sz="29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29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3300" b="1" dirty="0">
                <a:solidFill>
                  <a:schemeClr val="accent2">
                    <a:lumMod val="50000"/>
                  </a:schemeClr>
                </a:solidFill>
              </a:rPr>
              <a:t>                 </a:t>
            </a:r>
            <a:r>
              <a:rPr lang="uk-UA" sz="3300" b="1" dirty="0" err="1">
                <a:solidFill>
                  <a:schemeClr val="accent2">
                    <a:lumMod val="50000"/>
                  </a:schemeClr>
                </a:solidFill>
              </a:rPr>
              <a:t>Лопухасте</a:t>
            </a:r>
            <a:r>
              <a:rPr lang="uk-UA" sz="33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3300" b="1" dirty="0" smtClean="0">
                <a:solidFill>
                  <a:schemeClr val="accent2">
                    <a:lumMod val="50000"/>
                  </a:schemeClr>
                </a:solidFill>
              </a:rPr>
              <a:t>щастя</a:t>
            </a:r>
          </a:p>
          <a:p>
            <a:pPr marL="0" indent="0">
              <a:buNone/>
            </a:pPr>
            <a:endParaRPr lang="uk-UA" sz="29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900" dirty="0" smtClean="0">
                <a:solidFill>
                  <a:schemeClr val="accent2">
                    <a:lumMod val="50000"/>
                  </a:schemeClr>
                </a:solidFill>
              </a:rPr>
              <a:t>    Казка </a:t>
            </a: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про життя й пригоди ельфів і їхнього щастя.</a:t>
            </a:r>
          </a:p>
          <a:p>
            <a:pPr marL="0" indent="0">
              <a:buNone/>
            </a:pP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900" dirty="0" smtClean="0">
                <a:solidFill>
                  <a:schemeClr val="accent2">
                    <a:lumMod val="50000"/>
                  </a:schemeClr>
                </a:solidFill>
              </a:rPr>
              <a:t>    Цікаво</a:t>
            </a: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, а якого кольору щастя? Анатолій </a:t>
            </a:r>
            <a:r>
              <a:rPr lang="uk-UA" sz="2900" dirty="0" err="1">
                <a:solidFill>
                  <a:schemeClr val="accent2">
                    <a:lumMod val="50000"/>
                  </a:schemeClr>
                </a:solidFill>
              </a:rPr>
              <a:t>Птіцин</a:t>
            </a: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, справжній експерт зі щастя, знає напевне. А ще він знає все про ельфів з Поперечки, про всі їхні пригоди й таємниці. І каже, що справжнє </a:t>
            </a:r>
            <a:r>
              <a:rPr lang="uk-UA" sz="2900" dirty="0" err="1">
                <a:solidFill>
                  <a:schemeClr val="accent2">
                    <a:lumMod val="50000"/>
                  </a:schemeClr>
                </a:solidFill>
              </a:rPr>
              <a:t>ельфівське</a:t>
            </a: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 щастя жовтого кольору. А ще воно може губитись і навіть розфарбовувати лопухи. </a:t>
            </a:r>
          </a:p>
          <a:p>
            <a:pPr marL="0" indent="0">
              <a:buNone/>
            </a:pP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900" dirty="0" smtClean="0">
                <a:solidFill>
                  <a:schemeClr val="accent2">
                    <a:lumMod val="50000"/>
                  </a:schemeClr>
                </a:solidFill>
              </a:rPr>
              <a:t>    Ой</a:t>
            </a:r>
            <a:r>
              <a:rPr lang="uk-UA" sz="2900" dirty="0">
                <a:solidFill>
                  <a:schemeClr val="accent2">
                    <a:lumMod val="50000"/>
                  </a:schemeClr>
                </a:solidFill>
              </a:rPr>
              <a:t>, а що ж робити, коли щастя тікає? Звичайно, його треба шукати! І без тебе в усіх цих лабіринтах казок і загадок ельфи не розберуться! Пам’ятай: їхнє щастя у твоїх руках!</a:t>
            </a:r>
          </a:p>
          <a:p>
            <a:endParaRPr lang="uk-UA" sz="2900" dirty="0"/>
          </a:p>
        </p:txBody>
      </p:sp>
      <p:pic>
        <p:nvPicPr>
          <p:cNvPr id="6146" name="Picture 2" descr="C:\Users\user\Desktop\img560_1_39 (1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00" y="1628800"/>
            <a:ext cx="2789526" cy="39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79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rgbClr val="00B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67944" y="1196752"/>
            <a:ext cx="4618856" cy="504056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</a:rPr>
              <a:t>Бригинець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О.,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</a:rPr>
              <a:t>Птіцин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А</a:t>
            </a: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indent="0" algn="ctr">
              <a:buNone/>
            </a:pP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</a:rPr>
              <a:t>Принцеса </a:t>
            </a:r>
            <a:r>
              <a:rPr lang="uk-UA" sz="1800" b="1" dirty="0">
                <a:solidFill>
                  <a:schemeClr val="accent2">
                    <a:lumMod val="50000"/>
                  </a:schemeClr>
                </a:solidFill>
              </a:rPr>
              <a:t>Анжеліка. Нові </a:t>
            </a:r>
            <a:r>
              <a:rPr lang="uk-UA" sz="1800" b="1" dirty="0" smtClean="0">
                <a:solidFill>
                  <a:schemeClr val="accent2">
                    <a:lumMod val="50000"/>
                  </a:schemeClr>
                </a:solidFill>
              </a:rPr>
              <a:t>історії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Хто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знає, як виглядає казка?</a:t>
            </a:r>
            <a:br>
              <a:rPr lang="uk-UA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А Юрчик та Іннуся знають, бо вони товаришують із принцесою Анжелікою. Одного разу принцеса об’явилася у їхній квартирі і заявила, що вона – їхня тітонька. Відтоді життя дітей змінилося: у них з’явився казковий друг, вони навчилися користуватися магічними речами і проникати в чарівні світи...</a:t>
            </a:r>
            <a:br>
              <a:rPr lang="uk-UA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       Хочеш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, щоб ця чарівна тітонька прийшла й до тебе? Тоді відкривай книжку і знайомся з принцесою Анжелікою. </a:t>
            </a:r>
            <a:br>
              <a:rPr lang="uk-UA" sz="1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        А 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що ще треба знати про чарівниць, розкаже попередня книжка Олександра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</a:rPr>
              <a:t>Бригинця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та Анатолія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</a:rPr>
              <a:t>Птіцина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 “Анжеліка – принцеса </a:t>
            </a:r>
            <a:r>
              <a:rPr lang="uk-UA" sz="1600" dirty="0" err="1">
                <a:solidFill>
                  <a:schemeClr val="accent2">
                    <a:lumMod val="50000"/>
                  </a:schemeClr>
                </a:solidFill>
              </a:rPr>
              <a:t>Анру</a:t>
            </a:r>
            <a:r>
              <a:rPr lang="uk-UA" sz="1600" dirty="0">
                <a:solidFill>
                  <a:schemeClr val="accent2">
                    <a:lumMod val="50000"/>
                  </a:schemeClr>
                </a:solidFill>
              </a:rPr>
              <a:t>”.</a:t>
            </a:r>
          </a:p>
          <a:p>
            <a:pPr marL="0" indent="0">
              <a:buNone/>
            </a:pPr>
            <a:r>
              <a:rPr lang="ru-RU" sz="1600" dirty="0"/>
              <a:t> </a:t>
            </a:r>
            <a:endParaRPr lang="uk-UA" sz="1600" dirty="0"/>
          </a:p>
        </p:txBody>
      </p:sp>
      <p:pic>
        <p:nvPicPr>
          <p:cNvPr id="7170" name="Picture 2" descr="C:\Users\user\Desktop\printsesa-anzhel-ka-nov-stor-y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3168000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6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79912" y="1600200"/>
            <a:ext cx="4906888" cy="4525963"/>
          </a:xfrm>
          <a:solidFill>
            <a:schemeClr val="bg2">
              <a:lumMod val="9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                                                              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Джеральд </a:t>
            </a:r>
            <a:r>
              <a:rPr lang="uk-UA" b="1" dirty="0" err="1" smtClean="0">
                <a:solidFill>
                  <a:schemeClr val="accent2">
                    <a:lumMod val="50000"/>
                  </a:schemeClr>
                </a:solidFill>
              </a:rPr>
              <a:t>Даррелл</a:t>
            </a:r>
            <a:endParaRPr lang="uk-UA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БАЛАКУЧИЙ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ЗГОРТОК</a:t>
            </a:r>
          </a:p>
          <a:p>
            <a:pPr marL="0" indent="0" algn="ctr">
              <a:buNone/>
            </a:pP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uk-UA" sz="3400" i="1" dirty="0" smtClean="0">
                <a:solidFill>
                  <a:schemeClr val="accent2">
                    <a:lumMod val="50000"/>
                  </a:schemeClr>
                </a:solidFill>
              </a:rPr>
              <a:t>Дитяча </a:t>
            </a:r>
            <a:r>
              <a:rPr lang="uk-UA" sz="3400" i="1" dirty="0">
                <a:solidFill>
                  <a:schemeClr val="accent2">
                    <a:lumMod val="50000"/>
                  </a:schemeClr>
                </a:solidFill>
              </a:rPr>
              <a:t>фантастика</a:t>
            </a:r>
          </a:p>
          <a:p>
            <a:pPr marL="0" indent="0">
              <a:buNone/>
            </a:pPr>
            <a:r>
              <a:rPr lang="uk-UA" sz="3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3800" dirty="0" smtClean="0">
                <a:solidFill>
                  <a:schemeClr val="accent2">
                    <a:lumMod val="50000"/>
                  </a:schemeClr>
                </a:solidFill>
              </a:rPr>
              <a:t>     Тож </a:t>
            </a:r>
            <a:r>
              <a:rPr lang="uk-UA" sz="3800" dirty="0">
                <a:solidFill>
                  <a:schemeClr val="accent2">
                    <a:lumMod val="50000"/>
                  </a:schemeClr>
                </a:solidFill>
              </a:rPr>
              <a:t>якщо ти не від того, щоб сплавати на Острів Вовкулаків, продертися крізь Мандрагоровий Ліс чи взяти штурмом Замок  Василісків, — сміливо перегортай сторінку! А виправляти ці неприємності доводиться звичайним дітям — </a:t>
            </a:r>
            <a:r>
              <a:rPr lang="uk-UA" sz="3800" dirty="0" err="1">
                <a:solidFill>
                  <a:schemeClr val="accent2">
                    <a:lumMod val="50000"/>
                  </a:schemeClr>
                </a:solidFill>
              </a:rPr>
              <a:t>Саймону</a:t>
            </a:r>
            <a:r>
              <a:rPr lang="uk-UA" sz="3800" dirty="0">
                <a:solidFill>
                  <a:schemeClr val="accent2">
                    <a:lumMod val="50000"/>
                  </a:schemeClr>
                </a:solidFill>
              </a:rPr>
              <a:t>, Пітеру та їхній сестрі </a:t>
            </a:r>
            <a:r>
              <a:rPr lang="uk-UA" sz="3800" dirty="0" err="1">
                <a:solidFill>
                  <a:schemeClr val="accent2">
                    <a:lumMod val="50000"/>
                  </a:schemeClr>
                </a:solidFill>
              </a:rPr>
              <a:t>Пенелопі</a:t>
            </a:r>
            <a:r>
              <a:rPr lang="uk-UA" sz="3800" dirty="0">
                <a:solidFill>
                  <a:schemeClr val="accent2">
                    <a:lumMod val="50000"/>
                  </a:schemeClr>
                </a:solidFill>
              </a:rPr>
              <a:t>. За високими горами, за синім морем, за швидкою річкою існує справдешня казкова  країна - Міфологія. І живуть там усі ті істоти, які мають жити в казкових країнах, - дракони й василіски, єдинороги та  русалки, грифони й вовкулаки. І звісно, час від часу в  Міфології стаються всілякі негаразди та</a:t>
            </a:r>
          </a:p>
          <a:p>
            <a:endParaRPr lang="uk-UA" dirty="0"/>
          </a:p>
        </p:txBody>
      </p:sp>
      <p:pic>
        <p:nvPicPr>
          <p:cNvPr id="1026" name="Picture 2" descr="C:\Users\user\Desktop\Balakuchij_zgortok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2596741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61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1556792"/>
            <a:ext cx="367240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i="1" dirty="0">
                <a:latin typeface="+mj-lt"/>
                <a:cs typeface="Times New Roman" pitchFamily="18" charset="0"/>
              </a:rPr>
              <a:t>Список використаних джерел</a:t>
            </a:r>
          </a:p>
          <a:p>
            <a:pPr algn="ctr">
              <a:defRPr/>
            </a:pP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Інтернет-ресурси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endParaRPr lang="uk-UA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uk-UA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uk-UA" dirty="0">
                <a:latin typeface="SimHei" pitchFamily="49" charset="-122"/>
                <a:ea typeface="SimHei" pitchFamily="49" charset="-122"/>
                <a:cs typeface="Times New Roman" pitchFamily="18" charset="0"/>
              </a:rPr>
              <a:t> </a:t>
            </a:r>
            <a:r>
              <a:rPr lang="en-US" dirty="0">
                <a:latin typeface="SimHei" pitchFamily="49" charset="-122"/>
                <a:ea typeface="SimHei" pitchFamily="49" charset="-122"/>
                <a:cs typeface="Times New Roman" pitchFamily="18" charset="0"/>
                <a:hlinkClick r:id="rId2"/>
              </a:rPr>
              <a:t>http://www.greenpes.com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908720"/>
            <a:ext cx="64807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i="1" dirty="0" smtClean="0">
                <a:solidFill>
                  <a:schemeClr val="accent2">
                    <a:lumMod val="50000"/>
                  </a:schemeClr>
                </a:solidFill>
              </a:rPr>
              <a:t>Дмитрівська  </a:t>
            </a:r>
            <a:r>
              <a:rPr lang="uk-UA" sz="2800" i="1" dirty="0">
                <a:solidFill>
                  <a:schemeClr val="accent2">
                    <a:lumMod val="50000"/>
                  </a:schemeClr>
                </a:solidFill>
              </a:rPr>
              <a:t>шкільна бібліотека    </a:t>
            </a:r>
          </a:p>
          <a:p>
            <a:pPr algn="ctr"/>
            <a:r>
              <a:rPr lang="uk-UA" sz="2800" i="1" dirty="0">
                <a:solidFill>
                  <a:schemeClr val="accent2">
                    <a:lumMod val="50000"/>
                  </a:schemeClr>
                </a:solidFill>
              </a:rPr>
              <a:t>             презентує виставку книг </a:t>
            </a:r>
          </a:p>
          <a:p>
            <a:pPr algn="ctr"/>
            <a:r>
              <a:rPr lang="uk-UA" sz="2800" i="1" dirty="0">
                <a:solidFill>
                  <a:schemeClr val="accent2">
                    <a:lumMod val="50000"/>
                  </a:schemeClr>
                </a:solidFill>
              </a:rPr>
              <a:t>     «Для тих, хто не любить читати</a:t>
            </a:r>
            <a:r>
              <a:rPr lang="uk-UA" sz="2800" i="1" dirty="0" smtClean="0">
                <a:solidFill>
                  <a:schemeClr val="accent2">
                    <a:lumMod val="50000"/>
                  </a:schemeClr>
                </a:solidFill>
              </a:rPr>
              <a:t>».</a:t>
            </a:r>
          </a:p>
          <a:p>
            <a:pPr algn="ctr"/>
            <a:endParaRPr lang="uk-UA" sz="2800" i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uk-UA" sz="2800" i="1" dirty="0">
                <a:solidFill>
                  <a:schemeClr val="accent2">
                    <a:lumMod val="50000"/>
                  </a:schemeClr>
                </a:solidFill>
              </a:rPr>
              <a:t>                              </a:t>
            </a:r>
            <a:endParaRPr lang="uk-UA" sz="2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r>
              <a:rPr lang="uk-UA" sz="28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Рекомендовано читачам </a:t>
            </a:r>
          </a:p>
          <a:p>
            <a:pPr algn="r"/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   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</a:rPr>
              <a:t>молодшого </a:t>
            </a: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та середнього шкільного віку.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5265" b="5558"/>
          <a:stretch/>
        </p:blipFill>
        <p:spPr>
          <a:xfrm rot="20215495">
            <a:off x="548224" y="2772856"/>
            <a:ext cx="3073620" cy="2309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16832"/>
            <a:ext cx="806489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012555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73149" y="980728"/>
            <a:ext cx="50753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i="1" dirty="0" smtClean="0"/>
              <a:t>                          </a:t>
            </a:r>
            <a:r>
              <a:rPr lang="uk-UA" sz="2400" b="1" i="1" dirty="0" smtClean="0">
                <a:solidFill>
                  <a:schemeClr val="accent2">
                    <a:lumMod val="50000"/>
                  </a:schemeClr>
                </a:solidFill>
              </a:rPr>
              <a:t>Друзі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</a:rPr>
              <a:t>	Ви чомусь вирішили, що не любите читати</a:t>
            </a:r>
            <a:r>
              <a:rPr lang="uk-UA" sz="2400" b="1" i="1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uk-UA" sz="2400" b="1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400" b="1" i="1" dirty="0">
                <a:solidFill>
                  <a:schemeClr val="accent2">
                    <a:lumMod val="50000"/>
                  </a:schemeClr>
                </a:solidFill>
              </a:rPr>
              <a:t>Для тих, хто не любить читати: будемо шукати ключ! Розпочнімо пізнання світу з книг, представлених на виставці і читання стане вашим улюбленим захопленням.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0" name="Picture 6" descr="https://1.bp.blogspot.com/-lAc7-MyAdzM/WiroU8HhHzI/AAAAAAAAA3s/hbvoGo_sDfUquLvBo14vcoojzsP3xDvVwCLcBGAs/s400/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18832"/>
            <a:ext cx="3277613" cy="219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908720"/>
            <a:ext cx="567524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chemeClr val="accent2">
                    <a:lumMod val="50000"/>
                  </a:schemeClr>
                </a:solidFill>
              </a:rPr>
              <a:t>   У </a:t>
            </a:r>
            <a:r>
              <a:rPr lang="uk-UA" sz="2800" b="1" i="1" dirty="0">
                <a:solidFill>
                  <a:schemeClr val="accent2">
                    <a:lumMod val="50000"/>
                  </a:schemeClr>
                </a:solidFill>
              </a:rPr>
              <a:t>кожного з нас є друзі, які не дуже люблять читати книжки. Можна поставити перед собою таку задачу: хоч одну людину заразити любов’ю до читання! Як це зробити – важко сказати, загальних рецептів немає. Потрібно знайти власні шляхи і життя стане набагато цікавіше!</a:t>
            </a:r>
            <a:endParaRPr lang="uk-UA" sz="28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dirty="0"/>
              <a:t> </a:t>
            </a:r>
            <a:endParaRPr lang="uk-UA" sz="2800" dirty="0"/>
          </a:p>
        </p:txBody>
      </p:sp>
      <p:pic>
        <p:nvPicPr>
          <p:cNvPr id="3" name="Picture 2" descr="C:\Users\user\Desktop\загружен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87" y="1006182"/>
            <a:ext cx="2655171" cy="35029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8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uk-UA" sz="31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r>
              <a:rPr lang="uk-UA" sz="3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700808"/>
            <a:ext cx="5118720" cy="4608512"/>
          </a:xfrm>
          <a:solidFill>
            <a:schemeClr val="bg2">
              <a:lumMod val="9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3300" dirty="0"/>
              <a:t> </a:t>
            </a:r>
            <a:r>
              <a:rPr lang="uk-UA" sz="3300" dirty="0" smtClean="0"/>
              <a:t>                                                   </a:t>
            </a:r>
          </a:p>
          <a:p>
            <a:pPr marL="0" indent="0">
              <a:buNone/>
            </a:pPr>
            <a:r>
              <a:rPr lang="uk-UA" sz="3300" dirty="0"/>
              <a:t> </a:t>
            </a:r>
            <a:r>
              <a:rPr lang="uk-UA" sz="3300" dirty="0" smtClean="0"/>
              <a:t>                                                       </a:t>
            </a:r>
            <a:r>
              <a:rPr lang="uk-UA" sz="3300" dirty="0" smtClean="0">
                <a:solidFill>
                  <a:schemeClr val="accent2">
                    <a:lumMod val="50000"/>
                  </a:schemeClr>
                </a:solidFill>
              </a:rPr>
              <a:t>Вікторія Ярош</a:t>
            </a:r>
          </a:p>
          <a:p>
            <a:pPr marL="0" indent="0">
              <a:buNone/>
            </a:pPr>
            <a:endParaRPr lang="uk-UA" sz="3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Королівство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3600" dirty="0" err="1" smtClean="0">
                <a:solidFill>
                  <a:schemeClr val="accent2">
                    <a:lumMod val="50000"/>
                  </a:schemeClr>
                </a:solidFill>
              </a:rPr>
              <a:t>небезпеці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uk-UA" sz="3600" dirty="0">
                <a:solidFill>
                  <a:schemeClr val="accent2">
                    <a:lumMod val="50000"/>
                  </a:schemeClr>
                </a:solidFill>
              </a:rPr>
              <a:t>У багатьох казках звичайнісінькі дівчатка чи хлопчики потрапляють у чарівні країни, зустрічаються з помічниками, визволяють принцес і отримують законні півцарства...</a:t>
            </a:r>
            <a:br>
              <a:rPr lang="uk-UA" sz="3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600" dirty="0">
                <a:solidFill>
                  <a:schemeClr val="accent2">
                    <a:lumMod val="50000"/>
                  </a:schemeClr>
                </a:solidFill>
              </a:rPr>
              <a:t>Проте Іванці, героїні нашої казки, півцарства зовсім не потрібні. Навпаки, дівчинка хотіла б якнайшвидше повернутися додому. І це можна зробити, але передусім треба подолати страшну пустелю й підступного ворога. Чи вдасться Іванці пройти важкий шлях і відшукати таємницю, яку приховує Асфальтовий король? Дізнайся з цієї книжки.</a:t>
            </a:r>
          </a:p>
        </p:txBody>
      </p:sp>
      <p:pic>
        <p:nvPicPr>
          <p:cNvPr id="1026" name="Picture 2" descr="C:\Users\user\Desktop\c375252254fffabb378bf57e1450cc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3017142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88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23928" y="1340768"/>
            <a:ext cx="4762872" cy="4896544"/>
          </a:xfrm>
          <a:solidFill>
            <a:schemeClr val="bg2">
              <a:lumMod val="9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гор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Бойко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uk-UA" sz="3200" b="1" dirty="0">
                <a:solidFill>
                  <a:schemeClr val="accent2">
                    <a:lumMod val="50000"/>
                  </a:schemeClr>
                </a:solidFill>
              </a:rPr>
              <a:t>Десять овечих </a:t>
            </a:r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</a:rPr>
              <a:t>хвостів</a:t>
            </a:r>
          </a:p>
          <a:p>
            <a:pPr marL="0" indent="0" algn="ctr">
              <a:buNone/>
            </a:pPr>
            <a:endParaRPr lang="uk-UA" sz="32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3200" dirty="0" smtClean="0">
                <a:solidFill>
                  <a:schemeClr val="accent2">
                    <a:lumMod val="50000"/>
                  </a:schemeClr>
                </a:solidFill>
              </a:rPr>
              <a:t>      На </a:t>
            </a: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далекій півночі жили собі три справжні старезні відьми – із гачкуватими носами, із сивими патлами і з одним на всіх </a:t>
            </a:r>
            <a:r>
              <a:rPr lang="uk-UA" sz="3200" dirty="0" err="1">
                <a:solidFill>
                  <a:schemeClr val="accent2">
                    <a:lumMod val="50000"/>
                  </a:schemeClr>
                </a:solidFill>
              </a:rPr>
              <a:t>більмуватим</a:t>
            </a: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 оком… А позаяк око було одне, то поділити його трьом бабусям було дуже важко. А ще важче – вслідкувати за десятьма примхливими вівцями, котрі ладні пастися будь-де, аби не там, де їх залишили. Зрештою, нещасні бабусі змушені були винайняти вівчаря.</a:t>
            </a:r>
            <a:br>
              <a:rPr lang="uk-UA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3200" dirty="0">
                <a:solidFill>
                  <a:schemeClr val="accent2">
                    <a:lumMod val="50000"/>
                  </a:schemeClr>
                </a:solidFill>
              </a:rPr>
              <a:t>Ідея гарна, але хто ж знав, яким шибеником виявиться той вівчар!..</a:t>
            </a:r>
          </a:p>
        </p:txBody>
      </p:sp>
      <p:pic>
        <p:nvPicPr>
          <p:cNvPr id="2050" name="Picture 2" descr="C:\Users\user\Desktop\172065868_w200_h200_cid2101249_pid64776519-a713855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3049202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45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51920" y="1124744"/>
            <a:ext cx="4834880" cy="5184576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6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</a:t>
            </a:r>
            <a:r>
              <a:rPr lang="uk-UA" sz="1800" dirty="0" smtClean="0">
                <a:solidFill>
                  <a:schemeClr val="accent2">
                    <a:lumMod val="50000"/>
                  </a:schemeClr>
                </a:solidFill>
              </a:rPr>
              <a:t>Сергій Волошин</a:t>
            </a: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600" b="1" dirty="0">
                <a:solidFill>
                  <a:schemeClr val="accent2">
                    <a:lumMod val="50000"/>
                  </a:schemeClr>
                </a:solidFill>
              </a:rPr>
              <a:t>Подорож «Пройдисвіта</a:t>
            </a: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</a:p>
          <a:p>
            <a:pPr marL="0" indent="0">
              <a:buNone/>
            </a:pPr>
            <a:r>
              <a:rPr lang="uk-UA" sz="1200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uk-UA" sz="1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2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uk-UA" sz="1700" dirty="0" smtClean="0">
                <a:solidFill>
                  <a:schemeClr val="accent2">
                    <a:lumMod val="50000"/>
                  </a:schemeClr>
                </a:solidFill>
              </a:rPr>
              <a:t>Повість-казка </a:t>
            </a: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про пригоди у підводному </a:t>
            </a:r>
            <a:r>
              <a:rPr lang="uk-UA" sz="1700" dirty="0" smtClean="0">
                <a:solidFill>
                  <a:schemeClr val="accent2">
                    <a:lumMod val="50000"/>
                  </a:schemeClr>
                </a:solidFill>
              </a:rPr>
              <a:t>світі.</a:t>
            </a:r>
            <a:endParaRPr lang="uk-UA" sz="17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700" dirty="0" smtClean="0">
                <a:solidFill>
                  <a:schemeClr val="accent2">
                    <a:lumMod val="50000"/>
                  </a:schemeClr>
                </a:solidFill>
              </a:rPr>
              <a:t>     Примирити </a:t>
            </a: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озерний світ нелегко, а особливо тоді, коли </a:t>
            </a:r>
            <a:r>
              <a:rPr lang="uk-UA" sz="1700" dirty="0" err="1">
                <a:solidFill>
                  <a:schemeClr val="accent2">
                    <a:lumMod val="50000"/>
                  </a:schemeClr>
                </a:solidFill>
              </a:rPr>
              <a:t>бандюгани</a:t>
            </a: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 на чолі зі Щукою-Злюкою прагнуть заволодіти Озером із усіма його жителями. Раптова смертельна небезпека, що нависла над країнами </a:t>
            </a:r>
            <a:r>
              <a:rPr lang="uk-UA" sz="1700" dirty="0" err="1">
                <a:solidFill>
                  <a:schemeClr val="accent2">
                    <a:lumMod val="50000"/>
                  </a:schemeClr>
                </a:solidFill>
              </a:rPr>
              <a:t>Жабії</a:t>
            </a: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uk-UA" sz="1700" dirty="0" err="1">
                <a:solidFill>
                  <a:schemeClr val="accent2">
                    <a:lumMod val="50000"/>
                  </a:schemeClr>
                </a:solidFill>
              </a:rPr>
              <a:t>Тритонії</a:t>
            </a: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uk-UA" sz="1700" dirty="0" err="1">
                <a:solidFill>
                  <a:schemeClr val="accent2">
                    <a:lumMod val="50000"/>
                  </a:schemeClr>
                </a:solidFill>
              </a:rPr>
              <a:t>Карасії</a:t>
            </a: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, не залишає для міжусобиць місця. Навести лад в озерному житті допоможе висококласний всюдихід "Пройдисвіт". Але чи впораються із цим завданням Сашко та його балакучі друзі? Чи зможуть вони ризикнути? Чи проковтнуть зменшувальні пігулки?</a:t>
            </a:r>
            <a:br>
              <a:rPr lang="uk-UA" sz="17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700" dirty="0">
                <a:solidFill>
                  <a:schemeClr val="accent2">
                    <a:lumMod val="50000"/>
                  </a:schemeClr>
                </a:solidFill>
              </a:rPr>
              <a:t>Озбройся переконливими аргументами, перегорни сторінку - і допоможи Сашкові стати Капітаном!</a:t>
            </a:r>
          </a:p>
          <a:p>
            <a:endParaRPr lang="uk-UA" sz="2000" dirty="0"/>
          </a:p>
        </p:txBody>
      </p:sp>
      <p:pic>
        <p:nvPicPr>
          <p:cNvPr id="3074" name="Picture 2" descr="C:\Users\user\Desktop\podorozh-projdisvita_58247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3136634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7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rgbClr val="7030A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79912" y="1124744"/>
            <a:ext cx="4906888" cy="5001419"/>
          </a:xfrm>
          <a:solidFill>
            <a:schemeClr val="bg2">
              <a:lumMod val="9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sz="6400" dirty="0" smtClean="0"/>
              <a:t>                                                      </a:t>
            </a:r>
            <a:r>
              <a:rPr lang="uk-UA" sz="6400" dirty="0" err="1" smtClean="0">
                <a:solidFill>
                  <a:schemeClr val="accent2">
                    <a:lumMod val="50000"/>
                  </a:schemeClr>
                </a:solidFill>
              </a:rPr>
              <a:t>Сінкен</a:t>
            </a:r>
            <a:r>
              <a:rPr lang="uk-UA" sz="6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6400" dirty="0" err="1" smtClean="0">
                <a:solidFill>
                  <a:schemeClr val="accent2">
                    <a:lumMod val="50000"/>
                  </a:schemeClr>
                </a:solidFill>
              </a:rPr>
              <a:t>Гопп</a:t>
            </a:r>
            <a:endParaRPr lang="uk-UA" sz="6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6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uk-UA" sz="6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6400" b="1" dirty="0" err="1" smtClean="0">
                <a:solidFill>
                  <a:schemeClr val="accent2">
                    <a:lumMod val="50000"/>
                  </a:schemeClr>
                </a:solidFill>
              </a:rPr>
              <a:t>Юн</a:t>
            </a:r>
            <a:r>
              <a:rPr lang="uk-UA" sz="6400" b="1" dirty="0" smtClean="0">
                <a:solidFill>
                  <a:schemeClr val="accent2">
                    <a:lumMod val="50000"/>
                  </a:schemeClr>
                </a:solidFill>
              </a:rPr>
              <a:t> і </a:t>
            </a:r>
            <a:r>
              <a:rPr lang="uk-UA" sz="6400" b="1" dirty="0" err="1" smtClean="0">
                <a:solidFill>
                  <a:schemeClr val="accent2">
                    <a:lumMod val="50000"/>
                  </a:schemeClr>
                </a:solidFill>
              </a:rPr>
              <a:t>Софус</a:t>
            </a:r>
            <a:endParaRPr lang="uk-UA" sz="6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sz="43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6400" dirty="0" smtClean="0">
                <a:solidFill>
                  <a:schemeClr val="accent2">
                    <a:lumMod val="50000"/>
                  </a:schemeClr>
                </a:solidFill>
              </a:rPr>
              <a:t>     </a:t>
            </a:r>
            <a:r>
              <a:rPr lang="uk-UA" sz="6400" dirty="0" err="1" smtClean="0">
                <a:solidFill>
                  <a:schemeClr val="accent2">
                    <a:lumMod val="50000"/>
                  </a:schemeClr>
                </a:solidFill>
              </a:rPr>
              <a:t>Юн</a:t>
            </a:r>
            <a:r>
              <a:rPr lang="uk-UA" sz="6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та його друг </a:t>
            </a:r>
            <a:r>
              <a:rPr lang="uk-UA" sz="6400" dirty="0" err="1">
                <a:solidFill>
                  <a:schemeClr val="accent2">
                    <a:lumMod val="50000"/>
                  </a:schemeClr>
                </a:solidFill>
              </a:rPr>
              <a:t>Софус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 – головні герої цієї книжки. Хлопчик </a:t>
            </a:r>
            <a:r>
              <a:rPr lang="uk-UA" sz="6400" dirty="0" err="1">
                <a:solidFill>
                  <a:schemeClr val="accent2">
                    <a:lumMod val="50000"/>
                  </a:schemeClr>
                </a:solidFill>
              </a:rPr>
              <a:t>Юн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 якось намалював собі друга крейдою на паркані, а той взяв та й ожив, бо крейда виявилася чарівною. Ожив та сказав, що його кличуть </a:t>
            </a:r>
            <a:r>
              <a:rPr lang="uk-UA" sz="6400" dirty="0" err="1">
                <a:solidFill>
                  <a:schemeClr val="accent2">
                    <a:lumMod val="50000"/>
                  </a:schemeClr>
                </a:solidFill>
              </a:rPr>
              <a:t>Софус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. Чого можна чекати від хлопця з таким дивним ім`ям, крім пригод?</a:t>
            </a:r>
            <a:br>
              <a:rPr lang="uk-UA" sz="6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6400" dirty="0" smtClean="0">
                <a:solidFill>
                  <a:schemeClr val="accent2">
                    <a:lumMod val="50000"/>
                  </a:schemeClr>
                </a:solidFill>
              </a:rPr>
              <a:t>      А 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далі було таке: хлопці знайшли справжню чарівну паличку, але до ладу не знали, як нею користуватися... Уявляєш, що з ними могло трапитися?</a:t>
            </a:r>
            <a:br>
              <a:rPr lang="uk-UA" sz="6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6400" dirty="0" smtClean="0">
                <a:solidFill>
                  <a:schemeClr val="accent2">
                    <a:lumMod val="50000"/>
                  </a:schemeClr>
                </a:solidFill>
              </a:rPr>
              <a:t>      Прочитай 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про все це в книзі знаменитої норвезької письменниці </a:t>
            </a:r>
            <a:r>
              <a:rPr lang="uk-UA" sz="6400" dirty="0" err="1">
                <a:solidFill>
                  <a:schemeClr val="accent2">
                    <a:lumMod val="50000"/>
                  </a:schemeClr>
                </a:solidFill>
              </a:rPr>
              <a:t>Сінкен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6400" dirty="0" err="1">
                <a:solidFill>
                  <a:schemeClr val="accent2">
                    <a:lumMod val="50000"/>
                  </a:schemeClr>
                </a:solidFill>
              </a:rPr>
              <a:t>Гопп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. До того ж, тут ти знайдеш багато віршиків та пісеньок, які зможеш вивчити та співати разом з друзями та батьками.</a:t>
            </a:r>
            <a:br>
              <a:rPr lang="uk-UA" sz="6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6400" dirty="0" smtClean="0">
                <a:solidFill>
                  <a:schemeClr val="accent2">
                    <a:lumMod val="50000"/>
                  </a:schemeClr>
                </a:solidFill>
              </a:rPr>
              <a:t>      А 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ще хочу тобі порадити почитати першу книжку про пригоди Юна та </a:t>
            </a:r>
            <a:r>
              <a:rPr lang="uk-UA" sz="6400" dirty="0" err="1">
                <a:solidFill>
                  <a:schemeClr val="accent2">
                    <a:lumMod val="50000"/>
                  </a:schemeClr>
                </a:solidFill>
              </a:rPr>
              <a:t>Софуса</a:t>
            </a:r>
            <a:r>
              <a:rPr lang="uk-UA" sz="6400" dirty="0">
                <a:solidFill>
                  <a:schemeClr val="accent2">
                    <a:lumMod val="50000"/>
                  </a:schemeClr>
                </a:solidFill>
              </a:rPr>
              <a:t> – "Диво-крейда". Бо хороші книжки, як і хороші друзі, ніколи не набридають. Смачного читання!</a:t>
            </a:r>
          </a:p>
          <a:p>
            <a:endParaRPr lang="uk-UA" sz="43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user\Desktop\yun-sofus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3128399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37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Серія: Для тих, хто не любить читати</a:t>
            </a:r>
            <a:endParaRPr lang="uk-UA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1600200"/>
            <a:ext cx="4464496" cy="4525963"/>
          </a:xfrm>
          <a:solidFill>
            <a:schemeClr val="bg2">
              <a:lumMod val="9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</a:t>
            </a:r>
            <a:r>
              <a:rPr lang="uk-UA" dirty="0" err="1" smtClean="0">
                <a:solidFill>
                  <a:schemeClr val="accent2">
                    <a:lumMod val="50000"/>
                  </a:schemeClr>
                </a:solidFill>
              </a:rPr>
              <a:t>Сінкен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2">
                    <a:lumMod val="50000"/>
                  </a:schemeClr>
                </a:solidFill>
              </a:rPr>
              <a:t>Гопп</a:t>
            </a:r>
            <a:endParaRPr lang="uk-UA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</a:rPr>
              <a:t>                     Диво </a:t>
            </a:r>
            <a:r>
              <a:rPr lang="uk-UA" b="1" dirty="0">
                <a:solidFill>
                  <a:schemeClr val="accent2">
                    <a:lumMod val="50000"/>
                  </a:schemeClr>
                </a:solidFill>
              </a:rPr>
              <a:t>- крейда</a:t>
            </a:r>
            <a:endParaRPr lang="uk-UA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А 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хіба ти сам не став би світовою знаменитістю, якби знайшов на дорозі диво-крейду, якби намалював собі друга – такого, як непосидючий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</a:rPr>
              <a:t>Софус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, – і якби той друг втягнув тебе в карколомні пригоди? </a:t>
            </a:r>
          </a:p>
          <a:p>
            <a:pPr marL="0" indent="0">
              <a:buNone/>
            </a:pP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     Тепер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</a:rPr>
              <a:t>Юн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із </a:t>
            </a:r>
            <a:r>
              <a:rPr lang="uk-UA" dirty="0" err="1">
                <a:solidFill>
                  <a:schemeClr val="accent2">
                    <a:lumMod val="50000"/>
                  </a:schemeClr>
                </a:solidFill>
              </a:rPr>
              <a:t>Софусом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прийшли і до українських читачів – дітей та дорослих, бо цю книжку найкраще читати гуртом, усією родиною, з мамою і татом, з бабусею та дідусем, співаючи пісеньки і декламуючи веселі віршики разом з героями. Смачного читання!</a:t>
            </a:r>
          </a:p>
          <a:p>
            <a:endParaRPr lang="uk-UA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 descr="C:\Users\user\Desktop\55f7f74b45e124f60bd4c8121f6a0dcf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3168000" cy="39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31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9c4d593b0ffb679351b6ac8775ea7aaa95a34"/>
</p:tagLst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614</Words>
  <Application>Microsoft Office PowerPoint</Application>
  <PresentationFormat>Экран (4:3)</PresentationFormat>
  <Paragraphs>76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Серія: Для тих, хто не любить читати </vt:lpstr>
      <vt:lpstr>Серія: Для тих, хто не любить читати</vt:lpstr>
      <vt:lpstr>Серія: Для тих, хто не любить читати</vt:lpstr>
      <vt:lpstr>Серія: Для тих, хто не любить читати</vt:lpstr>
      <vt:lpstr>Серія: Для тих, хто не любить читати</vt:lpstr>
      <vt:lpstr>Серія: Для тих, хто не любить читати</vt:lpstr>
      <vt:lpstr>Серія: Для тих, хто не любить читати</vt:lpstr>
      <vt:lpstr>Серія: Для тих, хто не любить читати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46</cp:revision>
  <dcterms:created xsi:type="dcterms:W3CDTF">2013-08-20T22:02:58Z</dcterms:created>
  <dcterms:modified xsi:type="dcterms:W3CDTF">2020-01-29T09:13:51Z</dcterms:modified>
</cp:coreProperties>
</file>