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90" r:id="rId2"/>
    <p:sldId id="286" r:id="rId3"/>
    <p:sldId id="344" r:id="rId4"/>
    <p:sldId id="345" r:id="rId5"/>
    <p:sldId id="346" r:id="rId6"/>
    <p:sldId id="360" r:id="rId7"/>
    <p:sldId id="348" r:id="rId8"/>
    <p:sldId id="349" r:id="rId9"/>
    <p:sldId id="350" r:id="rId10"/>
    <p:sldId id="354" r:id="rId11"/>
    <p:sldId id="355" r:id="rId12"/>
    <p:sldId id="361" r:id="rId13"/>
    <p:sldId id="363" r:id="rId14"/>
    <p:sldId id="365" r:id="rId15"/>
    <p:sldId id="370" r:id="rId16"/>
    <p:sldId id="341" r:id="rId17"/>
    <p:sldId id="342" r:id="rId18"/>
    <p:sldId id="369" r:id="rId19"/>
    <p:sldId id="318" r:id="rId20"/>
    <p:sldId id="343" r:id="rId21"/>
    <p:sldId id="270" r:id="rId22"/>
    <p:sldId id="294" r:id="rId23"/>
    <p:sldId id="371" r:id="rId24"/>
    <p:sldId id="359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43ED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82" d="100"/>
          <a:sy n="82" d="100"/>
        </p:scale>
        <p:origin x="-102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07CB16-0AE8-4B3D-AB04-BD8A8EC08F3F}" type="datetimeFigureOut">
              <a:rPr lang="ru-RU" smtClean="0"/>
              <a:t>14.11.2018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4E563B-79CA-4953-9C16-BE8D90A7DE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0713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uk-UA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uk-UA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01E02-AC52-4C4E-A006-1A890B41E955}" type="datetimeFigureOut">
              <a:rPr lang="en-US"/>
              <a:pPr>
                <a:defRPr/>
              </a:pPr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B90A3-B6A1-4BA7-A25D-618B1CAEA7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E5405-9922-44ED-BCB0-32695B458CF4}" type="datetimeFigureOut">
              <a:rPr lang="en-US"/>
              <a:pPr>
                <a:defRPr/>
              </a:pPr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57C5BA-2B7B-4E38-86F0-9CE1C02577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5F99B-3E43-4F58-A821-46B4C7A09CB5}" type="datetimeFigureOut">
              <a:rPr lang="en-US"/>
              <a:pPr>
                <a:defRPr/>
              </a:pPr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223F9-59D2-4B67-A777-E906E73FDF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8CD5F-7E50-4F28-95F1-09EBFAC9EB5D}" type="datetimeFigureOut">
              <a:rPr lang="en-US"/>
              <a:pPr>
                <a:defRPr/>
              </a:pPr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84D13-6050-47CA-9B66-DD0255C751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20E3A-2F15-460D-9F0A-F8311188F8CB}" type="datetimeFigureOut">
              <a:rPr lang="en-US"/>
              <a:pPr>
                <a:defRPr/>
              </a:pPr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E6091-1435-414B-88CA-9380A269D2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73817F-46DF-488F-88CA-3FC9C9EB088D}" type="datetimeFigureOut">
              <a:rPr lang="en-US"/>
              <a:pPr>
                <a:defRPr/>
              </a:pPr>
              <a:t>11/14/2018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1BBED-6076-4904-8F99-102CCAF9A5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958CD-C396-4F1C-913A-DD8CC49D77FA}" type="datetimeFigureOut">
              <a:rPr lang="en-US"/>
              <a:pPr>
                <a:defRPr/>
              </a:pPr>
              <a:t>11/14/2018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07166-B90C-4373-B489-185BF80DDA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F34F1-E1B9-444C-AA37-F7788E3187C8}" type="datetimeFigureOut">
              <a:rPr lang="en-US"/>
              <a:pPr>
                <a:defRPr/>
              </a:pPr>
              <a:t>11/14/2018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C5076-51B9-45CE-B626-0581EDAE0A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BCF17-663B-4A9F-AA07-F36AA86E63A1}" type="datetimeFigureOut">
              <a:rPr lang="en-US"/>
              <a:pPr>
                <a:defRPr/>
              </a:pPr>
              <a:t>11/14/2018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809F2-61A2-4009-8851-8C7FB1B72F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3EA1C-24EB-45D2-A607-CB8F22185D3D}" type="datetimeFigureOut">
              <a:rPr lang="en-US"/>
              <a:pPr>
                <a:defRPr/>
              </a:pPr>
              <a:t>11/14/2018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FD5EE-E828-4C96-9DD4-A9A16D9C8D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73854-B715-4ADF-9850-0BCB3D5D7567}" type="datetimeFigureOut">
              <a:rPr lang="en-US"/>
              <a:pPr>
                <a:defRPr/>
              </a:pPr>
              <a:t>11/14/2018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45931-11F3-4DCC-80EF-4B26B9B285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5C09ADF-C014-4B57-80B1-1AB4734867A0}" type="datetimeFigureOut">
              <a:rPr lang="en-US"/>
              <a:pPr>
                <a:defRPr/>
              </a:pPr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4EF4CDD-46D6-40C2-9424-1A88282ADB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TextBox 1"/>
          <p:cNvSpPr txBox="1">
            <a:spLocks noChangeArrowheads="1"/>
          </p:cNvSpPr>
          <p:nvPr/>
        </p:nvSpPr>
        <p:spPr bwMode="auto">
          <a:xfrm>
            <a:off x="2655888" y="315913"/>
            <a:ext cx="5980112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indent="603250"/>
            <a:endParaRPr lang="en-US" altLang="zh-CN" sz="4400" b="1" i="1">
              <a:solidFill>
                <a:srgbClr val="FE0000"/>
              </a:solidFill>
              <a:latin typeface="Georgia" pitchFamily="18" charset="0"/>
            </a:endParaRPr>
          </a:p>
        </p:txBody>
      </p:sp>
      <p:sp>
        <p:nvSpPr>
          <p:cNvPr id="13315" name="Text Box 4"/>
          <p:cNvSpPr txBox="1">
            <a:spLocks noChangeArrowheads="1"/>
          </p:cNvSpPr>
          <p:nvPr/>
        </p:nvSpPr>
        <p:spPr bwMode="auto">
          <a:xfrm>
            <a:off x="2372810" y="1973263"/>
            <a:ext cx="655052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uk-UA" sz="2800" b="1" dirty="0">
                <a:solidFill>
                  <a:schemeClr val="hlink"/>
                </a:solidFill>
              </a:rPr>
              <a:t>Нові професійні ролі і завдання сучасного вчителя в контексті </a:t>
            </a:r>
            <a:r>
              <a:rPr lang="uk-UA" sz="2800" b="1" dirty="0" smtClean="0">
                <a:solidFill>
                  <a:schemeClr val="hlink"/>
                </a:solidFill>
              </a:rPr>
              <a:t>концепції </a:t>
            </a:r>
            <a:r>
              <a:rPr lang="uk-UA" sz="2800" b="1" dirty="0">
                <a:solidFill>
                  <a:schemeClr val="hlink"/>
                </a:solidFill>
              </a:rPr>
              <a:t>Нової української школи</a:t>
            </a:r>
          </a:p>
        </p:txBody>
      </p:sp>
      <p:sp>
        <p:nvSpPr>
          <p:cNvPr id="13316" name="Text Box 6"/>
          <p:cNvSpPr txBox="1">
            <a:spLocks noChangeArrowheads="1"/>
          </p:cNvSpPr>
          <p:nvPr/>
        </p:nvSpPr>
        <p:spPr bwMode="auto">
          <a:xfrm>
            <a:off x="2849040" y="5602108"/>
            <a:ext cx="5981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1400" dirty="0" smtClean="0">
                <a:solidFill>
                  <a:schemeClr val="hlink"/>
                </a:solidFill>
              </a:rPr>
              <a:t> </a:t>
            </a:r>
            <a:endParaRPr lang="uk-UA" sz="1400" dirty="0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>
          <a:xfrm>
            <a:off x="476221" y="321448"/>
            <a:ext cx="8229600" cy="704851"/>
          </a:xfrm>
        </p:spPr>
        <p:txBody>
          <a:bodyPr/>
          <a:lstStyle/>
          <a:p>
            <a:pPr algn="ctr" eaLnBrk="1" hangingPunct="1"/>
            <a:r>
              <a:rPr lang="uk-UA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НОВІ РОЛІ ВЧИТЕЛЯ</a:t>
            </a:r>
            <a:endParaRPr lang="ru-RU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</a:endParaRPr>
          </a:p>
        </p:txBody>
      </p:sp>
      <p:pic>
        <p:nvPicPr>
          <p:cNvPr id="17411" name="Схема 4101"/>
          <p:cNvPicPr>
            <a:picLocks noGrp="1" noChangeArrowheads="1"/>
          </p:cNvPicPr>
          <p:nvPr>
            <p:ph idx="1"/>
          </p:nvPr>
        </p:nvPicPr>
        <p:blipFill>
          <a:blip r:embed="rId3">
            <a:lum bright="-2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6724" y="1178705"/>
            <a:ext cx="7810555" cy="4661329"/>
          </a:xfrm>
        </p:spPr>
      </p:pic>
      <p:pic>
        <p:nvPicPr>
          <p:cNvPr id="5" name="Picture 6" descr="Результат пошуку зображень за запитом &quot;картинка учителя&quot;"/>
          <p:cNvPicPr>
            <a:picLocks noChangeAspect="1" noChangeArrowheads="1"/>
          </p:cNvPicPr>
          <p:nvPr/>
        </p:nvPicPr>
        <p:blipFill rotWithShape="1">
          <a:blip r:embed="rId4">
            <a:lum bright="-20000" contrast="-10000"/>
          </a:blip>
          <a:srcRect b="38949"/>
          <a:stretch/>
        </p:blipFill>
        <p:spPr bwMode="auto">
          <a:xfrm>
            <a:off x="3851920" y="2853559"/>
            <a:ext cx="2074796" cy="127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6871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700" b="1" i="1" dirty="0">
                <a:solidFill>
                  <a:prstClr val="black"/>
                </a:solidFill>
              </a:rPr>
              <a:t>Нові ролі педагога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836712"/>
            <a:ext cx="8352928" cy="532859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0" lvl="0" indent="0" fontAlgn="base">
              <a:lnSpc>
                <a:spcPct val="80000"/>
              </a:lnSpc>
              <a:spcAft>
                <a:spcPct val="0"/>
              </a:spcAft>
              <a:buNone/>
            </a:pPr>
            <a:endParaRPr lang="uk-UA" sz="2400" b="1" dirty="0" smtClean="0">
              <a:solidFill>
                <a:prstClr val="black"/>
              </a:solidFill>
              <a:latin typeface="+mj-lt"/>
            </a:endParaRPr>
          </a:p>
          <a:p>
            <a:pPr marL="0" lvl="0" indent="0" fontAlgn="base">
              <a:lnSpc>
                <a:spcPct val="120000"/>
              </a:lnSpc>
              <a:spcAft>
                <a:spcPct val="0"/>
              </a:spcAft>
              <a:buNone/>
            </a:pPr>
            <a:r>
              <a:rPr lang="uk-UA" sz="2400" b="1" dirty="0" smtClean="0">
                <a:solidFill>
                  <a:prstClr val="black"/>
                </a:solidFill>
                <a:latin typeface="+mj-lt"/>
              </a:rPr>
              <a:t> </a:t>
            </a:r>
            <a:r>
              <a:rPr lang="uk-UA" sz="2300" b="1" dirty="0" err="1" smtClean="0">
                <a:solidFill>
                  <a:prstClr val="black"/>
                </a:solidFill>
                <a:latin typeface="+mj-lt"/>
              </a:rPr>
              <a:t>Коуч</a:t>
            </a:r>
            <a:r>
              <a:rPr lang="uk-UA" sz="2300" b="1" dirty="0" smtClean="0">
                <a:solidFill>
                  <a:prstClr val="black"/>
                </a:solidFill>
                <a:latin typeface="+mj-lt"/>
              </a:rPr>
              <a:t> </a:t>
            </a:r>
            <a:r>
              <a:rPr lang="uk-UA" sz="2300" dirty="0">
                <a:solidFill>
                  <a:prstClr val="black"/>
                </a:solidFill>
              </a:rPr>
              <a:t>- </a:t>
            </a:r>
            <a:r>
              <a:rPr lang="uk-UA" sz="2300" dirty="0">
                <a:solidFill>
                  <a:prstClr val="black"/>
                </a:solidFill>
                <a:latin typeface="+mj-lt"/>
              </a:rPr>
              <a:t>той, хто допомагає досягти життєвої або професійної мети. Він </a:t>
            </a:r>
            <a:r>
              <a:rPr lang="ru-RU" sz="2300" dirty="0" err="1">
                <a:solidFill>
                  <a:prstClr val="black"/>
                </a:solidFill>
                <a:latin typeface="+mj-lt"/>
              </a:rPr>
              <a:t>сприймає</a:t>
            </a:r>
            <a:r>
              <a:rPr lang="ru-RU" sz="2300" dirty="0">
                <a:solidFill>
                  <a:prstClr val="black"/>
                </a:solidFill>
                <a:latin typeface="+mj-lt"/>
              </a:rPr>
              <a:t>  </a:t>
            </a:r>
            <a:r>
              <a:rPr lang="ru-RU" sz="2300" dirty="0" err="1">
                <a:solidFill>
                  <a:prstClr val="black"/>
                </a:solidFill>
                <a:latin typeface="+mj-lt"/>
              </a:rPr>
              <a:t>людину</a:t>
            </a:r>
            <a:r>
              <a:rPr lang="ru-RU" sz="2300" dirty="0">
                <a:solidFill>
                  <a:prstClr val="black"/>
                </a:solidFill>
                <a:latin typeface="+mj-lt"/>
              </a:rPr>
              <a:t> такою, </a:t>
            </a:r>
            <a:r>
              <a:rPr lang="ru-RU" sz="2300" dirty="0" err="1">
                <a:solidFill>
                  <a:prstClr val="black"/>
                </a:solidFill>
                <a:latin typeface="+mj-lt"/>
              </a:rPr>
              <a:t>якою</a:t>
            </a:r>
            <a:r>
              <a:rPr lang="ru-RU" sz="2300" dirty="0">
                <a:solidFill>
                  <a:prstClr val="black"/>
                </a:solidFill>
                <a:latin typeface="+mj-lt"/>
              </a:rPr>
              <a:t> вона є </a:t>
            </a:r>
            <a:r>
              <a:rPr lang="ru-RU" sz="2300" dirty="0" err="1">
                <a:solidFill>
                  <a:prstClr val="black"/>
                </a:solidFill>
                <a:latin typeface="+mj-lt"/>
              </a:rPr>
              <a:t>насправді</a:t>
            </a:r>
            <a:r>
              <a:rPr lang="ru-RU" sz="2300" dirty="0">
                <a:solidFill>
                  <a:prstClr val="black"/>
                </a:solidFill>
                <a:latin typeface="+mj-lt"/>
              </a:rPr>
              <a:t>, а не </a:t>
            </a:r>
            <a:r>
              <a:rPr lang="ru-RU" sz="2300" dirty="0" err="1">
                <a:solidFill>
                  <a:prstClr val="black"/>
                </a:solidFill>
                <a:latin typeface="+mj-lt"/>
              </a:rPr>
              <a:t>оцінює</a:t>
            </a:r>
            <a:r>
              <a:rPr lang="ru-RU" sz="2300" dirty="0">
                <a:solidFill>
                  <a:prstClr val="black"/>
                </a:solidFill>
                <a:latin typeface="+mj-lt"/>
              </a:rPr>
              <a:t> </a:t>
            </a:r>
            <a:r>
              <a:rPr lang="ru-RU" sz="2300" dirty="0" err="1">
                <a:solidFill>
                  <a:prstClr val="black"/>
                </a:solidFill>
                <a:latin typeface="+mj-lt"/>
              </a:rPr>
              <a:t>її</a:t>
            </a:r>
            <a:r>
              <a:rPr lang="ru-RU" sz="2300" dirty="0">
                <a:solidFill>
                  <a:prstClr val="black"/>
                </a:solidFill>
                <a:latin typeface="+mj-lt"/>
              </a:rPr>
              <a:t>. </a:t>
            </a:r>
            <a:endParaRPr lang="ru-RU" sz="2300" dirty="0" smtClean="0">
              <a:solidFill>
                <a:prstClr val="black"/>
              </a:solidFill>
              <a:latin typeface="+mj-lt"/>
            </a:endParaRPr>
          </a:p>
          <a:p>
            <a:pPr marL="0" lvl="0" indent="0" fontAlgn="base">
              <a:lnSpc>
                <a:spcPct val="120000"/>
              </a:lnSpc>
              <a:spcAft>
                <a:spcPct val="0"/>
              </a:spcAft>
              <a:buNone/>
            </a:pPr>
            <a:r>
              <a:rPr lang="uk-UA" sz="2300" b="1" dirty="0" smtClean="0">
                <a:solidFill>
                  <a:prstClr val="black"/>
                </a:solidFill>
                <a:latin typeface="+mj-lt"/>
              </a:rPr>
              <a:t>Ментор - </a:t>
            </a:r>
            <a:r>
              <a:rPr lang="uk-UA" sz="2300" dirty="0">
                <a:solidFill>
                  <a:prstClr val="black"/>
                </a:solidFill>
                <a:latin typeface="+mj-lt"/>
              </a:rPr>
              <a:t>досвідчений і надійний товариш, порадник, наставник) – той, що є наставником.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uk-UA" sz="2300" b="1" dirty="0" err="1">
                <a:solidFill>
                  <a:prstClr val="black"/>
                </a:solidFill>
                <a:latin typeface="+mj-lt"/>
              </a:rPr>
              <a:t>Тьютор</a:t>
            </a:r>
            <a:r>
              <a:rPr lang="uk-UA" sz="2300" b="1" dirty="0">
                <a:solidFill>
                  <a:prstClr val="black"/>
                </a:solidFill>
                <a:latin typeface="+mj-lt"/>
              </a:rPr>
              <a:t> </a:t>
            </a:r>
            <a:r>
              <a:rPr lang="uk-UA" sz="2300" dirty="0">
                <a:solidFill>
                  <a:prstClr val="black"/>
                </a:solidFill>
                <a:latin typeface="+mj-lt"/>
              </a:rPr>
              <a:t>- </a:t>
            </a:r>
            <a:r>
              <a:rPr lang="uk-UA" sz="2300" b="1" i="1" dirty="0">
                <a:solidFill>
                  <a:prstClr val="black"/>
                </a:solidFill>
                <a:latin typeface="+mj-lt"/>
              </a:rPr>
              <a:t>той, що</a:t>
            </a:r>
            <a:r>
              <a:rPr lang="uk-UA" sz="2300" b="1" dirty="0">
                <a:solidFill>
                  <a:prstClr val="black"/>
                </a:solidFill>
                <a:latin typeface="+mj-lt"/>
              </a:rPr>
              <a:t> індивідуально працює з інтересом </a:t>
            </a:r>
            <a:r>
              <a:rPr lang="uk-UA" sz="2300" b="1" dirty="0" smtClean="0">
                <a:solidFill>
                  <a:prstClr val="black"/>
                </a:solidFill>
                <a:latin typeface="+mj-lt"/>
              </a:rPr>
              <a:t>дитини </a:t>
            </a:r>
            <a:r>
              <a:rPr lang="uk-UA" sz="2300" dirty="0">
                <a:solidFill>
                  <a:prstClr val="black"/>
                </a:solidFill>
                <a:latin typeface="+mj-lt"/>
              </a:rPr>
              <a:t>– </a:t>
            </a:r>
            <a:r>
              <a:rPr lang="uk-UA" sz="2300" b="1" dirty="0">
                <a:solidFill>
                  <a:prstClr val="black"/>
                </a:solidFill>
                <a:latin typeface="+mj-lt"/>
              </a:rPr>
              <a:t>виявляє</a:t>
            </a:r>
            <a:r>
              <a:rPr lang="uk-UA" sz="2300" dirty="0">
                <a:solidFill>
                  <a:prstClr val="black"/>
                </a:solidFill>
                <a:latin typeface="+mj-lt"/>
              </a:rPr>
              <a:t> освітні запити, </a:t>
            </a:r>
            <a:r>
              <a:rPr lang="uk-UA" sz="2300" b="1" dirty="0">
                <a:solidFill>
                  <a:prstClr val="black"/>
                </a:solidFill>
                <a:latin typeface="+mj-lt"/>
              </a:rPr>
              <a:t>проектує освітню діяльність</a:t>
            </a:r>
            <a:r>
              <a:rPr lang="uk-UA" sz="2300" dirty="0">
                <a:solidFill>
                  <a:prstClr val="black"/>
                </a:solidFill>
                <a:latin typeface="+mj-lt"/>
              </a:rPr>
              <a:t>, </a:t>
            </a:r>
            <a:r>
              <a:rPr lang="uk-UA" sz="2300" b="1" dirty="0">
                <a:solidFill>
                  <a:prstClr val="black"/>
                </a:solidFill>
                <a:latin typeface="+mj-lt"/>
              </a:rPr>
              <a:t>організує</a:t>
            </a:r>
            <a:r>
              <a:rPr lang="uk-UA" sz="2300" dirty="0">
                <a:solidFill>
                  <a:prstClr val="black"/>
                </a:solidFill>
                <a:latin typeface="+mj-lt"/>
              </a:rPr>
              <a:t> рефлексію, </a:t>
            </a:r>
            <a:r>
              <a:rPr lang="uk-UA" sz="2300" b="1" dirty="0">
                <a:solidFill>
                  <a:prstClr val="black"/>
                </a:solidFill>
                <a:latin typeface="+mj-lt"/>
              </a:rPr>
              <a:t>проектує наступні кроки </a:t>
            </a:r>
            <a:r>
              <a:rPr lang="uk-UA" sz="2300" dirty="0">
                <a:solidFill>
                  <a:prstClr val="black"/>
                </a:solidFill>
                <a:latin typeface="+mj-lt"/>
              </a:rPr>
              <a:t>в освіті</a:t>
            </a:r>
          </a:p>
          <a:p>
            <a:pPr marL="0" lvl="0" indent="0">
              <a:lnSpc>
                <a:spcPct val="120000"/>
              </a:lnSpc>
              <a:buNone/>
            </a:pPr>
            <a:r>
              <a:rPr lang="uk-UA" sz="2300" b="1" dirty="0">
                <a:solidFill>
                  <a:prstClr val="black"/>
                </a:solidFill>
                <a:latin typeface="+mj-lt"/>
              </a:rPr>
              <a:t>Новатор - </a:t>
            </a:r>
            <a:r>
              <a:rPr lang="uk-UA" sz="2300" dirty="0">
                <a:solidFill>
                  <a:prstClr val="black"/>
                </a:solidFill>
                <a:latin typeface="+mj-lt"/>
              </a:rPr>
              <a:t>педагог, який приносить в інтелектуальну освітню діяльність нові ідеї</a:t>
            </a:r>
          </a:p>
          <a:p>
            <a:pPr marL="0" lvl="0" indent="0">
              <a:lnSpc>
                <a:spcPct val="120000"/>
              </a:lnSpc>
              <a:buNone/>
            </a:pPr>
            <a:r>
              <a:rPr lang="uk-UA" sz="2300" dirty="0">
                <a:solidFill>
                  <a:prstClr val="black"/>
                </a:solidFill>
                <a:latin typeface="+mj-lt"/>
              </a:rPr>
              <a:t> </a:t>
            </a:r>
            <a:r>
              <a:rPr lang="uk-UA" sz="2300" b="1" dirty="0">
                <a:solidFill>
                  <a:prstClr val="black"/>
                </a:solidFill>
                <a:latin typeface="+mj-lt"/>
              </a:rPr>
              <a:t>Модератор </a:t>
            </a:r>
            <a:r>
              <a:rPr lang="uk-UA" sz="2300" dirty="0">
                <a:solidFill>
                  <a:prstClr val="black"/>
                </a:solidFill>
                <a:latin typeface="+mj-lt"/>
              </a:rPr>
              <a:t>- людина, яка проводить соціологічні дослідження,ведучий фокус-групи, адміністратор форуму, </a:t>
            </a:r>
            <a:r>
              <a:rPr lang="uk-UA" sz="2300" dirty="0" err="1">
                <a:solidFill>
                  <a:prstClr val="black"/>
                </a:solidFill>
                <a:latin typeface="+mj-lt"/>
              </a:rPr>
              <a:t>чату</a:t>
            </a:r>
            <a:r>
              <a:rPr lang="uk-UA" sz="2300" dirty="0">
                <a:solidFill>
                  <a:prstClr val="black"/>
                </a:solidFill>
                <a:latin typeface="+mj-lt"/>
              </a:rPr>
              <a:t>,соціальної мережі в Інтернеті</a:t>
            </a:r>
            <a:r>
              <a:rPr lang="uk-UA" sz="2300" b="1" dirty="0">
                <a:solidFill>
                  <a:prstClr val="black"/>
                </a:solidFill>
                <a:latin typeface="+mj-lt"/>
              </a:rPr>
              <a:t> , той хто налагоджує комунікативну взаємодію у класі  </a:t>
            </a:r>
            <a:r>
              <a:rPr lang="uk-UA" sz="2300" dirty="0">
                <a:solidFill>
                  <a:prstClr val="black"/>
                </a:solidFill>
                <a:latin typeface="+mj-lt"/>
              </a:rPr>
              <a:t>, </a:t>
            </a:r>
            <a:r>
              <a:rPr lang="uk-UA" sz="2300" b="1" dirty="0">
                <a:solidFill>
                  <a:prstClr val="black"/>
                </a:solidFill>
                <a:latin typeface="+mj-lt"/>
              </a:rPr>
              <a:t>організує</a:t>
            </a:r>
            <a:r>
              <a:rPr lang="uk-UA" sz="2300" dirty="0">
                <a:solidFill>
                  <a:prstClr val="black"/>
                </a:solidFill>
                <a:latin typeface="+mj-lt"/>
              </a:rPr>
              <a:t> рефлексію, </a:t>
            </a:r>
            <a:r>
              <a:rPr lang="uk-UA" sz="2300" b="1" dirty="0">
                <a:solidFill>
                  <a:prstClr val="black"/>
                </a:solidFill>
                <a:latin typeface="+mj-lt"/>
              </a:rPr>
              <a:t>проектує наступні кроки </a:t>
            </a:r>
            <a:r>
              <a:rPr lang="uk-UA" sz="2300" dirty="0">
                <a:solidFill>
                  <a:prstClr val="black"/>
                </a:solidFill>
                <a:latin typeface="+mj-lt"/>
              </a:rPr>
              <a:t>в освіті</a:t>
            </a:r>
          </a:p>
          <a:p>
            <a:pPr marL="0" lvl="0" indent="0">
              <a:lnSpc>
                <a:spcPct val="120000"/>
              </a:lnSpc>
              <a:buNone/>
            </a:pPr>
            <a:r>
              <a:rPr lang="uk-UA" sz="2300" dirty="0">
                <a:solidFill>
                  <a:prstClr val="black"/>
                </a:solidFill>
                <a:latin typeface="+mj-lt"/>
              </a:rPr>
              <a:t> </a:t>
            </a:r>
            <a:r>
              <a:rPr lang="uk-UA" sz="2300" b="1" dirty="0" err="1" smtClean="0">
                <a:solidFill>
                  <a:prstClr val="black"/>
                </a:solidFill>
                <a:latin typeface="+mj-lt"/>
              </a:rPr>
              <a:t>Фасилітатор</a:t>
            </a:r>
            <a:r>
              <a:rPr lang="uk-UA" sz="2300" b="1" dirty="0" smtClean="0">
                <a:solidFill>
                  <a:prstClr val="black"/>
                </a:solidFill>
                <a:latin typeface="+mj-lt"/>
              </a:rPr>
              <a:t>  </a:t>
            </a:r>
            <a:r>
              <a:rPr lang="uk-UA" sz="2300" b="1" dirty="0">
                <a:solidFill>
                  <a:prstClr val="black"/>
                </a:solidFill>
                <a:latin typeface="+mj-lt"/>
              </a:rPr>
              <a:t>- </a:t>
            </a:r>
            <a:r>
              <a:rPr lang="uk-UA" sz="2300" b="1" dirty="0" smtClean="0">
                <a:solidFill>
                  <a:prstClr val="black"/>
                </a:solidFill>
                <a:latin typeface="+mj-lt"/>
              </a:rPr>
              <a:t>підтримує</a:t>
            </a:r>
            <a:r>
              <a:rPr lang="uk-UA" sz="2300" dirty="0" smtClean="0">
                <a:solidFill>
                  <a:prstClr val="black"/>
                </a:solidFill>
                <a:latin typeface="+mj-lt"/>
              </a:rPr>
              <a:t> </a:t>
            </a:r>
            <a:r>
              <a:rPr lang="uk-UA" sz="2300" dirty="0">
                <a:solidFill>
                  <a:prstClr val="black"/>
                </a:solidFill>
                <a:latin typeface="+mj-lt"/>
              </a:rPr>
              <a:t>дитину в її навчальній діяльності через </a:t>
            </a:r>
            <a:r>
              <a:rPr lang="uk-UA" sz="2300" b="1" dirty="0">
                <a:solidFill>
                  <a:prstClr val="black"/>
                </a:solidFill>
                <a:latin typeface="+mj-lt"/>
              </a:rPr>
              <a:t>педагогічну взаємодію, допомагає,  надихає</a:t>
            </a:r>
          </a:p>
          <a:p>
            <a:pPr marL="0" lvl="0" indent="0" fontAlgn="base">
              <a:lnSpc>
                <a:spcPct val="80000"/>
              </a:lnSpc>
              <a:spcAft>
                <a:spcPct val="0"/>
              </a:spcAft>
              <a:buNone/>
            </a:pPr>
            <a:endParaRPr lang="uk-UA" sz="2400" b="1" dirty="0" smtClean="0">
              <a:solidFill>
                <a:prstClr val="black"/>
              </a:solidFill>
              <a:latin typeface="+mj-lt"/>
            </a:endParaRPr>
          </a:p>
          <a:p>
            <a:pPr marL="0" lvl="0" indent="0" fontAlgn="base">
              <a:lnSpc>
                <a:spcPct val="80000"/>
              </a:lnSpc>
              <a:spcAft>
                <a:spcPct val="0"/>
              </a:spcAft>
              <a:buNone/>
            </a:pPr>
            <a:endParaRPr lang="uk-UA" sz="2400" b="1" dirty="0" smtClean="0">
              <a:solidFill>
                <a:prstClr val="black"/>
              </a:solidFill>
              <a:latin typeface="+mj-lt"/>
            </a:endParaRPr>
          </a:p>
          <a:p>
            <a:pPr marL="0" lvl="0" indent="0" fontAlgn="base">
              <a:lnSpc>
                <a:spcPct val="80000"/>
              </a:lnSpc>
              <a:spcAft>
                <a:spcPct val="0"/>
              </a:spcAft>
              <a:buNone/>
            </a:pPr>
            <a:endParaRPr lang="uk-UA" sz="2400" b="1" dirty="0" smtClean="0">
              <a:solidFill>
                <a:prstClr val="black"/>
              </a:solidFill>
              <a:latin typeface="+mj-lt"/>
            </a:endParaRPr>
          </a:p>
          <a:p>
            <a:pPr marL="0" lvl="0" indent="0" fontAlgn="base">
              <a:spcAft>
                <a:spcPct val="0"/>
              </a:spcAft>
              <a:buNone/>
            </a:pPr>
            <a:endParaRPr lang="uk-UA" sz="2400" b="1" dirty="0" smtClean="0">
              <a:solidFill>
                <a:prstClr val="black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7204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323850" y="1844674"/>
            <a:ext cx="8534430" cy="4370408"/>
          </a:xfrm>
          <a:prstGeom prst="roundRect">
            <a:avLst>
              <a:gd name="adj" fmla="val 9778"/>
            </a:avLst>
          </a:prstGeom>
          <a:solidFill>
            <a:srgbClr val="B7DBFF"/>
          </a:solidFill>
          <a:ln w="25400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395288" y="836613"/>
            <a:ext cx="8280400" cy="865187"/>
          </a:xfrm>
          <a:prstGeom prst="roundRect">
            <a:avLst>
              <a:gd name="adj" fmla="val 16667"/>
            </a:avLst>
          </a:prstGeom>
          <a:solidFill>
            <a:srgbClr val="0079F2"/>
          </a:solidFill>
          <a:ln w="25400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468313" y="1989138"/>
            <a:ext cx="8351837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uk-UA" sz="24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Фасилітатор</a:t>
            </a:r>
            <a:r>
              <a:rPr lang="uk-UA"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uk-UA" sz="24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</a:pPr>
            <a:r>
              <a:rPr lang="uk-UA"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(від англ. </a:t>
            </a:r>
            <a:r>
              <a:rPr lang="uk-UA" sz="24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facilitate</a:t>
            </a:r>
            <a:r>
              <a:rPr lang="uk-UA"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):1 сприяти, 2 допомагати, 3 полегшувати. Це вчитель, основне завдання якого полягає в стимулюванні та направленні процесу самостійного пошуку інформації та спільної діяльності учнів. </a:t>
            </a:r>
            <a:r>
              <a:rPr lang="uk-UA" sz="24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Фасилітація</a:t>
            </a:r>
            <a:r>
              <a:rPr lang="uk-UA"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– це організація й управління процесом обговорення певних питань (тем) у групі </a:t>
            </a:r>
            <a:r>
              <a:rPr lang="uk-UA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людей. </a:t>
            </a: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</a:pPr>
            <a:r>
              <a:rPr lang="uk-UA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Мета </a:t>
            </a:r>
            <a:r>
              <a:rPr lang="uk-UA" sz="24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учителя-фасилітатора</a:t>
            </a:r>
            <a:r>
              <a:rPr lang="uk-UA"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– організувати спілкування всіх учасників обговорення з нейтральної сторони, налагодити ефективний обмін думками таким чином, щоб зіткнення думок перейшли в конструктивне русло, розбіжності були успішно подолані і прийнятне рішення було вироблено.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uk-UA" sz="1000" dirty="0">
              <a:solidFill>
                <a:srgbClr val="000066"/>
              </a:solidFill>
            </a:endParaRPr>
          </a:p>
        </p:txBody>
      </p:sp>
      <p:sp>
        <p:nvSpPr>
          <p:cNvPr id="7" name="WordArt 9"/>
          <p:cNvSpPr>
            <a:spLocks noChangeArrowheads="1" noChangeShapeType="1" noTextEdit="1"/>
          </p:cNvSpPr>
          <p:nvPr/>
        </p:nvSpPr>
        <p:spPr bwMode="auto">
          <a:xfrm>
            <a:off x="468313" y="981075"/>
            <a:ext cx="7416800" cy="57626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50"/>
              </a:avLst>
            </a:prstTxWarp>
          </a:bodyPr>
          <a:lstStyle/>
          <a:p>
            <a:pPr algn="ctr"/>
            <a:r>
              <a:rPr lang="ru-RU" sz="3600" kern="10">
                <a:ln w="12700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AGCrownStyle"/>
              </a:rPr>
              <a:t>Вчитель-фасилітатор</a:t>
            </a:r>
          </a:p>
        </p:txBody>
      </p:sp>
    </p:spTree>
    <p:extLst>
      <p:ext uri="{BB962C8B-B14F-4D97-AF65-F5344CB8AC3E}">
        <p14:creationId xmlns:p14="http://schemas.microsoft.com/office/powerpoint/2010/main" val="117567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285720" y="1928802"/>
            <a:ext cx="8572560" cy="4500594"/>
          </a:xfrm>
          <a:prstGeom prst="roundRect">
            <a:avLst>
              <a:gd name="adj" fmla="val 9778"/>
            </a:avLst>
          </a:prstGeom>
          <a:solidFill>
            <a:srgbClr val="B7DBFF"/>
          </a:solidFill>
          <a:ln w="25400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357158" y="2000240"/>
            <a:ext cx="8351837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uk-UA" sz="24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Тьютор</a:t>
            </a:r>
            <a:r>
              <a:rPr lang="uk-UA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 algn="just">
              <a:spcBef>
                <a:spcPct val="20000"/>
              </a:spcBef>
            </a:pPr>
            <a:r>
              <a:rPr lang="uk-UA"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(від англ. </a:t>
            </a:r>
            <a:r>
              <a:rPr lang="uk-UA" sz="24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tutor</a:t>
            </a:r>
            <a:r>
              <a:rPr lang="uk-UA"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— учитель) — особа, що веде індивідуальні або групові заняття із учнями, студентами, репетитор, </a:t>
            </a:r>
            <a:r>
              <a:rPr lang="uk-UA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наставник, опікун. </a:t>
            </a:r>
          </a:p>
          <a:p>
            <a:pPr marL="342900" indent="-342900" algn="just">
              <a:spcBef>
                <a:spcPct val="20000"/>
              </a:spcBef>
            </a:pPr>
            <a:r>
              <a:rPr lang="uk-UA"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24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Тьютор</a:t>
            </a:r>
            <a:r>
              <a:rPr lang="uk-UA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— ключова фігура в дистанційному навчанні, що відповідає за проведення занять з учнями, студентами. </a:t>
            </a:r>
          </a:p>
          <a:p>
            <a:pPr marL="342900" indent="-342900" algn="just">
              <a:spcBef>
                <a:spcPct val="20000"/>
              </a:spcBef>
            </a:pPr>
            <a:r>
              <a:rPr lang="uk-UA"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Життєва необхідність </a:t>
            </a:r>
            <a:r>
              <a:rPr lang="uk-UA" sz="24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тьютора</a:t>
            </a:r>
            <a:r>
              <a:rPr lang="uk-UA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для здобувачів освіти інклюзивних груп та класів. </a:t>
            </a:r>
          </a:p>
          <a:p>
            <a:pPr marL="342900" indent="-342900" algn="just">
              <a:spcBef>
                <a:spcPct val="20000"/>
              </a:spcBef>
            </a:pPr>
            <a:r>
              <a:rPr lang="uk-UA"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На думку фахівців, учитель працює відповідями, а </a:t>
            </a:r>
            <a:r>
              <a:rPr lang="uk-UA" sz="24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тьютор</a:t>
            </a:r>
            <a:r>
              <a:rPr lang="uk-UA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– питанням. </a:t>
            </a:r>
            <a:endParaRPr lang="uk-UA" sz="24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9"/>
          <p:cNvSpPr>
            <a:spLocks noChangeArrowheads="1"/>
          </p:cNvSpPr>
          <p:nvPr/>
        </p:nvSpPr>
        <p:spPr bwMode="auto">
          <a:xfrm>
            <a:off x="395288" y="836613"/>
            <a:ext cx="8280400" cy="865187"/>
          </a:xfrm>
          <a:prstGeom prst="roundRect">
            <a:avLst>
              <a:gd name="adj" fmla="val 16667"/>
            </a:avLst>
          </a:prstGeom>
          <a:solidFill>
            <a:srgbClr val="0079F2"/>
          </a:solidFill>
          <a:ln w="25400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WordArt 10"/>
          <p:cNvSpPr>
            <a:spLocks noChangeArrowheads="1" noChangeShapeType="1" noTextEdit="1"/>
          </p:cNvSpPr>
          <p:nvPr/>
        </p:nvSpPr>
        <p:spPr bwMode="auto">
          <a:xfrm>
            <a:off x="468313" y="981075"/>
            <a:ext cx="7416800" cy="57626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50"/>
              </a:avLst>
            </a:prstTxWarp>
          </a:bodyPr>
          <a:lstStyle/>
          <a:p>
            <a:pPr algn="ctr"/>
            <a:r>
              <a:rPr lang="ru-RU" sz="3600" kern="10">
                <a:ln w="12700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AGCrownStyle"/>
              </a:rPr>
              <a:t>Вчитель-тьютор</a:t>
            </a:r>
          </a:p>
        </p:txBody>
      </p:sp>
    </p:spTree>
    <p:extLst>
      <p:ext uri="{BB962C8B-B14F-4D97-AF65-F5344CB8AC3E}">
        <p14:creationId xmlns:p14="http://schemas.microsoft.com/office/powerpoint/2010/main" val="160572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323850" y="2060574"/>
            <a:ext cx="8353425" cy="4368822"/>
          </a:xfrm>
          <a:prstGeom prst="roundRect">
            <a:avLst>
              <a:gd name="adj" fmla="val 9778"/>
            </a:avLst>
          </a:prstGeom>
          <a:solidFill>
            <a:srgbClr val="B7DBFF"/>
          </a:solidFill>
          <a:ln w="25400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539750" y="2276475"/>
            <a:ext cx="7920038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uk-UA" sz="24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Коуч</a:t>
            </a:r>
            <a:r>
              <a:rPr lang="uk-UA"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uk-UA" sz="24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</a:pPr>
            <a:r>
              <a:rPr lang="uk-UA"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Професія, призначення якої — сприяти людині в досягненні її життєвих цілей, розвитку та успіху.</a:t>
            </a:r>
            <a:br>
              <a:rPr lang="uk-UA"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Коучинг</a:t>
            </a:r>
            <a:r>
              <a:rPr lang="uk-UA"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(англ. </a:t>
            </a:r>
            <a:r>
              <a:rPr lang="en-US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uk-UA" sz="24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oaching</a:t>
            </a:r>
            <a:r>
              <a:rPr lang="uk-UA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uk-UA" sz="24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тренерство</a:t>
            </a:r>
            <a:r>
              <a:rPr lang="uk-UA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uk-UA"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— процес, під час якого людина або група людей навчаються й одержують навички, необхідні для їхньої </a:t>
            </a:r>
            <a:r>
              <a:rPr lang="uk-UA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підтримки.</a:t>
            </a:r>
            <a:r>
              <a:rPr lang="en-US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Коуч</a:t>
            </a:r>
            <a:r>
              <a:rPr lang="uk-UA"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uk-UA" sz="24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це фахівець, </a:t>
            </a:r>
            <a:r>
              <a:rPr lang="uk-UA"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тренер, здатний зробити з людини чемпіона, тобто мова йде про виховання переможців. </a:t>
            </a:r>
          </a:p>
        </p:txBody>
      </p:sp>
      <p:sp>
        <p:nvSpPr>
          <p:cNvPr id="6" name="AutoShape 9"/>
          <p:cNvSpPr>
            <a:spLocks noChangeArrowheads="1"/>
          </p:cNvSpPr>
          <p:nvPr/>
        </p:nvSpPr>
        <p:spPr bwMode="auto">
          <a:xfrm>
            <a:off x="395288" y="836613"/>
            <a:ext cx="8280400" cy="865187"/>
          </a:xfrm>
          <a:prstGeom prst="roundRect">
            <a:avLst>
              <a:gd name="adj" fmla="val 16667"/>
            </a:avLst>
          </a:prstGeom>
          <a:solidFill>
            <a:srgbClr val="0079F2"/>
          </a:solidFill>
          <a:ln w="25400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WordArt 10"/>
          <p:cNvSpPr>
            <a:spLocks noChangeArrowheads="1" noChangeShapeType="1" noTextEdit="1"/>
          </p:cNvSpPr>
          <p:nvPr/>
        </p:nvSpPr>
        <p:spPr bwMode="auto">
          <a:xfrm>
            <a:off x="468313" y="981075"/>
            <a:ext cx="7416800" cy="57626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50"/>
              </a:avLst>
            </a:prstTxWarp>
          </a:bodyPr>
          <a:lstStyle/>
          <a:p>
            <a:pPr algn="ctr"/>
            <a:r>
              <a:rPr lang="ru-RU" sz="3600" kern="10">
                <a:ln w="12700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AGCrownStyle"/>
              </a:rPr>
              <a:t>Вчитель-коуч</a:t>
            </a:r>
          </a:p>
        </p:txBody>
      </p:sp>
    </p:spTree>
    <p:extLst>
      <p:ext uri="{BB962C8B-B14F-4D97-AF65-F5344CB8AC3E}">
        <p14:creationId xmlns:p14="http://schemas.microsoft.com/office/powerpoint/2010/main" val="296363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323850" y="1916113"/>
            <a:ext cx="8353425" cy="4584721"/>
          </a:xfrm>
          <a:prstGeom prst="roundRect">
            <a:avLst>
              <a:gd name="adj" fmla="val 9778"/>
            </a:avLst>
          </a:prstGeom>
          <a:solidFill>
            <a:srgbClr val="B7DBFF"/>
          </a:solidFill>
          <a:ln w="25400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395288" y="1989138"/>
            <a:ext cx="8137525" cy="4368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spcBef>
                <a:spcPct val="20000"/>
              </a:spcBef>
            </a:pPr>
            <a:r>
              <a:rPr lang="uk-UA" sz="24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Модерація</a:t>
            </a:r>
            <a:r>
              <a:rPr lang="uk-UA"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– це спосіб проведення навчальних занять або професійних нарад, який швидше призводить до результатів і дає можливість усім учасникам прийняти загальні рішення як свої власні, це структурований за певними правилами процес групового обговорення з метою ідентифікації проблем, пошуку шляхів їх вирішення та прийняття спільного рішення</a:t>
            </a:r>
          </a:p>
          <a:p>
            <a:pPr marL="342900" indent="-342900" algn="just">
              <a:spcBef>
                <a:spcPct val="20000"/>
              </a:spcBef>
            </a:pPr>
            <a:r>
              <a:rPr lang="uk-UA"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Модератор – організатор групової роботи, що активізує і регламентує процес взаємодії учасників групи на основі демократичних принципів,  забезпечує ділове спілкування, протоколювання процесу обговорення, проміжних і підсумкових результатів групової дискусії</a:t>
            </a:r>
          </a:p>
        </p:txBody>
      </p:sp>
      <p:sp>
        <p:nvSpPr>
          <p:cNvPr id="6" name="AutoShape 9"/>
          <p:cNvSpPr>
            <a:spLocks noChangeArrowheads="1"/>
          </p:cNvSpPr>
          <p:nvPr/>
        </p:nvSpPr>
        <p:spPr bwMode="auto">
          <a:xfrm>
            <a:off x="395288" y="836613"/>
            <a:ext cx="8280400" cy="865187"/>
          </a:xfrm>
          <a:prstGeom prst="roundRect">
            <a:avLst>
              <a:gd name="adj" fmla="val 16667"/>
            </a:avLst>
          </a:prstGeom>
          <a:solidFill>
            <a:srgbClr val="0079F2"/>
          </a:solidFill>
          <a:ln w="25400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WordArt 10"/>
          <p:cNvSpPr>
            <a:spLocks noChangeArrowheads="1" noChangeShapeType="1" noTextEdit="1"/>
          </p:cNvSpPr>
          <p:nvPr/>
        </p:nvSpPr>
        <p:spPr bwMode="auto">
          <a:xfrm>
            <a:off x="468313" y="981075"/>
            <a:ext cx="7848600" cy="57626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50"/>
              </a:avLst>
            </a:prstTxWarp>
          </a:bodyPr>
          <a:lstStyle/>
          <a:p>
            <a:pPr algn="ctr"/>
            <a:r>
              <a:rPr lang="ru-RU" sz="3600" kern="10">
                <a:ln w="12700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AGCrownStyle"/>
              </a:rPr>
              <a:t>Вчитель-модератор</a:t>
            </a:r>
          </a:p>
        </p:txBody>
      </p:sp>
    </p:spTree>
    <p:extLst>
      <p:ext uri="{BB962C8B-B14F-4D97-AF65-F5344CB8AC3E}">
        <p14:creationId xmlns:p14="http://schemas.microsoft.com/office/powerpoint/2010/main" val="422165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3"/>
          <p:cNvSpPr>
            <a:spLocks noChangeArrowheads="1"/>
          </p:cNvSpPr>
          <p:nvPr/>
        </p:nvSpPr>
        <p:spPr bwMode="auto">
          <a:xfrm>
            <a:off x="4716463" y="5157788"/>
            <a:ext cx="4176712" cy="1439862"/>
          </a:xfrm>
          <a:prstGeom prst="roundRect">
            <a:avLst>
              <a:gd name="adj" fmla="val 7856"/>
            </a:avLst>
          </a:prstGeom>
          <a:solidFill>
            <a:srgbClr val="B7DBFF"/>
          </a:solidFill>
          <a:ln w="25400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uk-UA">
              <a:latin typeface="Monotype Corsiva" pitchFamily="66" charset="0"/>
            </a:endParaRPr>
          </a:p>
          <a:p>
            <a:pPr algn="ctr"/>
            <a:endParaRPr lang="uk-UA">
              <a:latin typeface="Monotype Corsiva" pitchFamily="66" charset="0"/>
            </a:endParaRPr>
          </a:p>
          <a:p>
            <a:pPr algn="ctr"/>
            <a:endParaRPr lang="uk-UA">
              <a:latin typeface="Monotype Corsiva" pitchFamily="66" charset="0"/>
            </a:endParaRPr>
          </a:p>
          <a:p>
            <a:pPr algn="ctr"/>
            <a:endParaRPr lang="uk-UA">
              <a:latin typeface="Monotype Corsiva" pitchFamily="66" charset="0"/>
            </a:endParaRPr>
          </a:p>
          <a:p>
            <a:pPr algn="ctr"/>
            <a:endParaRPr lang="uk-UA">
              <a:latin typeface="Monotype Corsiva" pitchFamily="66" charset="0"/>
            </a:endParaRPr>
          </a:p>
          <a:p>
            <a:pPr algn="ctr"/>
            <a:endParaRPr lang="uk-UA">
              <a:latin typeface="Monotype Corsiva" pitchFamily="66" charset="0"/>
            </a:endParaRPr>
          </a:p>
          <a:p>
            <a:pPr algn="ctr"/>
            <a:endParaRPr lang="uk-UA">
              <a:latin typeface="Monotype Corsiva" pitchFamily="66" charset="0"/>
            </a:endParaRPr>
          </a:p>
          <a:p>
            <a:pPr algn="ctr"/>
            <a:endParaRPr lang="uk-UA">
              <a:latin typeface="Monotype Corsiva" pitchFamily="66" charset="0"/>
            </a:endParaRPr>
          </a:p>
          <a:p>
            <a:pPr algn="ctr"/>
            <a:endParaRPr lang="uk-UA">
              <a:latin typeface="Monotype Corsiva" pitchFamily="66" charset="0"/>
            </a:endParaRPr>
          </a:p>
          <a:p>
            <a:pPr algn="ctr"/>
            <a:endParaRPr lang="uk-UA">
              <a:latin typeface="Monotype Corsiva" pitchFamily="66" charset="0"/>
            </a:endParaRPr>
          </a:p>
        </p:txBody>
      </p:sp>
      <p:sp>
        <p:nvSpPr>
          <p:cNvPr id="5" name="WordArt 34"/>
          <p:cNvSpPr>
            <a:spLocks noChangeArrowheads="1" noChangeShapeType="1" noTextEdit="1"/>
          </p:cNvSpPr>
          <p:nvPr/>
        </p:nvSpPr>
        <p:spPr bwMode="auto">
          <a:xfrm>
            <a:off x="4859338" y="5300663"/>
            <a:ext cx="3700462" cy="115252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50"/>
              </a:avLst>
            </a:prstTxWarp>
          </a:bodyPr>
          <a:lstStyle/>
          <a:p>
            <a:r>
              <a:rPr lang="ru-RU" sz="3600" kern="10">
                <a:ln w="12700">
                  <a:noFill/>
                  <a:round/>
                  <a:headEnd/>
                  <a:tailEnd/>
                </a:ln>
                <a:solidFill>
                  <a:srgbClr val="000066"/>
                </a:solidFill>
                <a:latin typeface="AGCrownStyle"/>
              </a:rPr>
              <a:t>- Фасилітатора – створювача умов для навчання</a:t>
            </a:r>
          </a:p>
          <a:p>
            <a:r>
              <a:rPr lang="ru-RU" sz="3600" kern="10">
                <a:ln w="12700">
                  <a:noFill/>
                  <a:round/>
                  <a:headEnd/>
                  <a:tailEnd/>
                </a:ln>
                <a:solidFill>
                  <a:srgbClr val="000066"/>
                </a:solidFill>
                <a:latin typeface="AGCrownStyle"/>
              </a:rPr>
              <a:t>- Супервайзера – організатора, менеджера</a:t>
            </a:r>
          </a:p>
          <a:p>
            <a:r>
              <a:rPr lang="ru-RU" sz="3600" kern="10">
                <a:ln w="12700">
                  <a:noFill/>
                  <a:round/>
                  <a:headEnd/>
                  <a:tailEnd/>
                </a:ln>
                <a:solidFill>
                  <a:srgbClr val="000066"/>
                </a:solidFill>
                <a:latin typeface="AGCrownStyle"/>
              </a:rPr>
              <a:t>- Модератора – партнера</a:t>
            </a:r>
          </a:p>
          <a:p>
            <a:r>
              <a:rPr lang="ru-RU" sz="3600" kern="10">
                <a:ln w="12700">
                  <a:noFill/>
                  <a:round/>
                  <a:headEnd/>
                  <a:tailEnd/>
                </a:ln>
                <a:solidFill>
                  <a:srgbClr val="000066"/>
                </a:solidFill>
                <a:latin typeface="AGCrownStyle"/>
              </a:rPr>
              <a:t>- Коуча – тренера, режисера</a:t>
            </a:r>
          </a:p>
          <a:p>
            <a:r>
              <a:rPr lang="ru-RU" sz="3600" kern="10">
                <a:ln w="12700">
                  <a:noFill/>
                  <a:round/>
                  <a:headEnd/>
                  <a:tailEnd/>
                </a:ln>
                <a:solidFill>
                  <a:srgbClr val="000066"/>
                </a:solidFill>
                <a:latin typeface="AGCrownStyle"/>
              </a:rPr>
              <a:t>- Тьютора – репетитора</a:t>
            </a:r>
          </a:p>
        </p:txBody>
      </p:sp>
      <p:sp>
        <p:nvSpPr>
          <p:cNvPr id="6" name="AutoShape 47"/>
          <p:cNvSpPr>
            <a:spLocks noChangeArrowheads="1"/>
          </p:cNvSpPr>
          <p:nvPr/>
        </p:nvSpPr>
        <p:spPr bwMode="auto">
          <a:xfrm rot="5400000">
            <a:off x="7163593" y="4580732"/>
            <a:ext cx="1008063" cy="431800"/>
          </a:xfrm>
          <a:prstGeom prst="leftRightArrow">
            <a:avLst>
              <a:gd name="adj1" fmla="val 45593"/>
              <a:gd name="adj2" fmla="val 47059"/>
            </a:avLst>
          </a:prstGeom>
          <a:solidFill>
            <a:srgbClr val="D1E8FF"/>
          </a:solidFill>
          <a:ln w="15875">
            <a:solidFill>
              <a:srgbClr val="00005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AutoShape 31"/>
          <p:cNvSpPr>
            <a:spLocks noChangeArrowheads="1"/>
          </p:cNvSpPr>
          <p:nvPr/>
        </p:nvSpPr>
        <p:spPr bwMode="auto">
          <a:xfrm>
            <a:off x="250825" y="5157788"/>
            <a:ext cx="4176713" cy="1439862"/>
          </a:xfrm>
          <a:prstGeom prst="roundRect">
            <a:avLst>
              <a:gd name="adj" fmla="val 7856"/>
            </a:avLst>
          </a:prstGeom>
          <a:solidFill>
            <a:srgbClr val="B7DBFF"/>
          </a:solidFill>
          <a:ln w="25400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uk-UA">
              <a:latin typeface="Monotype Corsiva" pitchFamily="66" charset="0"/>
            </a:endParaRPr>
          </a:p>
          <a:p>
            <a:pPr algn="ctr"/>
            <a:endParaRPr lang="uk-UA">
              <a:latin typeface="Monotype Corsiva" pitchFamily="66" charset="0"/>
            </a:endParaRPr>
          </a:p>
          <a:p>
            <a:pPr algn="ctr"/>
            <a:endParaRPr lang="uk-UA">
              <a:latin typeface="Monotype Corsiva" pitchFamily="66" charset="0"/>
            </a:endParaRPr>
          </a:p>
          <a:p>
            <a:pPr algn="ctr"/>
            <a:endParaRPr lang="uk-UA">
              <a:latin typeface="Monotype Corsiva" pitchFamily="66" charset="0"/>
            </a:endParaRPr>
          </a:p>
          <a:p>
            <a:pPr algn="ctr"/>
            <a:endParaRPr lang="uk-UA">
              <a:latin typeface="Monotype Corsiva" pitchFamily="66" charset="0"/>
            </a:endParaRPr>
          </a:p>
          <a:p>
            <a:pPr algn="ctr"/>
            <a:endParaRPr lang="uk-UA">
              <a:latin typeface="Monotype Corsiva" pitchFamily="66" charset="0"/>
            </a:endParaRPr>
          </a:p>
          <a:p>
            <a:pPr algn="ctr"/>
            <a:endParaRPr lang="uk-UA">
              <a:latin typeface="Monotype Corsiva" pitchFamily="66" charset="0"/>
            </a:endParaRPr>
          </a:p>
          <a:p>
            <a:pPr algn="ctr"/>
            <a:endParaRPr lang="uk-UA">
              <a:latin typeface="Monotype Corsiva" pitchFamily="66" charset="0"/>
            </a:endParaRPr>
          </a:p>
          <a:p>
            <a:pPr algn="ctr"/>
            <a:endParaRPr lang="uk-UA">
              <a:latin typeface="Monotype Corsiva" pitchFamily="66" charset="0"/>
            </a:endParaRPr>
          </a:p>
          <a:p>
            <a:pPr algn="ctr"/>
            <a:endParaRPr lang="uk-UA">
              <a:latin typeface="Monotype Corsiva" pitchFamily="66" charset="0"/>
            </a:endParaRPr>
          </a:p>
        </p:txBody>
      </p:sp>
      <p:sp>
        <p:nvSpPr>
          <p:cNvPr id="8" name="WordArt 32"/>
          <p:cNvSpPr>
            <a:spLocks noChangeArrowheads="1" noChangeShapeType="1" noTextEdit="1"/>
          </p:cNvSpPr>
          <p:nvPr/>
        </p:nvSpPr>
        <p:spPr bwMode="auto">
          <a:xfrm>
            <a:off x="395288" y="5300663"/>
            <a:ext cx="3816350" cy="576262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50"/>
              </a:avLst>
            </a:prstTxWarp>
          </a:bodyPr>
          <a:lstStyle/>
          <a:p>
            <a:r>
              <a:rPr lang="ru-RU" sz="3600" kern="10">
                <a:ln w="12700">
                  <a:noFill/>
                  <a:round/>
                  <a:headEnd/>
                  <a:tailEnd/>
                </a:ln>
                <a:solidFill>
                  <a:srgbClr val="000066"/>
                </a:solidFill>
                <a:latin typeface="AGCrownStyle"/>
              </a:rPr>
              <a:t>- Проблема (компетентнісний, особистісно зорієнтований,</a:t>
            </a:r>
          </a:p>
          <a:p>
            <a:r>
              <a:rPr lang="ru-RU" sz="3600" kern="10">
                <a:ln w="12700">
                  <a:noFill/>
                  <a:round/>
                  <a:headEnd/>
                  <a:tailEnd/>
                </a:ln>
                <a:solidFill>
                  <a:srgbClr val="000066"/>
                </a:solidFill>
                <a:latin typeface="AGCrownStyle"/>
              </a:rPr>
              <a:t>   діяльнісний підходи)</a:t>
            </a:r>
          </a:p>
          <a:p>
            <a:r>
              <a:rPr lang="ru-RU" sz="3600" kern="10">
                <a:ln w="12700">
                  <a:noFill/>
                  <a:round/>
                  <a:headEnd/>
                  <a:tailEnd/>
                </a:ln>
                <a:solidFill>
                  <a:srgbClr val="000066"/>
                </a:solidFill>
                <a:latin typeface="AGCrownStyle"/>
              </a:rPr>
              <a:t>- План (завдання)</a:t>
            </a:r>
          </a:p>
        </p:txBody>
      </p:sp>
      <p:sp>
        <p:nvSpPr>
          <p:cNvPr id="9" name="WordArt 35"/>
          <p:cNvSpPr>
            <a:spLocks noChangeArrowheads="1" noChangeShapeType="1" noTextEdit="1"/>
          </p:cNvSpPr>
          <p:nvPr/>
        </p:nvSpPr>
        <p:spPr bwMode="auto">
          <a:xfrm>
            <a:off x="395288" y="5949950"/>
            <a:ext cx="3816350" cy="57626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50"/>
              </a:avLst>
            </a:prstTxWarp>
          </a:bodyPr>
          <a:lstStyle/>
          <a:p>
            <a:r>
              <a:rPr lang="ru-RU" sz="3600" kern="10">
                <a:ln w="12700">
                  <a:noFill/>
                  <a:round/>
                  <a:headEnd/>
                  <a:tailEnd/>
                </a:ln>
                <a:solidFill>
                  <a:srgbClr val="000066"/>
                </a:solidFill>
                <a:latin typeface="AGCrownStyle"/>
              </a:rPr>
              <a:t>- Пошук (практичні дії по виконанню завдання)</a:t>
            </a:r>
          </a:p>
          <a:p>
            <a:r>
              <a:rPr lang="ru-RU" sz="3600" kern="10">
                <a:ln w="12700">
                  <a:noFill/>
                  <a:round/>
                  <a:headEnd/>
                  <a:tailEnd/>
                </a:ln>
                <a:solidFill>
                  <a:srgbClr val="000066"/>
                </a:solidFill>
                <a:latin typeface="AGCrownStyle"/>
              </a:rPr>
              <a:t>- Продукт (розвинуті компетентності; вмотивована особистість)</a:t>
            </a:r>
          </a:p>
          <a:p>
            <a:r>
              <a:rPr lang="ru-RU" sz="3600" kern="10">
                <a:ln w="12700">
                  <a:noFill/>
                  <a:round/>
                  <a:headEnd/>
                  <a:tailEnd/>
                </a:ln>
                <a:solidFill>
                  <a:srgbClr val="000066"/>
                </a:solidFill>
                <a:latin typeface="AGCrownStyle"/>
              </a:rPr>
              <a:t>- Презентація (самоаналіз результатів)</a:t>
            </a:r>
          </a:p>
        </p:txBody>
      </p:sp>
      <p:sp>
        <p:nvSpPr>
          <p:cNvPr id="10" name="AutoShape 46"/>
          <p:cNvSpPr>
            <a:spLocks noChangeArrowheads="1"/>
          </p:cNvSpPr>
          <p:nvPr/>
        </p:nvSpPr>
        <p:spPr bwMode="auto">
          <a:xfrm rot="5400000">
            <a:off x="899318" y="4580732"/>
            <a:ext cx="1008063" cy="431800"/>
          </a:xfrm>
          <a:prstGeom prst="leftRightArrow">
            <a:avLst>
              <a:gd name="adj1" fmla="val 45593"/>
              <a:gd name="adj2" fmla="val 47059"/>
            </a:avLst>
          </a:prstGeom>
          <a:solidFill>
            <a:srgbClr val="D1E8FF"/>
          </a:solidFill>
          <a:ln w="15875">
            <a:solidFill>
              <a:srgbClr val="00005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3276600" y="188913"/>
            <a:ext cx="2519363" cy="1439862"/>
          </a:xfrm>
          <a:prstGeom prst="roundRect">
            <a:avLst>
              <a:gd name="adj" fmla="val 7856"/>
            </a:avLst>
          </a:prstGeom>
          <a:solidFill>
            <a:srgbClr val="B7DBFF"/>
          </a:solidFill>
          <a:ln w="25400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uk-UA">
              <a:latin typeface="Monotype Corsiva" pitchFamily="66" charset="0"/>
            </a:endParaRPr>
          </a:p>
          <a:p>
            <a:pPr algn="ctr"/>
            <a:endParaRPr lang="uk-UA">
              <a:latin typeface="Monotype Corsiva" pitchFamily="66" charset="0"/>
            </a:endParaRPr>
          </a:p>
          <a:p>
            <a:pPr algn="ctr"/>
            <a:endParaRPr lang="uk-UA">
              <a:latin typeface="Monotype Corsiva" pitchFamily="66" charset="0"/>
            </a:endParaRPr>
          </a:p>
          <a:p>
            <a:pPr algn="ctr"/>
            <a:endParaRPr lang="uk-UA">
              <a:latin typeface="Monotype Corsiva" pitchFamily="66" charset="0"/>
            </a:endParaRPr>
          </a:p>
          <a:p>
            <a:pPr algn="ctr"/>
            <a:endParaRPr lang="uk-UA">
              <a:latin typeface="Monotype Corsiva" pitchFamily="66" charset="0"/>
            </a:endParaRPr>
          </a:p>
          <a:p>
            <a:pPr algn="ctr"/>
            <a:endParaRPr lang="uk-UA">
              <a:latin typeface="Monotype Corsiva" pitchFamily="66" charset="0"/>
            </a:endParaRPr>
          </a:p>
          <a:p>
            <a:pPr algn="ctr"/>
            <a:endParaRPr lang="uk-UA">
              <a:latin typeface="Monotype Corsiva" pitchFamily="66" charset="0"/>
            </a:endParaRPr>
          </a:p>
          <a:p>
            <a:pPr algn="ctr"/>
            <a:endParaRPr lang="uk-UA">
              <a:latin typeface="Monotype Corsiva" pitchFamily="66" charset="0"/>
            </a:endParaRPr>
          </a:p>
          <a:p>
            <a:pPr algn="ctr"/>
            <a:endParaRPr lang="uk-UA">
              <a:latin typeface="Monotype Corsiva" pitchFamily="66" charset="0"/>
            </a:endParaRPr>
          </a:p>
          <a:p>
            <a:pPr algn="ctr"/>
            <a:endParaRPr lang="uk-UA">
              <a:latin typeface="Monotype Corsiva" pitchFamily="66" charset="0"/>
            </a:endParaRPr>
          </a:p>
        </p:txBody>
      </p:sp>
      <p:sp>
        <p:nvSpPr>
          <p:cNvPr id="12" name="AutoShape 9"/>
          <p:cNvSpPr>
            <a:spLocks noChangeArrowheads="1"/>
          </p:cNvSpPr>
          <p:nvPr/>
        </p:nvSpPr>
        <p:spPr bwMode="auto">
          <a:xfrm>
            <a:off x="250825" y="3494088"/>
            <a:ext cx="2519363" cy="1439862"/>
          </a:xfrm>
          <a:prstGeom prst="roundRect">
            <a:avLst>
              <a:gd name="adj" fmla="val 7856"/>
            </a:avLst>
          </a:prstGeom>
          <a:solidFill>
            <a:srgbClr val="B7DBFF"/>
          </a:solidFill>
          <a:ln w="25400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uk-UA">
              <a:latin typeface="Monotype Corsiva" pitchFamily="66" charset="0"/>
            </a:endParaRPr>
          </a:p>
          <a:p>
            <a:pPr algn="ctr"/>
            <a:endParaRPr lang="uk-UA">
              <a:latin typeface="Monotype Corsiva" pitchFamily="66" charset="0"/>
            </a:endParaRPr>
          </a:p>
          <a:p>
            <a:pPr algn="ctr"/>
            <a:endParaRPr lang="uk-UA">
              <a:latin typeface="Monotype Corsiva" pitchFamily="66" charset="0"/>
            </a:endParaRPr>
          </a:p>
          <a:p>
            <a:pPr algn="ctr"/>
            <a:endParaRPr lang="uk-UA">
              <a:latin typeface="Monotype Corsiva" pitchFamily="66" charset="0"/>
            </a:endParaRPr>
          </a:p>
          <a:p>
            <a:pPr algn="ctr"/>
            <a:endParaRPr lang="uk-UA">
              <a:latin typeface="Monotype Corsiva" pitchFamily="66" charset="0"/>
            </a:endParaRPr>
          </a:p>
          <a:p>
            <a:pPr algn="ctr"/>
            <a:endParaRPr lang="uk-UA">
              <a:latin typeface="Monotype Corsiva" pitchFamily="66" charset="0"/>
            </a:endParaRPr>
          </a:p>
          <a:p>
            <a:pPr algn="ctr"/>
            <a:endParaRPr lang="uk-UA">
              <a:latin typeface="Monotype Corsiva" pitchFamily="66" charset="0"/>
            </a:endParaRPr>
          </a:p>
          <a:p>
            <a:pPr algn="ctr"/>
            <a:endParaRPr lang="uk-UA">
              <a:latin typeface="Monotype Corsiva" pitchFamily="66" charset="0"/>
            </a:endParaRPr>
          </a:p>
          <a:p>
            <a:pPr algn="ctr"/>
            <a:endParaRPr lang="uk-UA">
              <a:latin typeface="Monotype Corsiva" pitchFamily="66" charset="0"/>
            </a:endParaRPr>
          </a:p>
          <a:p>
            <a:pPr algn="ctr"/>
            <a:endParaRPr lang="uk-UA">
              <a:latin typeface="Monotype Corsiva" pitchFamily="66" charset="0"/>
            </a:endParaRPr>
          </a:p>
        </p:txBody>
      </p:sp>
      <p:sp>
        <p:nvSpPr>
          <p:cNvPr id="13" name="AutoShape 10"/>
          <p:cNvSpPr>
            <a:spLocks noChangeArrowheads="1"/>
          </p:cNvSpPr>
          <p:nvPr/>
        </p:nvSpPr>
        <p:spPr bwMode="auto">
          <a:xfrm>
            <a:off x="6372225" y="3494088"/>
            <a:ext cx="2519363" cy="1439862"/>
          </a:xfrm>
          <a:prstGeom prst="roundRect">
            <a:avLst>
              <a:gd name="adj" fmla="val 7856"/>
            </a:avLst>
          </a:prstGeom>
          <a:solidFill>
            <a:srgbClr val="B7DBFF"/>
          </a:solidFill>
          <a:ln w="25400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uk-UA">
              <a:latin typeface="Monotype Corsiva" pitchFamily="66" charset="0"/>
            </a:endParaRPr>
          </a:p>
          <a:p>
            <a:pPr algn="ctr"/>
            <a:endParaRPr lang="uk-UA">
              <a:latin typeface="Monotype Corsiva" pitchFamily="66" charset="0"/>
            </a:endParaRPr>
          </a:p>
          <a:p>
            <a:pPr algn="ctr"/>
            <a:endParaRPr lang="uk-UA">
              <a:latin typeface="Monotype Corsiva" pitchFamily="66" charset="0"/>
            </a:endParaRPr>
          </a:p>
          <a:p>
            <a:pPr algn="ctr"/>
            <a:endParaRPr lang="uk-UA">
              <a:latin typeface="Monotype Corsiva" pitchFamily="66" charset="0"/>
            </a:endParaRPr>
          </a:p>
          <a:p>
            <a:pPr algn="ctr"/>
            <a:endParaRPr lang="uk-UA">
              <a:latin typeface="Monotype Corsiva" pitchFamily="66" charset="0"/>
            </a:endParaRPr>
          </a:p>
          <a:p>
            <a:pPr algn="ctr"/>
            <a:endParaRPr lang="uk-UA">
              <a:latin typeface="Monotype Corsiva" pitchFamily="66" charset="0"/>
            </a:endParaRPr>
          </a:p>
          <a:p>
            <a:pPr algn="ctr"/>
            <a:endParaRPr lang="uk-UA">
              <a:latin typeface="Monotype Corsiva" pitchFamily="66" charset="0"/>
            </a:endParaRPr>
          </a:p>
          <a:p>
            <a:pPr algn="ctr"/>
            <a:endParaRPr lang="uk-UA">
              <a:latin typeface="Monotype Corsiva" pitchFamily="66" charset="0"/>
            </a:endParaRPr>
          </a:p>
          <a:p>
            <a:pPr algn="ctr"/>
            <a:endParaRPr lang="uk-UA">
              <a:latin typeface="Monotype Corsiva" pitchFamily="66" charset="0"/>
            </a:endParaRPr>
          </a:p>
          <a:p>
            <a:pPr algn="ctr"/>
            <a:endParaRPr lang="uk-UA">
              <a:latin typeface="Monotype Corsiva" pitchFamily="66" charset="0"/>
            </a:endParaRPr>
          </a:p>
        </p:txBody>
      </p:sp>
      <p:sp>
        <p:nvSpPr>
          <p:cNvPr id="14" name="AutoShape 11"/>
          <p:cNvSpPr>
            <a:spLocks noChangeArrowheads="1"/>
          </p:cNvSpPr>
          <p:nvPr/>
        </p:nvSpPr>
        <p:spPr bwMode="auto">
          <a:xfrm>
            <a:off x="250825" y="1765300"/>
            <a:ext cx="2519363" cy="1439863"/>
          </a:xfrm>
          <a:prstGeom prst="roundRect">
            <a:avLst>
              <a:gd name="adj" fmla="val 7856"/>
            </a:avLst>
          </a:prstGeom>
          <a:solidFill>
            <a:srgbClr val="B7DBFF"/>
          </a:solidFill>
          <a:ln w="25400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uk-UA">
              <a:latin typeface="Monotype Corsiva" pitchFamily="66" charset="0"/>
            </a:endParaRPr>
          </a:p>
          <a:p>
            <a:pPr algn="ctr"/>
            <a:endParaRPr lang="uk-UA">
              <a:latin typeface="Monotype Corsiva" pitchFamily="66" charset="0"/>
            </a:endParaRPr>
          </a:p>
          <a:p>
            <a:pPr algn="ctr"/>
            <a:endParaRPr lang="uk-UA">
              <a:latin typeface="Monotype Corsiva" pitchFamily="66" charset="0"/>
            </a:endParaRPr>
          </a:p>
          <a:p>
            <a:pPr algn="ctr"/>
            <a:endParaRPr lang="uk-UA">
              <a:latin typeface="Monotype Corsiva" pitchFamily="66" charset="0"/>
            </a:endParaRPr>
          </a:p>
          <a:p>
            <a:pPr algn="ctr"/>
            <a:endParaRPr lang="uk-UA">
              <a:latin typeface="Monotype Corsiva" pitchFamily="66" charset="0"/>
            </a:endParaRPr>
          </a:p>
          <a:p>
            <a:pPr algn="ctr"/>
            <a:endParaRPr lang="uk-UA">
              <a:latin typeface="Monotype Corsiva" pitchFamily="66" charset="0"/>
            </a:endParaRPr>
          </a:p>
          <a:p>
            <a:pPr algn="ctr"/>
            <a:endParaRPr lang="uk-UA">
              <a:latin typeface="Monotype Corsiva" pitchFamily="66" charset="0"/>
            </a:endParaRPr>
          </a:p>
          <a:p>
            <a:pPr algn="ctr"/>
            <a:endParaRPr lang="uk-UA">
              <a:latin typeface="Monotype Corsiva" pitchFamily="66" charset="0"/>
            </a:endParaRPr>
          </a:p>
          <a:p>
            <a:pPr algn="ctr"/>
            <a:endParaRPr lang="uk-UA">
              <a:latin typeface="Monotype Corsiva" pitchFamily="66" charset="0"/>
            </a:endParaRPr>
          </a:p>
          <a:p>
            <a:pPr algn="ctr"/>
            <a:endParaRPr lang="uk-UA">
              <a:latin typeface="Monotype Corsiva" pitchFamily="66" charset="0"/>
            </a:endParaRPr>
          </a:p>
        </p:txBody>
      </p:sp>
      <p:sp>
        <p:nvSpPr>
          <p:cNvPr id="15" name="AutoShape 12"/>
          <p:cNvSpPr>
            <a:spLocks noChangeArrowheads="1"/>
          </p:cNvSpPr>
          <p:nvPr/>
        </p:nvSpPr>
        <p:spPr bwMode="auto">
          <a:xfrm>
            <a:off x="6372225" y="1773238"/>
            <a:ext cx="2519363" cy="1439862"/>
          </a:xfrm>
          <a:prstGeom prst="roundRect">
            <a:avLst>
              <a:gd name="adj" fmla="val 7856"/>
            </a:avLst>
          </a:prstGeom>
          <a:solidFill>
            <a:srgbClr val="B7DBFF"/>
          </a:solidFill>
          <a:ln w="25400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uk-UA">
              <a:latin typeface="Monotype Corsiva" pitchFamily="66" charset="0"/>
            </a:endParaRPr>
          </a:p>
          <a:p>
            <a:pPr algn="ctr"/>
            <a:endParaRPr lang="uk-UA">
              <a:latin typeface="Monotype Corsiva" pitchFamily="66" charset="0"/>
            </a:endParaRPr>
          </a:p>
          <a:p>
            <a:pPr algn="ctr"/>
            <a:endParaRPr lang="uk-UA">
              <a:latin typeface="Monotype Corsiva" pitchFamily="66" charset="0"/>
            </a:endParaRPr>
          </a:p>
          <a:p>
            <a:pPr algn="ctr"/>
            <a:endParaRPr lang="uk-UA">
              <a:latin typeface="Monotype Corsiva" pitchFamily="66" charset="0"/>
            </a:endParaRPr>
          </a:p>
          <a:p>
            <a:pPr algn="ctr"/>
            <a:endParaRPr lang="uk-UA">
              <a:latin typeface="Monotype Corsiva" pitchFamily="66" charset="0"/>
            </a:endParaRPr>
          </a:p>
          <a:p>
            <a:pPr algn="ctr"/>
            <a:endParaRPr lang="uk-UA">
              <a:latin typeface="Monotype Corsiva" pitchFamily="66" charset="0"/>
            </a:endParaRPr>
          </a:p>
          <a:p>
            <a:pPr algn="ctr"/>
            <a:endParaRPr lang="uk-UA">
              <a:latin typeface="Monotype Corsiva" pitchFamily="66" charset="0"/>
            </a:endParaRPr>
          </a:p>
          <a:p>
            <a:pPr algn="ctr"/>
            <a:endParaRPr lang="uk-UA">
              <a:latin typeface="Monotype Corsiva" pitchFamily="66" charset="0"/>
            </a:endParaRPr>
          </a:p>
          <a:p>
            <a:pPr algn="ctr"/>
            <a:endParaRPr lang="uk-UA">
              <a:latin typeface="Monotype Corsiva" pitchFamily="66" charset="0"/>
            </a:endParaRPr>
          </a:p>
          <a:p>
            <a:pPr algn="ctr"/>
            <a:endParaRPr lang="uk-UA">
              <a:latin typeface="Monotype Corsiva" pitchFamily="66" charset="0"/>
            </a:endParaRPr>
          </a:p>
        </p:txBody>
      </p:sp>
      <p:sp>
        <p:nvSpPr>
          <p:cNvPr id="16" name="AutoShape 13"/>
          <p:cNvSpPr>
            <a:spLocks noChangeArrowheads="1"/>
          </p:cNvSpPr>
          <p:nvPr/>
        </p:nvSpPr>
        <p:spPr bwMode="auto">
          <a:xfrm>
            <a:off x="250825" y="180975"/>
            <a:ext cx="2519363" cy="1439863"/>
          </a:xfrm>
          <a:prstGeom prst="roundRect">
            <a:avLst>
              <a:gd name="adj" fmla="val 7856"/>
            </a:avLst>
          </a:prstGeom>
          <a:solidFill>
            <a:srgbClr val="B7DBFF"/>
          </a:solidFill>
          <a:ln w="25400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uk-UA">
              <a:latin typeface="Monotype Corsiva" pitchFamily="66" charset="0"/>
            </a:endParaRPr>
          </a:p>
          <a:p>
            <a:pPr algn="ctr"/>
            <a:endParaRPr lang="uk-UA">
              <a:latin typeface="Monotype Corsiva" pitchFamily="66" charset="0"/>
            </a:endParaRPr>
          </a:p>
          <a:p>
            <a:pPr algn="ctr"/>
            <a:endParaRPr lang="uk-UA">
              <a:latin typeface="Monotype Corsiva" pitchFamily="66" charset="0"/>
            </a:endParaRPr>
          </a:p>
          <a:p>
            <a:pPr algn="ctr"/>
            <a:endParaRPr lang="uk-UA">
              <a:latin typeface="Monotype Corsiva" pitchFamily="66" charset="0"/>
            </a:endParaRPr>
          </a:p>
          <a:p>
            <a:pPr algn="ctr"/>
            <a:endParaRPr lang="uk-UA">
              <a:latin typeface="Monotype Corsiva" pitchFamily="66" charset="0"/>
            </a:endParaRPr>
          </a:p>
          <a:p>
            <a:pPr algn="ctr"/>
            <a:endParaRPr lang="uk-UA">
              <a:latin typeface="Monotype Corsiva" pitchFamily="66" charset="0"/>
            </a:endParaRPr>
          </a:p>
          <a:p>
            <a:pPr algn="ctr"/>
            <a:endParaRPr lang="uk-UA">
              <a:latin typeface="Monotype Corsiva" pitchFamily="66" charset="0"/>
            </a:endParaRPr>
          </a:p>
          <a:p>
            <a:pPr algn="ctr"/>
            <a:endParaRPr lang="uk-UA">
              <a:latin typeface="Monotype Corsiva" pitchFamily="66" charset="0"/>
            </a:endParaRPr>
          </a:p>
          <a:p>
            <a:pPr algn="ctr"/>
            <a:endParaRPr lang="uk-UA">
              <a:latin typeface="Monotype Corsiva" pitchFamily="66" charset="0"/>
            </a:endParaRPr>
          </a:p>
          <a:p>
            <a:pPr algn="ctr"/>
            <a:endParaRPr lang="uk-UA">
              <a:latin typeface="Monotype Corsiva" pitchFamily="66" charset="0"/>
            </a:endParaRPr>
          </a:p>
        </p:txBody>
      </p:sp>
      <p:sp>
        <p:nvSpPr>
          <p:cNvPr id="17" name="AutoShape 14"/>
          <p:cNvSpPr>
            <a:spLocks noChangeArrowheads="1"/>
          </p:cNvSpPr>
          <p:nvPr/>
        </p:nvSpPr>
        <p:spPr bwMode="auto">
          <a:xfrm>
            <a:off x="6372225" y="188913"/>
            <a:ext cx="2519363" cy="1439862"/>
          </a:xfrm>
          <a:prstGeom prst="roundRect">
            <a:avLst>
              <a:gd name="adj" fmla="val 7856"/>
            </a:avLst>
          </a:prstGeom>
          <a:solidFill>
            <a:srgbClr val="B7DBFF"/>
          </a:solidFill>
          <a:ln w="25400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uk-UA">
              <a:latin typeface="Monotype Corsiva" pitchFamily="66" charset="0"/>
            </a:endParaRPr>
          </a:p>
          <a:p>
            <a:pPr algn="ctr"/>
            <a:endParaRPr lang="uk-UA">
              <a:latin typeface="Monotype Corsiva" pitchFamily="66" charset="0"/>
            </a:endParaRPr>
          </a:p>
          <a:p>
            <a:pPr algn="ctr"/>
            <a:endParaRPr lang="uk-UA">
              <a:latin typeface="Monotype Corsiva" pitchFamily="66" charset="0"/>
            </a:endParaRPr>
          </a:p>
          <a:p>
            <a:pPr algn="ctr"/>
            <a:endParaRPr lang="uk-UA">
              <a:latin typeface="Monotype Corsiva" pitchFamily="66" charset="0"/>
            </a:endParaRPr>
          </a:p>
          <a:p>
            <a:pPr algn="ctr"/>
            <a:endParaRPr lang="uk-UA">
              <a:latin typeface="Monotype Corsiva" pitchFamily="66" charset="0"/>
            </a:endParaRPr>
          </a:p>
          <a:p>
            <a:pPr algn="ctr"/>
            <a:endParaRPr lang="uk-UA">
              <a:latin typeface="Monotype Corsiva" pitchFamily="66" charset="0"/>
            </a:endParaRPr>
          </a:p>
          <a:p>
            <a:pPr algn="ctr"/>
            <a:endParaRPr lang="uk-UA">
              <a:latin typeface="Monotype Corsiva" pitchFamily="66" charset="0"/>
            </a:endParaRPr>
          </a:p>
          <a:p>
            <a:pPr algn="ctr"/>
            <a:endParaRPr lang="uk-UA">
              <a:latin typeface="Monotype Corsiva" pitchFamily="66" charset="0"/>
            </a:endParaRPr>
          </a:p>
          <a:p>
            <a:pPr algn="ctr"/>
            <a:endParaRPr lang="uk-UA">
              <a:latin typeface="Monotype Corsiva" pitchFamily="66" charset="0"/>
            </a:endParaRPr>
          </a:p>
          <a:p>
            <a:pPr algn="ctr"/>
            <a:endParaRPr lang="uk-UA">
              <a:latin typeface="Monotype Corsiva" pitchFamily="66" charset="0"/>
            </a:endParaRPr>
          </a:p>
        </p:txBody>
      </p:sp>
      <p:sp>
        <p:nvSpPr>
          <p:cNvPr id="18" name="WordArt 22"/>
          <p:cNvSpPr>
            <a:spLocks noChangeArrowheads="1" noChangeShapeType="1" noTextEdit="1"/>
          </p:cNvSpPr>
          <p:nvPr/>
        </p:nvSpPr>
        <p:spPr bwMode="auto">
          <a:xfrm>
            <a:off x="3492500" y="549275"/>
            <a:ext cx="2159000" cy="863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50"/>
              </a:avLst>
            </a:prstTxWarp>
          </a:bodyPr>
          <a:lstStyle/>
          <a:p>
            <a:pPr algn="ctr"/>
            <a:r>
              <a:rPr lang="ru-RU" sz="3600" kern="10">
                <a:ln w="12700">
                  <a:noFill/>
                  <a:round/>
                  <a:headEnd/>
                  <a:tailEnd/>
                </a:ln>
                <a:solidFill>
                  <a:srgbClr val="000066"/>
                </a:solidFill>
                <a:latin typeface="AGCrownStyle"/>
              </a:rPr>
              <a:t>Не просто вчить,</a:t>
            </a:r>
          </a:p>
          <a:p>
            <a:pPr algn="ctr"/>
            <a:r>
              <a:rPr lang="ru-RU" sz="3600" kern="10">
                <a:ln w="12700">
                  <a:noFill/>
                  <a:round/>
                  <a:headEnd/>
                  <a:tailEnd/>
                </a:ln>
                <a:solidFill>
                  <a:srgbClr val="000066"/>
                </a:solidFill>
                <a:latin typeface="AGCrownStyle"/>
              </a:rPr>
              <a:t>а вчить просто</a:t>
            </a:r>
          </a:p>
        </p:txBody>
      </p:sp>
      <p:sp>
        <p:nvSpPr>
          <p:cNvPr id="19" name="WordArt 23"/>
          <p:cNvSpPr>
            <a:spLocks noChangeArrowheads="1" noChangeShapeType="1" noTextEdit="1"/>
          </p:cNvSpPr>
          <p:nvPr/>
        </p:nvSpPr>
        <p:spPr bwMode="auto">
          <a:xfrm>
            <a:off x="6588125" y="334963"/>
            <a:ext cx="2232025" cy="10795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50"/>
              </a:avLst>
            </a:prstTxWarp>
          </a:bodyPr>
          <a:lstStyle/>
          <a:p>
            <a:pPr algn="ctr"/>
            <a:r>
              <a:rPr lang="ru-RU" sz="3600" kern="10">
                <a:ln w="12700">
                  <a:noFill/>
                  <a:round/>
                  <a:headEnd/>
                  <a:tailEnd/>
                </a:ln>
                <a:solidFill>
                  <a:srgbClr val="000066"/>
                </a:solidFill>
                <a:latin typeface="AGCrownStyle"/>
              </a:rPr>
              <a:t>Глибоко знає теорію</a:t>
            </a:r>
          </a:p>
          <a:p>
            <a:pPr algn="ctr"/>
            <a:r>
              <a:rPr lang="ru-RU" sz="3600" kern="10">
                <a:ln w="12700">
                  <a:noFill/>
                  <a:round/>
                  <a:headEnd/>
                  <a:tailEnd/>
                </a:ln>
                <a:solidFill>
                  <a:srgbClr val="000066"/>
                </a:solidFill>
                <a:latin typeface="AGCrownStyle"/>
              </a:rPr>
              <a:t>і практику компетентнісного,</a:t>
            </a:r>
          </a:p>
          <a:p>
            <a:pPr algn="ctr"/>
            <a:r>
              <a:rPr lang="ru-RU" sz="3600" kern="10">
                <a:ln w="12700">
                  <a:noFill/>
                  <a:round/>
                  <a:headEnd/>
                  <a:tailEnd/>
                </a:ln>
                <a:solidFill>
                  <a:srgbClr val="000066"/>
                </a:solidFill>
                <a:latin typeface="AGCrownStyle"/>
              </a:rPr>
              <a:t>особистісно зорієнтованого,</a:t>
            </a:r>
          </a:p>
          <a:p>
            <a:pPr algn="ctr"/>
            <a:r>
              <a:rPr lang="ru-RU" sz="3600" kern="10">
                <a:ln w="12700">
                  <a:noFill/>
                  <a:round/>
                  <a:headEnd/>
                  <a:tailEnd/>
                </a:ln>
                <a:solidFill>
                  <a:srgbClr val="000066"/>
                </a:solidFill>
                <a:latin typeface="AGCrownStyle"/>
              </a:rPr>
              <a:t>діяльнісного підходів,</a:t>
            </a:r>
          </a:p>
          <a:p>
            <a:pPr algn="ctr"/>
            <a:r>
              <a:rPr lang="ru-RU" sz="3600" kern="10">
                <a:ln w="12700">
                  <a:noFill/>
                  <a:round/>
                  <a:headEnd/>
                  <a:tailEnd/>
                </a:ln>
                <a:solidFill>
                  <a:srgbClr val="000066"/>
                </a:solidFill>
                <a:latin typeface="AGCrownStyle"/>
              </a:rPr>
              <a:t>вміє це перевести</a:t>
            </a:r>
          </a:p>
          <a:p>
            <a:pPr algn="ctr"/>
            <a:r>
              <a:rPr lang="ru-RU" sz="3600" kern="10">
                <a:ln w="12700">
                  <a:noFill/>
                  <a:round/>
                  <a:headEnd/>
                  <a:tailEnd/>
                </a:ln>
                <a:solidFill>
                  <a:srgbClr val="000066"/>
                </a:solidFill>
                <a:latin typeface="AGCrownStyle"/>
              </a:rPr>
              <a:t>в практичну площину</a:t>
            </a:r>
          </a:p>
        </p:txBody>
      </p:sp>
      <p:sp>
        <p:nvSpPr>
          <p:cNvPr id="20" name="WordArt 24"/>
          <p:cNvSpPr>
            <a:spLocks noChangeArrowheads="1" noChangeShapeType="1" noTextEdit="1"/>
          </p:cNvSpPr>
          <p:nvPr/>
        </p:nvSpPr>
        <p:spPr bwMode="auto">
          <a:xfrm>
            <a:off x="323850" y="333375"/>
            <a:ext cx="2376488" cy="122396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50"/>
              </a:avLst>
            </a:prstTxWarp>
          </a:bodyPr>
          <a:lstStyle/>
          <a:p>
            <a:pPr algn="ctr"/>
            <a:r>
              <a:rPr lang="ru-RU" sz="3600" kern="10">
                <a:ln w="12700">
                  <a:noFill/>
                  <a:round/>
                  <a:headEnd/>
                  <a:tailEnd/>
                </a:ln>
                <a:solidFill>
                  <a:srgbClr val="000066"/>
                </a:solidFill>
                <a:latin typeface="AGCrownStyle"/>
              </a:rPr>
              <a:t>Керується в своїй роботі</a:t>
            </a:r>
          </a:p>
          <a:p>
            <a:pPr algn="ctr"/>
            <a:r>
              <a:rPr lang="ru-RU" sz="3600" kern="10">
                <a:ln w="12700">
                  <a:noFill/>
                  <a:round/>
                  <a:headEnd/>
                  <a:tailEnd/>
                </a:ln>
                <a:solidFill>
                  <a:srgbClr val="000066"/>
                </a:solidFill>
                <a:latin typeface="AGCrownStyle"/>
              </a:rPr>
              <a:t>вимогами Державного стандарту</a:t>
            </a:r>
          </a:p>
          <a:p>
            <a:pPr algn="ctr"/>
            <a:r>
              <a:rPr lang="ru-RU" sz="3600" kern="10">
                <a:ln w="12700">
                  <a:noFill/>
                  <a:round/>
                  <a:headEnd/>
                  <a:tailEnd/>
                </a:ln>
                <a:solidFill>
                  <a:srgbClr val="000066"/>
                </a:solidFill>
                <a:latin typeface="AGCrownStyle"/>
              </a:rPr>
              <a:t>про компетентнісний,</a:t>
            </a:r>
          </a:p>
          <a:p>
            <a:pPr algn="ctr"/>
            <a:r>
              <a:rPr lang="ru-RU" sz="3600" kern="10">
                <a:ln w="12700">
                  <a:noFill/>
                  <a:round/>
                  <a:headEnd/>
                  <a:tailEnd/>
                </a:ln>
                <a:solidFill>
                  <a:srgbClr val="000066"/>
                </a:solidFill>
                <a:latin typeface="AGCrownStyle"/>
              </a:rPr>
              <a:t>особистісно зорієнтований,</a:t>
            </a:r>
          </a:p>
          <a:p>
            <a:pPr algn="ctr"/>
            <a:r>
              <a:rPr lang="ru-RU" sz="3600" kern="10">
                <a:ln w="12700">
                  <a:noFill/>
                  <a:round/>
                  <a:headEnd/>
                  <a:tailEnd/>
                </a:ln>
                <a:solidFill>
                  <a:srgbClr val="000066"/>
                </a:solidFill>
                <a:latin typeface="AGCrownStyle"/>
              </a:rPr>
              <a:t>діяльнісний підходи</a:t>
            </a:r>
          </a:p>
          <a:p>
            <a:pPr algn="ctr"/>
            <a:r>
              <a:rPr lang="ru-RU" sz="3600" kern="10">
                <a:ln w="12700">
                  <a:noFill/>
                  <a:round/>
                  <a:headEnd/>
                  <a:tailEnd/>
                </a:ln>
                <a:solidFill>
                  <a:srgbClr val="000066"/>
                </a:solidFill>
                <a:latin typeface="AGCrownStyle"/>
              </a:rPr>
              <a:t>на всіх уроках,</a:t>
            </a:r>
          </a:p>
          <a:p>
            <a:pPr algn="ctr"/>
            <a:r>
              <a:rPr lang="ru-RU" sz="3600" kern="10">
                <a:ln w="12700">
                  <a:noFill/>
                  <a:round/>
                  <a:headEnd/>
                  <a:tailEnd/>
                </a:ln>
                <a:solidFill>
                  <a:srgbClr val="000066"/>
                </a:solidFill>
                <a:latin typeface="AGCrownStyle"/>
              </a:rPr>
              <a:t>заняттях</a:t>
            </a:r>
          </a:p>
        </p:txBody>
      </p:sp>
      <p:sp>
        <p:nvSpPr>
          <p:cNvPr id="21" name="WordArt 25"/>
          <p:cNvSpPr>
            <a:spLocks noChangeArrowheads="1" noChangeShapeType="1" noTextEdit="1"/>
          </p:cNvSpPr>
          <p:nvPr/>
        </p:nvSpPr>
        <p:spPr bwMode="auto">
          <a:xfrm>
            <a:off x="395288" y="1911350"/>
            <a:ext cx="2159000" cy="115252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50"/>
              </a:avLst>
            </a:prstTxWarp>
          </a:bodyPr>
          <a:lstStyle/>
          <a:p>
            <a:pPr algn="ctr"/>
            <a:r>
              <a:rPr lang="ru-RU" sz="3600" kern="10">
                <a:ln w="12700">
                  <a:noFill/>
                  <a:round/>
                  <a:headEnd/>
                  <a:tailEnd/>
                </a:ln>
                <a:solidFill>
                  <a:srgbClr val="000066"/>
                </a:solidFill>
                <a:latin typeface="AGCrownStyle"/>
              </a:rPr>
              <a:t>Розуміє значення</a:t>
            </a:r>
          </a:p>
          <a:p>
            <a:pPr algn="ctr"/>
            <a:r>
              <a:rPr lang="ru-RU" sz="3600" kern="10">
                <a:ln w="12700">
                  <a:noFill/>
                  <a:round/>
                  <a:headEnd/>
                  <a:tailEnd/>
                </a:ln>
                <a:solidFill>
                  <a:srgbClr val="000066"/>
                </a:solidFill>
                <a:latin typeface="AGCrownStyle"/>
              </a:rPr>
              <a:t>основної навички</a:t>
            </a:r>
          </a:p>
          <a:p>
            <a:pPr algn="ctr"/>
            <a:r>
              <a:rPr lang="ru-RU" sz="3600" kern="10">
                <a:ln w="12700">
                  <a:noFill/>
                  <a:round/>
                  <a:headEnd/>
                  <a:tailEnd/>
                </a:ln>
                <a:solidFill>
                  <a:srgbClr val="000066"/>
                </a:solidFill>
                <a:latin typeface="AGCrownStyle"/>
              </a:rPr>
              <a:t>ХХІ століття – вміння</a:t>
            </a:r>
          </a:p>
          <a:p>
            <a:pPr algn="ctr"/>
            <a:r>
              <a:rPr lang="ru-RU" sz="3600" kern="10">
                <a:ln w="12700">
                  <a:noFill/>
                  <a:round/>
                  <a:headEnd/>
                  <a:tailEnd/>
                </a:ln>
                <a:solidFill>
                  <a:srgbClr val="000066"/>
                </a:solidFill>
                <a:latin typeface="AGCrownStyle"/>
              </a:rPr>
              <a:t>самостійно вчитися</a:t>
            </a:r>
          </a:p>
          <a:p>
            <a:pPr algn="ctr"/>
            <a:r>
              <a:rPr lang="ru-RU" sz="3600" kern="10">
                <a:ln w="12700">
                  <a:noFill/>
                  <a:round/>
                  <a:headEnd/>
                  <a:tailEnd/>
                </a:ln>
                <a:solidFill>
                  <a:srgbClr val="000066"/>
                </a:solidFill>
                <a:latin typeface="AGCrownStyle"/>
              </a:rPr>
              <a:t>впродовж всього життя</a:t>
            </a:r>
          </a:p>
        </p:txBody>
      </p:sp>
      <p:sp>
        <p:nvSpPr>
          <p:cNvPr id="22" name="WordArt 26"/>
          <p:cNvSpPr>
            <a:spLocks noChangeArrowheads="1" noChangeShapeType="1" noTextEdit="1"/>
          </p:cNvSpPr>
          <p:nvPr/>
        </p:nvSpPr>
        <p:spPr bwMode="auto">
          <a:xfrm>
            <a:off x="6516688" y="2062163"/>
            <a:ext cx="2232025" cy="863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50"/>
              </a:avLst>
            </a:prstTxWarp>
          </a:bodyPr>
          <a:lstStyle/>
          <a:p>
            <a:pPr algn="ctr"/>
            <a:r>
              <a:rPr lang="ru-RU" sz="3600" kern="10">
                <a:ln w="12700">
                  <a:noFill/>
                  <a:round/>
                  <a:headEnd/>
                  <a:tailEnd/>
                </a:ln>
                <a:solidFill>
                  <a:srgbClr val="000066"/>
                </a:solidFill>
                <a:latin typeface="AGCrownStyle"/>
              </a:rPr>
              <a:t>Розуміє, що сучасною</a:t>
            </a:r>
          </a:p>
          <a:p>
            <a:pPr algn="ctr"/>
            <a:r>
              <a:rPr lang="ru-RU" sz="3600" kern="10">
                <a:ln w="12700">
                  <a:noFill/>
                  <a:round/>
                  <a:headEnd/>
                  <a:tailEnd/>
                </a:ln>
                <a:solidFill>
                  <a:srgbClr val="000066"/>
                </a:solidFill>
                <a:latin typeface="AGCrownStyle"/>
              </a:rPr>
              <a:t>дидактичною одиницею</a:t>
            </a:r>
          </a:p>
          <a:p>
            <a:pPr algn="ctr"/>
            <a:r>
              <a:rPr lang="ru-RU" sz="3600" kern="10">
                <a:ln w="12700">
                  <a:noFill/>
                  <a:round/>
                  <a:headEnd/>
                  <a:tailEnd/>
                </a:ln>
                <a:solidFill>
                  <a:srgbClr val="000066"/>
                </a:solidFill>
                <a:latin typeface="AGCrownStyle"/>
              </a:rPr>
              <a:t>є не урок, а тема</a:t>
            </a:r>
          </a:p>
        </p:txBody>
      </p:sp>
      <p:sp>
        <p:nvSpPr>
          <p:cNvPr id="23" name="WordArt 27"/>
          <p:cNvSpPr>
            <a:spLocks noChangeArrowheads="1" noChangeShapeType="1" noTextEdit="1"/>
          </p:cNvSpPr>
          <p:nvPr/>
        </p:nvSpPr>
        <p:spPr bwMode="auto">
          <a:xfrm>
            <a:off x="395288" y="3638550"/>
            <a:ext cx="2232025" cy="115252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50"/>
              </a:avLst>
            </a:prstTxWarp>
          </a:bodyPr>
          <a:lstStyle/>
          <a:p>
            <a:pPr algn="ctr"/>
            <a:r>
              <a:rPr lang="ru-RU" sz="3600" kern="10">
                <a:ln w="12700">
                  <a:noFill/>
                  <a:round/>
                  <a:headEnd/>
                  <a:tailEnd/>
                </a:ln>
                <a:solidFill>
                  <a:srgbClr val="000066"/>
                </a:solidFill>
                <a:latin typeface="AGCrownStyle"/>
              </a:rPr>
              <a:t>Кожен урок, заняття</a:t>
            </a:r>
          </a:p>
          <a:p>
            <a:pPr algn="ctr"/>
            <a:r>
              <a:rPr lang="ru-RU" sz="3600" kern="10">
                <a:ln w="12700">
                  <a:noFill/>
                  <a:round/>
                  <a:headEnd/>
                  <a:tailEnd/>
                </a:ln>
                <a:solidFill>
                  <a:srgbClr val="000066"/>
                </a:solidFill>
                <a:latin typeface="AGCrownStyle"/>
              </a:rPr>
              <a:t>є для сучасного вчителя</a:t>
            </a:r>
          </a:p>
          <a:p>
            <a:pPr algn="ctr"/>
            <a:r>
              <a:rPr lang="ru-RU" sz="3600" kern="10">
                <a:ln w="12700">
                  <a:noFill/>
                  <a:round/>
                  <a:headEnd/>
                  <a:tailEnd/>
                </a:ln>
                <a:solidFill>
                  <a:srgbClr val="000066"/>
                </a:solidFill>
                <a:latin typeface="AGCrownStyle"/>
              </a:rPr>
              <a:t>міні-проектом,</a:t>
            </a:r>
          </a:p>
          <a:p>
            <a:pPr algn="ctr"/>
            <a:r>
              <a:rPr lang="ru-RU" sz="3600" kern="10">
                <a:ln w="12700">
                  <a:noFill/>
                  <a:round/>
                  <a:headEnd/>
                  <a:tailEnd/>
                </a:ln>
                <a:solidFill>
                  <a:srgbClr val="000066"/>
                </a:solidFill>
                <a:latin typeface="AGCrownStyle"/>
              </a:rPr>
              <a:t>що включає «5П»:</a:t>
            </a:r>
          </a:p>
        </p:txBody>
      </p:sp>
      <p:sp>
        <p:nvSpPr>
          <p:cNvPr id="24" name="WordArt 28"/>
          <p:cNvSpPr>
            <a:spLocks noChangeArrowheads="1" noChangeShapeType="1" noTextEdit="1"/>
          </p:cNvSpPr>
          <p:nvPr/>
        </p:nvSpPr>
        <p:spPr bwMode="auto">
          <a:xfrm>
            <a:off x="6516688" y="3638550"/>
            <a:ext cx="2232025" cy="115252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50"/>
              </a:avLst>
            </a:prstTxWarp>
          </a:bodyPr>
          <a:lstStyle/>
          <a:p>
            <a:pPr algn="ctr"/>
            <a:r>
              <a:rPr lang="ru-RU" sz="3600" kern="10">
                <a:ln w="12700">
                  <a:noFill/>
                  <a:round/>
                  <a:headEnd/>
                  <a:tailEnd/>
                </a:ln>
                <a:solidFill>
                  <a:srgbClr val="000066"/>
                </a:solidFill>
                <a:latin typeface="AGCrownStyle"/>
              </a:rPr>
              <a:t>Поєднує в собі</a:t>
            </a:r>
          </a:p>
          <a:p>
            <a:pPr algn="ctr"/>
            <a:r>
              <a:rPr lang="ru-RU" sz="3600" kern="10">
                <a:ln w="12700">
                  <a:noFill/>
                  <a:round/>
                  <a:headEnd/>
                  <a:tailEnd/>
                </a:ln>
                <a:solidFill>
                  <a:srgbClr val="000066"/>
                </a:solidFill>
                <a:latin typeface="AGCrownStyle"/>
              </a:rPr>
              <a:t>такі компетенції:</a:t>
            </a:r>
          </a:p>
        </p:txBody>
      </p:sp>
      <p:sp>
        <p:nvSpPr>
          <p:cNvPr id="25" name="AutoShape 29"/>
          <p:cNvSpPr>
            <a:spLocks noChangeArrowheads="1"/>
          </p:cNvSpPr>
          <p:nvPr/>
        </p:nvSpPr>
        <p:spPr bwMode="auto">
          <a:xfrm>
            <a:off x="3276600" y="3502025"/>
            <a:ext cx="2519363" cy="1439863"/>
          </a:xfrm>
          <a:prstGeom prst="roundRect">
            <a:avLst>
              <a:gd name="adj" fmla="val 7856"/>
            </a:avLst>
          </a:prstGeom>
          <a:solidFill>
            <a:srgbClr val="B7DBFF"/>
          </a:solidFill>
          <a:ln w="25400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uk-UA">
              <a:latin typeface="Monotype Corsiva" pitchFamily="66" charset="0"/>
            </a:endParaRPr>
          </a:p>
          <a:p>
            <a:pPr algn="ctr"/>
            <a:endParaRPr lang="uk-UA">
              <a:latin typeface="Monotype Corsiva" pitchFamily="66" charset="0"/>
            </a:endParaRPr>
          </a:p>
          <a:p>
            <a:pPr algn="ctr"/>
            <a:endParaRPr lang="uk-UA">
              <a:latin typeface="Monotype Corsiva" pitchFamily="66" charset="0"/>
            </a:endParaRPr>
          </a:p>
          <a:p>
            <a:pPr algn="ctr"/>
            <a:endParaRPr lang="uk-UA">
              <a:latin typeface="Monotype Corsiva" pitchFamily="66" charset="0"/>
            </a:endParaRPr>
          </a:p>
          <a:p>
            <a:pPr algn="ctr"/>
            <a:endParaRPr lang="uk-UA">
              <a:latin typeface="Monotype Corsiva" pitchFamily="66" charset="0"/>
            </a:endParaRPr>
          </a:p>
          <a:p>
            <a:pPr algn="ctr"/>
            <a:endParaRPr lang="uk-UA">
              <a:latin typeface="Monotype Corsiva" pitchFamily="66" charset="0"/>
            </a:endParaRPr>
          </a:p>
          <a:p>
            <a:pPr algn="ctr"/>
            <a:endParaRPr lang="uk-UA">
              <a:latin typeface="Monotype Corsiva" pitchFamily="66" charset="0"/>
            </a:endParaRPr>
          </a:p>
          <a:p>
            <a:pPr algn="ctr"/>
            <a:endParaRPr lang="uk-UA">
              <a:latin typeface="Monotype Corsiva" pitchFamily="66" charset="0"/>
            </a:endParaRPr>
          </a:p>
          <a:p>
            <a:pPr algn="ctr"/>
            <a:endParaRPr lang="uk-UA">
              <a:latin typeface="Monotype Corsiva" pitchFamily="66" charset="0"/>
            </a:endParaRPr>
          </a:p>
          <a:p>
            <a:pPr algn="ctr"/>
            <a:endParaRPr lang="uk-UA">
              <a:latin typeface="Monotype Corsiva" pitchFamily="66" charset="0"/>
            </a:endParaRPr>
          </a:p>
        </p:txBody>
      </p:sp>
      <p:sp>
        <p:nvSpPr>
          <p:cNvPr id="26" name="WordArt 30"/>
          <p:cNvSpPr>
            <a:spLocks noChangeArrowheads="1" noChangeShapeType="1" noTextEdit="1"/>
          </p:cNvSpPr>
          <p:nvPr/>
        </p:nvSpPr>
        <p:spPr bwMode="auto">
          <a:xfrm>
            <a:off x="3419475" y="3644900"/>
            <a:ext cx="2232025" cy="115252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50"/>
              </a:avLst>
            </a:prstTxWarp>
          </a:bodyPr>
          <a:lstStyle/>
          <a:p>
            <a:pPr algn="ctr"/>
            <a:r>
              <a:rPr lang="ru-RU" sz="3600" kern="10">
                <a:ln w="12700">
                  <a:noFill/>
                  <a:round/>
                  <a:headEnd/>
                  <a:tailEnd/>
                </a:ln>
                <a:solidFill>
                  <a:srgbClr val="000066"/>
                </a:solidFill>
                <a:latin typeface="AGCrownStyle"/>
              </a:rPr>
              <a:t>Бездоганно знає</a:t>
            </a:r>
          </a:p>
          <a:p>
            <a:pPr algn="ctr"/>
            <a:r>
              <a:rPr lang="ru-RU" sz="3600" kern="10">
                <a:ln w="12700">
                  <a:noFill/>
                  <a:round/>
                  <a:headEnd/>
                  <a:tailEnd/>
                </a:ln>
                <a:solidFill>
                  <a:srgbClr val="000066"/>
                </a:solidFill>
                <a:latin typeface="AGCrownStyle"/>
              </a:rPr>
              <a:t>свій предмет,</a:t>
            </a:r>
          </a:p>
          <a:p>
            <a:pPr algn="ctr"/>
            <a:r>
              <a:rPr lang="ru-RU" sz="3600" kern="10">
                <a:ln w="12700">
                  <a:noFill/>
                  <a:round/>
                  <a:headEnd/>
                  <a:tailEnd/>
                </a:ln>
                <a:solidFill>
                  <a:srgbClr val="000066"/>
                </a:solidFill>
                <a:latin typeface="AGCrownStyle"/>
              </a:rPr>
              <a:t>не боїться</a:t>
            </a:r>
          </a:p>
          <a:p>
            <a:pPr algn="ctr"/>
            <a:r>
              <a:rPr lang="ru-RU" sz="3600" kern="10">
                <a:ln w="12700">
                  <a:noFill/>
                  <a:round/>
                  <a:headEnd/>
                  <a:tailEnd/>
                </a:ln>
                <a:solidFill>
                  <a:srgbClr val="000066"/>
                </a:solidFill>
                <a:latin typeface="AGCrownStyle"/>
              </a:rPr>
              <a:t>сертифікації</a:t>
            </a:r>
          </a:p>
        </p:txBody>
      </p:sp>
      <p:sp>
        <p:nvSpPr>
          <p:cNvPr id="27" name="AutoShape 41"/>
          <p:cNvSpPr>
            <a:spLocks noChangeArrowheads="1"/>
          </p:cNvSpPr>
          <p:nvPr/>
        </p:nvSpPr>
        <p:spPr bwMode="auto">
          <a:xfrm>
            <a:off x="2627313" y="2349500"/>
            <a:ext cx="3817937" cy="431800"/>
          </a:xfrm>
          <a:prstGeom prst="leftRightArrow">
            <a:avLst>
              <a:gd name="adj1" fmla="val 54407"/>
              <a:gd name="adj2" fmla="val 55303"/>
            </a:avLst>
          </a:prstGeom>
          <a:solidFill>
            <a:srgbClr val="D1E8FF"/>
          </a:solidFill>
          <a:ln w="15875">
            <a:solidFill>
              <a:srgbClr val="00005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8" name="AutoShape 42"/>
          <p:cNvSpPr>
            <a:spLocks noChangeArrowheads="1"/>
          </p:cNvSpPr>
          <p:nvPr/>
        </p:nvSpPr>
        <p:spPr bwMode="auto">
          <a:xfrm rot="1766099">
            <a:off x="2419350" y="2312988"/>
            <a:ext cx="4321175" cy="431800"/>
          </a:xfrm>
          <a:prstGeom prst="leftRightArrow">
            <a:avLst>
              <a:gd name="adj1" fmla="val 54407"/>
              <a:gd name="adj2" fmla="val 62592"/>
            </a:avLst>
          </a:prstGeom>
          <a:solidFill>
            <a:srgbClr val="D1E8FF"/>
          </a:solidFill>
          <a:ln w="15875">
            <a:solidFill>
              <a:srgbClr val="00005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" name="AutoShape 43"/>
          <p:cNvSpPr>
            <a:spLocks noChangeArrowheads="1"/>
          </p:cNvSpPr>
          <p:nvPr/>
        </p:nvSpPr>
        <p:spPr bwMode="auto">
          <a:xfrm rot="19736873">
            <a:off x="2474913" y="2370138"/>
            <a:ext cx="4262437" cy="431800"/>
          </a:xfrm>
          <a:prstGeom prst="leftRightArrow">
            <a:avLst>
              <a:gd name="adj1" fmla="val 54407"/>
              <a:gd name="adj2" fmla="val 61741"/>
            </a:avLst>
          </a:prstGeom>
          <a:solidFill>
            <a:srgbClr val="D1E8FF"/>
          </a:solidFill>
          <a:ln w="15875">
            <a:solidFill>
              <a:srgbClr val="00005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" name="AutoShape 44"/>
          <p:cNvSpPr>
            <a:spLocks noChangeArrowheads="1"/>
          </p:cNvSpPr>
          <p:nvPr/>
        </p:nvSpPr>
        <p:spPr bwMode="auto">
          <a:xfrm rot="5400000">
            <a:off x="3491706" y="2348707"/>
            <a:ext cx="2160587" cy="431800"/>
          </a:xfrm>
          <a:prstGeom prst="leftRightArrow">
            <a:avLst>
              <a:gd name="adj1" fmla="val 55148"/>
              <a:gd name="adj2" fmla="val 45566"/>
            </a:avLst>
          </a:prstGeom>
          <a:solidFill>
            <a:srgbClr val="D1E8FF"/>
          </a:solidFill>
          <a:ln w="15875">
            <a:solidFill>
              <a:srgbClr val="00005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" name="AutoShape 6"/>
          <p:cNvSpPr>
            <a:spLocks noChangeArrowheads="1"/>
          </p:cNvSpPr>
          <p:nvPr/>
        </p:nvSpPr>
        <p:spPr bwMode="auto">
          <a:xfrm>
            <a:off x="3276600" y="1773238"/>
            <a:ext cx="2519363" cy="1439862"/>
          </a:xfrm>
          <a:prstGeom prst="roundRect">
            <a:avLst>
              <a:gd name="adj" fmla="val 9769"/>
            </a:avLst>
          </a:prstGeom>
          <a:solidFill>
            <a:srgbClr val="0079F2"/>
          </a:solidFill>
          <a:ln w="25400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" name="WordArt 36"/>
          <p:cNvSpPr>
            <a:spLocks noChangeArrowheads="1" noChangeShapeType="1" noTextEdit="1"/>
          </p:cNvSpPr>
          <p:nvPr/>
        </p:nvSpPr>
        <p:spPr bwMode="auto">
          <a:xfrm>
            <a:off x="3419475" y="2133600"/>
            <a:ext cx="2233613" cy="79216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50"/>
              </a:avLst>
            </a:prstTxWarp>
          </a:bodyPr>
          <a:lstStyle/>
          <a:p>
            <a:pPr algn="ctr"/>
            <a:r>
              <a:rPr lang="ru-RU" sz="3600" kern="10">
                <a:ln w="12700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AGCrownStyle"/>
              </a:rPr>
              <a:t>Сучасний</a:t>
            </a:r>
          </a:p>
          <a:p>
            <a:pPr algn="ctr"/>
            <a:r>
              <a:rPr lang="ru-RU" sz="3600" kern="10">
                <a:ln w="12700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AGCrownStyle"/>
              </a:rPr>
              <a:t>вчитель</a:t>
            </a:r>
          </a:p>
        </p:txBody>
      </p:sp>
    </p:spTree>
    <p:extLst>
      <p:ext uri="{BB962C8B-B14F-4D97-AF65-F5344CB8AC3E}">
        <p14:creationId xmlns:p14="http://schemas.microsoft.com/office/powerpoint/2010/main" val="21704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395288" y="908050"/>
            <a:ext cx="8353425" cy="5689600"/>
          </a:xfrm>
          <a:prstGeom prst="roundRect">
            <a:avLst>
              <a:gd name="adj" fmla="val 4019"/>
            </a:avLst>
          </a:prstGeom>
          <a:solidFill>
            <a:srgbClr val="B7DBFF"/>
          </a:solidFill>
          <a:ln w="25400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68313" y="1052513"/>
            <a:ext cx="8137525" cy="547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uk-UA" dirty="0">
                <a:solidFill>
                  <a:srgbClr val="000050"/>
                </a:solidFill>
                <a:latin typeface="Times New Roman" pitchFamily="18" charset="0"/>
                <a:cs typeface="Times New Roman" pitchFamily="18" charset="0"/>
              </a:rPr>
              <a:t>Педагогічні системи мають розвивати не тільки особистість, а й самі </a:t>
            </a:r>
            <a:r>
              <a:rPr lang="uk-UA" dirty="0" smtClean="0">
                <a:solidFill>
                  <a:srgbClr val="000050"/>
                </a:solidFill>
                <a:latin typeface="Times New Roman" pitchFamily="18" charset="0"/>
                <a:cs typeface="Times New Roman" pitchFamily="18" charset="0"/>
              </a:rPr>
              <a:t>розвиватися</a:t>
            </a: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uk-UA" dirty="0">
              <a:solidFill>
                <a:srgbClr val="000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uk-UA" dirty="0" smtClean="0">
                <a:solidFill>
                  <a:srgbClr val="000050"/>
                </a:solidFill>
                <a:latin typeface="Times New Roman" pitchFamily="18" charset="0"/>
                <a:cs typeface="Times New Roman" pitchFamily="18" charset="0"/>
              </a:rPr>
              <a:t>Вчитель </a:t>
            </a:r>
            <a:r>
              <a:rPr lang="uk-UA" dirty="0">
                <a:solidFill>
                  <a:srgbClr val="000050"/>
                </a:solidFill>
                <a:latin typeface="Times New Roman" pitchFamily="18" charset="0"/>
                <a:cs typeface="Times New Roman" pitchFamily="18" charset="0"/>
              </a:rPr>
              <a:t>має бути готовим до процесу оновлення педагогічної </a:t>
            </a:r>
            <a:r>
              <a:rPr lang="uk-UA" dirty="0" smtClean="0">
                <a:solidFill>
                  <a:srgbClr val="000050"/>
                </a:solidFill>
                <a:latin typeface="Times New Roman" pitchFamily="18" charset="0"/>
                <a:cs typeface="Times New Roman" pitchFamily="18" charset="0"/>
              </a:rPr>
              <a:t>системи</a:t>
            </a: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uk-UA" dirty="0">
              <a:solidFill>
                <a:srgbClr val="000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uk-UA" dirty="0">
                <a:solidFill>
                  <a:srgbClr val="000050"/>
                </a:solidFill>
                <a:latin typeface="Times New Roman" pitchFamily="18" charset="0"/>
                <a:cs typeface="Times New Roman" pitchFamily="18" charset="0"/>
              </a:rPr>
              <a:t>Сьогоднішнє завдання вчителя – створити умови для розвитку учня, його здібностей, творчого сприйняття знань, виробити вміння самостійно мислити, мотивацію до вивчення предметів</a:t>
            </a: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uk-UA" dirty="0">
                <a:solidFill>
                  <a:srgbClr val="000050"/>
                </a:solidFill>
                <a:latin typeface="Times New Roman" pitchFamily="18" charset="0"/>
                <a:cs typeface="Times New Roman" pitchFamily="18" charset="0"/>
              </a:rPr>
              <a:t>Учень має навчитися не тільки відповідати на запитання, а й вміти їх ставити і шукати на них </a:t>
            </a:r>
            <a:r>
              <a:rPr lang="uk-UA" dirty="0" smtClean="0">
                <a:solidFill>
                  <a:srgbClr val="000050"/>
                </a:solidFill>
                <a:latin typeface="Times New Roman" pitchFamily="18" charset="0"/>
                <a:cs typeface="Times New Roman" pitchFamily="18" charset="0"/>
              </a:rPr>
              <a:t>відповіді</a:t>
            </a: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uk-UA" dirty="0">
              <a:solidFill>
                <a:srgbClr val="000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uk-UA" dirty="0">
                <a:solidFill>
                  <a:srgbClr val="000050"/>
                </a:solidFill>
                <a:latin typeface="Times New Roman" pitchFamily="18" charset="0"/>
                <a:cs typeface="Times New Roman" pitchFamily="18" charset="0"/>
              </a:rPr>
              <a:t>Сучасний вчитель – демонструє універсальні і предметні способи дії, ініціює дії учні, корегує і консультує їх, знаходить способи включення в роботу всіх, створює умови для набуття життєвого досвіду, є партнером учнів та </a:t>
            </a:r>
            <a:r>
              <a:rPr lang="uk-UA" dirty="0" smtClean="0">
                <a:solidFill>
                  <a:srgbClr val="000050"/>
                </a:solidFill>
                <a:latin typeface="Times New Roman" pitchFamily="18" charset="0"/>
                <a:cs typeface="Times New Roman" pitchFamily="18" charset="0"/>
              </a:rPr>
              <a:t>батьків</a:t>
            </a: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uk-UA" dirty="0">
              <a:solidFill>
                <a:srgbClr val="000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uk-UA" dirty="0">
                <a:solidFill>
                  <a:srgbClr val="000050"/>
                </a:solidFill>
                <a:latin typeface="Times New Roman" pitchFamily="18" charset="0"/>
                <a:cs typeface="Times New Roman" pitchFamily="18" charset="0"/>
              </a:rPr>
              <a:t>Сучасний вчитель ставить SMART-мету (конкретну, чітко сформовану; вимірювальну, реальну, можливу для досягнення, визначену в часі</a:t>
            </a:r>
            <a:r>
              <a:rPr lang="uk-UA" dirty="0" smtClean="0">
                <a:solidFill>
                  <a:srgbClr val="00005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uk-UA" dirty="0">
              <a:solidFill>
                <a:srgbClr val="000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uk-UA" dirty="0" smtClean="0">
                <a:solidFill>
                  <a:srgbClr val="000050"/>
                </a:solidFill>
                <a:latin typeface="Times New Roman" pitchFamily="18" charset="0"/>
                <a:cs typeface="Times New Roman" pitchFamily="18" charset="0"/>
              </a:rPr>
              <a:t>Виробити </a:t>
            </a:r>
            <a:r>
              <a:rPr lang="uk-UA" dirty="0">
                <a:solidFill>
                  <a:srgbClr val="000050"/>
                </a:solidFill>
                <a:latin typeface="Times New Roman" pitchFamily="18" charset="0"/>
                <a:cs typeface="Times New Roman" pitchFamily="18" charset="0"/>
              </a:rPr>
              <a:t>в учня потребу і вміння навчатися впродовж життя може тільки той, хто сам постійно навчається, вміє і бажає </a:t>
            </a:r>
            <a:r>
              <a:rPr lang="uk-UA" dirty="0" smtClean="0">
                <a:solidFill>
                  <a:srgbClr val="000050"/>
                </a:solidFill>
                <a:latin typeface="Times New Roman" pitchFamily="18" charset="0"/>
                <a:cs typeface="Times New Roman" pitchFamily="18" charset="0"/>
              </a:rPr>
              <a:t>цього</a:t>
            </a:r>
            <a:endParaRPr lang="uk-UA" dirty="0">
              <a:solidFill>
                <a:srgbClr val="000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395288" y="260350"/>
            <a:ext cx="8353425" cy="576263"/>
          </a:xfrm>
          <a:prstGeom prst="roundRect">
            <a:avLst>
              <a:gd name="adj" fmla="val 16667"/>
            </a:avLst>
          </a:prstGeom>
          <a:solidFill>
            <a:srgbClr val="0079F2"/>
          </a:solidFill>
          <a:ln w="25400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WordArt 5"/>
          <p:cNvSpPr>
            <a:spLocks noChangeArrowheads="1" noChangeShapeType="1" noTextEdit="1"/>
          </p:cNvSpPr>
          <p:nvPr/>
        </p:nvSpPr>
        <p:spPr bwMode="auto">
          <a:xfrm>
            <a:off x="539750" y="333375"/>
            <a:ext cx="3960813" cy="36036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50"/>
              </a:avLst>
            </a:prstTxWarp>
          </a:bodyPr>
          <a:lstStyle/>
          <a:p>
            <a:pPr algn="ctr"/>
            <a:r>
              <a:rPr lang="ru-RU" sz="3600" kern="10">
                <a:ln w="12700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AGCrownStyle"/>
              </a:rPr>
              <a:t>Висновки:</a:t>
            </a:r>
          </a:p>
        </p:txBody>
      </p:sp>
    </p:spTree>
    <p:extLst>
      <p:ext uri="{BB962C8B-B14F-4D97-AF65-F5344CB8AC3E}">
        <p14:creationId xmlns:p14="http://schemas.microsoft.com/office/powerpoint/2010/main" val="243285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323850" y="1916113"/>
            <a:ext cx="8353425" cy="4584721"/>
          </a:xfrm>
          <a:prstGeom prst="roundRect">
            <a:avLst>
              <a:gd name="adj" fmla="val 9778"/>
            </a:avLst>
          </a:prstGeom>
          <a:solidFill>
            <a:srgbClr val="B7DBFF"/>
          </a:solidFill>
          <a:ln w="25400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395288" y="1989138"/>
            <a:ext cx="8137525" cy="4368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spcBef>
                <a:spcPct val="20000"/>
              </a:spcBef>
            </a:pPr>
            <a:r>
              <a:rPr lang="uk-UA" sz="24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Модерація</a:t>
            </a:r>
            <a:r>
              <a:rPr lang="uk-UA"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– це спосіб проведення навчальних занять або професійних нарад, який швидше призводить до результатів і дає можливість усім учасникам прийняти загальні рішення як свої власні, це структурований за певними правилами процес групового обговорення з метою ідентифікації проблем, пошуку шляхів їх вирішення та прийняття спільного рішення</a:t>
            </a:r>
          </a:p>
          <a:p>
            <a:pPr marL="342900" indent="-342900" algn="just">
              <a:spcBef>
                <a:spcPct val="20000"/>
              </a:spcBef>
            </a:pPr>
            <a:r>
              <a:rPr lang="uk-UA" sz="24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Модератор – організатор групової роботи, що активізує і регламентує процес взаємодії учасників групи на основі демократичних принципів,  забезпечує ділове спілкування, протоколювання процесу обговорення, проміжних і підсумкових результатів групової дискусії</a:t>
            </a:r>
          </a:p>
        </p:txBody>
      </p:sp>
      <p:sp>
        <p:nvSpPr>
          <p:cNvPr id="6" name="AutoShape 9"/>
          <p:cNvSpPr>
            <a:spLocks noChangeArrowheads="1"/>
          </p:cNvSpPr>
          <p:nvPr/>
        </p:nvSpPr>
        <p:spPr bwMode="auto">
          <a:xfrm>
            <a:off x="395288" y="836613"/>
            <a:ext cx="8280400" cy="865187"/>
          </a:xfrm>
          <a:prstGeom prst="roundRect">
            <a:avLst>
              <a:gd name="adj" fmla="val 16667"/>
            </a:avLst>
          </a:prstGeom>
          <a:solidFill>
            <a:srgbClr val="0079F2"/>
          </a:solidFill>
          <a:ln w="25400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WordArt 10"/>
          <p:cNvSpPr>
            <a:spLocks noChangeArrowheads="1" noChangeShapeType="1" noTextEdit="1"/>
          </p:cNvSpPr>
          <p:nvPr/>
        </p:nvSpPr>
        <p:spPr bwMode="auto">
          <a:xfrm>
            <a:off x="468313" y="981075"/>
            <a:ext cx="7848600" cy="57626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50"/>
              </a:avLst>
            </a:prstTxWarp>
          </a:bodyPr>
          <a:lstStyle/>
          <a:p>
            <a:pPr algn="ctr"/>
            <a:r>
              <a:rPr lang="ru-RU" sz="3600" kern="10">
                <a:ln w="12700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AGCrownStyle"/>
              </a:rPr>
              <a:t>Вчитель-модератор</a:t>
            </a:r>
          </a:p>
        </p:txBody>
      </p:sp>
      <p:pic>
        <p:nvPicPr>
          <p:cNvPr id="2050" name="Picture 2" descr="C:\Users\User_e2\Desktop\00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297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3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TextBox 39"/>
          <p:cNvSpPr txBox="1">
            <a:spLocks noChangeArrowheads="1"/>
          </p:cNvSpPr>
          <p:nvPr/>
        </p:nvSpPr>
        <p:spPr bwMode="auto">
          <a:xfrm>
            <a:off x="4433888" y="1360488"/>
            <a:ext cx="19621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altLang="zh-CN" sz="2400" b="1" i="1">
                <a:solidFill>
                  <a:srgbClr val="3232FE"/>
                </a:solidFill>
                <a:latin typeface="Georgia" pitchFamily="18" charset="0"/>
              </a:rPr>
              <a:t>ФАХ</a:t>
            </a:r>
            <a:r>
              <a:rPr lang="en-US" altLang="zh-CN" sz="2400" b="1">
                <a:solidFill>
                  <a:srgbClr val="3232FE"/>
                </a:solidFill>
                <a:latin typeface="Georgia" pitchFamily="18" charset="0"/>
              </a:rPr>
              <a:t>І</a:t>
            </a:r>
            <a:r>
              <a:rPr lang="en-US" altLang="zh-CN" sz="2400" b="1" i="1">
                <a:solidFill>
                  <a:srgbClr val="3232FE"/>
                </a:solidFill>
                <a:latin typeface="Georgia" pitchFamily="18" charset="0"/>
              </a:rPr>
              <a:t>ВЕЦЬ</a:t>
            </a:r>
          </a:p>
        </p:txBody>
      </p:sp>
      <p:sp>
        <p:nvSpPr>
          <p:cNvPr id="24579" name="TextBox 40"/>
          <p:cNvSpPr txBox="1">
            <a:spLocks noChangeArrowheads="1"/>
          </p:cNvSpPr>
          <p:nvPr/>
        </p:nvSpPr>
        <p:spPr bwMode="auto">
          <a:xfrm>
            <a:off x="1158875" y="3333750"/>
            <a:ext cx="785971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104000"/>
              </a:lnSpc>
              <a:tabLst>
                <a:tab pos="6083300" algn="l"/>
              </a:tabLst>
            </a:pPr>
            <a:r>
              <a:rPr lang="en-US" altLang="zh-CN" sz="2400" b="1" i="1">
                <a:solidFill>
                  <a:srgbClr val="3232FE"/>
                </a:solidFill>
                <a:latin typeface="Georgia" pitchFamily="18" charset="0"/>
              </a:rPr>
              <a:t>ПРАЦІВНИК	ЛЮДИНА</a:t>
            </a:r>
          </a:p>
        </p:txBody>
      </p:sp>
      <p:sp>
        <p:nvSpPr>
          <p:cNvPr id="24580" name="TextBox 41"/>
          <p:cNvSpPr txBox="1">
            <a:spLocks noChangeArrowheads="1"/>
          </p:cNvSpPr>
          <p:nvPr/>
        </p:nvSpPr>
        <p:spPr bwMode="auto">
          <a:xfrm>
            <a:off x="4649788" y="5540375"/>
            <a:ext cx="17272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altLang="zh-CN" sz="2800" b="1">
                <a:solidFill>
                  <a:srgbClr val="FEFEFE"/>
                </a:solidFill>
                <a:latin typeface="Georgia" pitchFamily="18" charset="0"/>
              </a:rPr>
              <a:t>Вчитель</a:t>
            </a:r>
          </a:p>
        </p:txBody>
      </p:sp>
      <p:pic>
        <p:nvPicPr>
          <p:cNvPr id="1026" name="Picture 2" descr="C:\Users\User_e2\Desktop\00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_e2\Desktop\00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zh-CN" b="1" i="1" smtClean="0">
                <a:solidFill>
                  <a:srgbClr val="43ED5F"/>
                </a:solidFill>
              </a:rPr>
              <a:t>НУШ: вчитель- </a:t>
            </a:r>
            <a:r>
              <a:rPr lang="en-US" altLang="zh-CN" b="1" i="1" smtClean="0">
                <a:solidFill>
                  <a:srgbClr val="43ED5F"/>
                </a:solidFill>
              </a:rPr>
              <a:t>агент</a:t>
            </a:r>
            <a:r>
              <a:rPr lang="uk-UA" altLang="zh-CN" b="1" i="1" smtClean="0">
                <a:solidFill>
                  <a:srgbClr val="43ED5F"/>
                </a:solidFill>
              </a:rPr>
              <a:t> </a:t>
            </a:r>
            <a:r>
              <a:rPr lang="en-US" altLang="zh-CN" b="1" i="1" smtClean="0">
                <a:solidFill>
                  <a:srgbClr val="43ED5F"/>
                </a:solidFill>
              </a:rPr>
              <a:t>змін</a:t>
            </a:r>
            <a:endParaRPr lang="uk-UA" b="1" i="1" smtClean="0">
              <a:solidFill>
                <a:srgbClr val="43ED5F"/>
              </a:solidFill>
            </a:endParaRPr>
          </a:p>
        </p:txBody>
      </p:sp>
      <p:sp>
        <p:nvSpPr>
          <p:cNvPr id="1433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uk-UA" smtClean="0"/>
          </a:p>
        </p:txBody>
      </p:sp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457200" y="1600200"/>
            <a:ext cx="8229600" cy="521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altLang="zh-CN" sz="3200" b="1" i="1">
                <a:solidFill>
                  <a:srgbClr val="43ED5F"/>
                </a:solidFill>
              </a:rPr>
              <a:t>У</a:t>
            </a:r>
            <a:r>
              <a:rPr lang="en-US" altLang="zh-CN" sz="3200" b="1" i="1">
                <a:solidFill>
                  <a:srgbClr val="43ED5F"/>
                </a:solidFill>
              </a:rPr>
              <a:t>мотивований</a:t>
            </a:r>
            <a:r>
              <a:rPr lang="uk-UA" altLang="zh-CN" sz="3200" b="1" i="1">
                <a:solidFill>
                  <a:schemeClr val="hlink"/>
                </a:solidFill>
              </a:rPr>
              <a:t> </a:t>
            </a:r>
            <a:r>
              <a:rPr lang="en-US" altLang="zh-CN" sz="3200" b="1" i="1">
                <a:solidFill>
                  <a:schemeClr val="hlink"/>
                </a:solidFill>
              </a:rPr>
              <a:t>вчитель </a:t>
            </a:r>
            <a:endParaRPr lang="uk-UA" altLang="zh-CN" sz="3200" b="1" i="1">
              <a:solidFill>
                <a:schemeClr val="hlink"/>
              </a:solidFill>
            </a:endParaRPr>
          </a:p>
          <a:p>
            <a:pPr algn="just"/>
            <a:endParaRPr lang="uk-UA" altLang="zh-CN" sz="3200" b="1" i="1">
              <a:solidFill>
                <a:schemeClr val="hlink"/>
              </a:solidFill>
            </a:endParaRPr>
          </a:p>
          <a:p>
            <a:pPr algn="just"/>
            <a:r>
              <a:rPr lang="en-US" altLang="zh-CN" sz="3200" b="1" i="1">
                <a:solidFill>
                  <a:schemeClr val="hlink"/>
                </a:solidFill>
              </a:rPr>
              <a:t>– </a:t>
            </a:r>
            <a:r>
              <a:rPr lang="en-US" altLang="zh-CN" sz="3200" b="1" i="1">
                <a:solidFill>
                  <a:srgbClr val="43ED5F"/>
                </a:solidFill>
              </a:rPr>
              <a:t>агент</a:t>
            </a:r>
            <a:r>
              <a:rPr lang="uk-UA" altLang="zh-CN" sz="3200" b="1" i="1">
                <a:solidFill>
                  <a:srgbClr val="43ED5F"/>
                </a:solidFill>
              </a:rPr>
              <a:t> </a:t>
            </a:r>
            <a:r>
              <a:rPr lang="en-US" altLang="zh-CN" sz="3200" b="1" i="1">
                <a:solidFill>
                  <a:srgbClr val="43ED5F"/>
                </a:solidFill>
              </a:rPr>
              <a:t>змін</a:t>
            </a:r>
            <a:r>
              <a:rPr lang="en-US" altLang="zh-CN" sz="3200" b="1" i="1">
                <a:solidFill>
                  <a:schemeClr val="hlink"/>
                </a:solidFill>
              </a:rPr>
              <a:t> сучасного</a:t>
            </a:r>
            <a:r>
              <a:rPr lang="uk-UA" altLang="zh-CN" sz="3200" b="1" i="1">
                <a:solidFill>
                  <a:schemeClr val="hlink"/>
                </a:solidFill>
              </a:rPr>
              <a:t> </a:t>
            </a:r>
            <a:r>
              <a:rPr lang="en-US" altLang="zh-CN" sz="3200" b="1" i="1">
                <a:solidFill>
                  <a:schemeClr val="hlink"/>
                </a:solidFill>
              </a:rPr>
              <a:t>освітнього</a:t>
            </a:r>
            <a:r>
              <a:rPr lang="uk-UA" altLang="zh-CN" sz="3200" b="1" i="1">
                <a:solidFill>
                  <a:schemeClr val="hlink"/>
                </a:solidFill>
              </a:rPr>
              <a:t> </a:t>
            </a:r>
            <a:r>
              <a:rPr lang="en-US" altLang="zh-CN" sz="3200" b="1" i="1">
                <a:solidFill>
                  <a:schemeClr val="hlink"/>
                </a:solidFill>
              </a:rPr>
              <a:t>простору в умовах </a:t>
            </a:r>
            <a:r>
              <a:rPr lang="uk-UA" altLang="zh-CN" sz="3200" b="1" i="1">
                <a:solidFill>
                  <a:schemeClr val="hlink"/>
                </a:solidFill>
              </a:rPr>
              <a:t>реалізації </a:t>
            </a:r>
            <a:r>
              <a:rPr lang="en-US" altLang="zh-CN" sz="3200" b="1" i="1">
                <a:solidFill>
                  <a:schemeClr val="hlink"/>
                </a:solidFill>
              </a:rPr>
              <a:t>Концепції нової</a:t>
            </a:r>
            <a:r>
              <a:rPr lang="uk-UA" altLang="zh-CN" sz="3200" b="1" i="1">
                <a:solidFill>
                  <a:schemeClr val="hlink"/>
                </a:solidFill>
              </a:rPr>
              <a:t> </a:t>
            </a:r>
            <a:r>
              <a:rPr lang="en-US" altLang="zh-CN" sz="3200" b="1" i="1">
                <a:solidFill>
                  <a:schemeClr val="hlink"/>
                </a:solidFill>
              </a:rPr>
              <a:t>української школи</a:t>
            </a:r>
            <a:endParaRPr lang="uk-UA" altLang="zh-CN" sz="3200" b="1" i="1">
              <a:solidFill>
                <a:schemeClr val="hlink"/>
              </a:solidFill>
            </a:endParaRPr>
          </a:p>
          <a:p>
            <a:endParaRPr lang="uk-UA" altLang="zh-CN" sz="3200" b="1" i="1">
              <a:solidFill>
                <a:srgbClr val="FE0000"/>
              </a:solidFill>
            </a:endParaRPr>
          </a:p>
          <a:p>
            <a:endParaRPr lang="uk-UA" altLang="zh-CN" b="1" i="1">
              <a:solidFill>
                <a:srgbClr val="FE0000"/>
              </a:solidFill>
            </a:endParaRPr>
          </a:p>
          <a:p>
            <a:endParaRPr lang="uk-UA" altLang="zh-CN" b="1" i="1">
              <a:solidFill>
                <a:srgbClr val="FE0000"/>
              </a:solidFill>
            </a:endParaRPr>
          </a:p>
          <a:p>
            <a:endParaRPr lang="uk-UA" altLang="zh-CN" b="1" i="1">
              <a:solidFill>
                <a:srgbClr val="FE0000"/>
              </a:solidFill>
            </a:endParaRPr>
          </a:p>
          <a:p>
            <a:endParaRPr lang="uk-UA" altLang="zh-CN" b="1" i="1">
              <a:solidFill>
                <a:srgbClr val="FE0000"/>
              </a:solidFill>
            </a:endParaRPr>
          </a:p>
          <a:p>
            <a:endParaRPr lang="uk-UA" altLang="zh-CN" b="1" i="1">
              <a:solidFill>
                <a:srgbClr val="FE0000"/>
              </a:solidFill>
            </a:endParaRPr>
          </a:p>
          <a:p>
            <a:endParaRPr lang="uk-UA" altLang="zh-CN" b="1" i="1">
              <a:solidFill>
                <a:srgbClr val="FE0000"/>
              </a:solidFill>
            </a:endParaRPr>
          </a:p>
          <a:p>
            <a:endParaRPr lang="uk-UA" altLang="zh-CN" b="1" i="1">
              <a:solidFill>
                <a:srgbClr val="FE0000"/>
              </a:solidFill>
            </a:endParaRPr>
          </a:p>
          <a:p>
            <a:endParaRPr lang="uk-UA" b="1" i="1">
              <a:solidFill>
                <a:srgbClr val="FE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6"/>
          <p:cNvSpPr>
            <a:spLocks noChangeArrowheads="1"/>
          </p:cNvSpPr>
          <p:nvPr/>
        </p:nvSpPr>
        <p:spPr bwMode="auto">
          <a:xfrm>
            <a:off x="1000100" y="1000108"/>
            <a:ext cx="263245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uk-UA" altLang="en-US" sz="2800" b="1" dirty="0">
                <a:solidFill>
                  <a:srgbClr val="00B0F0"/>
                </a:solidFill>
              </a:rPr>
              <a:t>Шкільний урок </a:t>
            </a:r>
          </a:p>
          <a:p>
            <a:pPr algn="ctr"/>
            <a:r>
              <a:rPr lang="uk-UA" altLang="en-US" sz="2800" b="1" dirty="0">
                <a:solidFill>
                  <a:srgbClr val="00B0F0"/>
                </a:solidFill>
              </a:rPr>
              <a:t>у ХХ столітті</a:t>
            </a:r>
          </a:p>
        </p:txBody>
      </p:sp>
      <p:sp>
        <p:nvSpPr>
          <p:cNvPr id="6" name="Прямоугольник 6"/>
          <p:cNvSpPr>
            <a:spLocks noChangeArrowheads="1"/>
          </p:cNvSpPr>
          <p:nvPr/>
        </p:nvSpPr>
        <p:spPr bwMode="auto">
          <a:xfrm>
            <a:off x="5357818" y="1000108"/>
            <a:ext cx="263245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uk-UA" altLang="en-US" sz="2800" b="1" dirty="0">
                <a:solidFill>
                  <a:srgbClr val="00B0F0"/>
                </a:solidFill>
              </a:rPr>
              <a:t>Шкільний урок </a:t>
            </a:r>
          </a:p>
          <a:p>
            <a:pPr algn="ctr"/>
            <a:r>
              <a:rPr lang="uk-UA" altLang="en-US" sz="2800" b="1" dirty="0">
                <a:solidFill>
                  <a:srgbClr val="00B0F0"/>
                </a:solidFill>
              </a:rPr>
              <a:t>у ХХІ столітті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1148" y="2214554"/>
            <a:ext cx="436270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Рисунок 4" descr="zvenevaya_klass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9757" y="2450873"/>
            <a:ext cx="3553428" cy="2664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6471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5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48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TextBox 51"/>
          <p:cNvSpPr txBox="1">
            <a:spLocks noChangeArrowheads="1"/>
          </p:cNvSpPr>
          <p:nvPr/>
        </p:nvSpPr>
        <p:spPr bwMode="auto">
          <a:xfrm>
            <a:off x="1300163" y="536575"/>
            <a:ext cx="6878637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altLang="zh-CN" sz="4400" b="1">
                <a:solidFill>
                  <a:srgbClr val="3232FE"/>
                </a:solidFill>
                <a:latin typeface="Times New Roman" pitchFamily="18" charset="0"/>
                <a:cs typeface="Times New Roman" pitchFamily="18" charset="0"/>
              </a:rPr>
              <a:t>Інтелектуальна розминка</a:t>
            </a:r>
          </a:p>
        </p:txBody>
      </p:sp>
      <p:graphicFrame>
        <p:nvGraphicFramePr>
          <p:cNvPr id="27722" name="Group 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1994426"/>
              </p:ext>
            </p:extLst>
          </p:nvPr>
        </p:nvGraphicFramePr>
        <p:xfrm>
          <a:off x="158750" y="1206500"/>
          <a:ext cx="8751888" cy="5322687"/>
        </p:xfrm>
        <a:graphic>
          <a:graphicData uri="http://schemas.openxmlformats.org/drawingml/2006/table">
            <a:tbl>
              <a:tblPr/>
              <a:tblGrid>
                <a:gridCol w="8751888"/>
              </a:tblGrid>
              <a:tr h="248582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Продовжи</a:t>
                      </a:r>
                      <a:r>
                        <a:rPr kumimoji="0" lang="uk-U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думку: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Великий той учитель, який проймається справою, якої </a:t>
                      </a:r>
                      <a:r>
                        <a:rPr kumimoji="0" lang="uk-U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3ED5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…………...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                                                                                    </a:t>
                      </a:r>
                      <a:r>
                        <a:rPr kumimoji="0" lang="uk-UA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Катон Старший</a:t>
                      </a:r>
                      <a:endParaRPr kumimoji="0" lang="uk-UA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8368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</a:rPr>
                        <a:t>Учитель для школи </a:t>
                      </a:r>
                      <a:r>
                        <a:rPr kumimoji="0" lang="uk-UA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</a:rPr>
                        <a:t>—це</a:t>
                      </a:r>
                      <a:r>
                        <a:rPr kumimoji="0" lang="uk-U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</a:rPr>
                        <a:t> те ж саме, що </a:t>
                      </a:r>
                      <a:r>
                        <a:rPr kumimoji="0" lang="uk-U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3ED5F"/>
                          </a:solidFill>
                          <a:effectLst/>
                          <a:latin typeface="Times New Roman" pitchFamily="18" charset="0"/>
                        </a:rPr>
                        <a:t>………</a:t>
                      </a:r>
                      <a:r>
                        <a:rPr kumimoji="0" lang="uk-U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</a:rPr>
                        <a:t> для всесвіту. </a:t>
                      </a:r>
                      <a:r>
                        <a:rPr kumimoji="0" lang="uk-U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                                                                                                                       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                                                                             </a:t>
                      </a:r>
                      <a:r>
                        <a:rPr kumimoji="0" lang="uk-UA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А. </a:t>
                      </a:r>
                      <a:r>
                        <a:rPr kumimoji="0" lang="uk-UA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Дістервег</a:t>
                      </a:r>
                      <a:endParaRPr kumimoji="0" lang="uk-UA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93538" y="2350190"/>
            <a:ext cx="10629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навча</a:t>
            </a:r>
            <a:r>
              <a:rPr lang="uk-UA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є</a:t>
            </a:r>
            <a:endParaRPr lang="ru-RU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52849" y="4653553"/>
            <a:ext cx="939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сонце</a:t>
            </a:r>
            <a:endParaRPr lang="ru-RU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b="1" smtClean="0">
                <a:solidFill>
                  <a:srgbClr val="3232FE"/>
                </a:solidFill>
              </a:rPr>
              <a:t>Інтелектуальна розминка</a:t>
            </a:r>
            <a:endParaRPr lang="uk-UA" b="1" smtClean="0">
              <a:solidFill>
                <a:srgbClr val="3232FE"/>
              </a:solidFill>
            </a:endParaRPr>
          </a:p>
        </p:txBody>
      </p:sp>
      <p:sp>
        <p:nvSpPr>
          <p:cNvPr id="2969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zh-CN" sz="2400" b="1" i="1" dirty="0" smtClean="0">
              <a:solidFill>
                <a:srgbClr val="464646"/>
              </a:solidFill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zh-CN" sz="2400" b="1" i="1" dirty="0" smtClean="0">
              <a:solidFill>
                <a:srgbClr val="43ED5F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uk-UA" sz="2400" b="1" dirty="0" smtClean="0">
                <a:solidFill>
                  <a:schemeClr val="hlink"/>
                </a:solidFill>
              </a:rPr>
              <a:t>Де шкільна справа в занепаді, винний у цьому </a:t>
            </a:r>
            <a:r>
              <a:rPr lang="uk-UA" sz="2400" b="1" dirty="0" smtClean="0">
                <a:solidFill>
                  <a:srgbClr val="43ED5F"/>
                </a:solidFill>
              </a:rPr>
              <a:t>………..  </a:t>
            </a:r>
            <a:r>
              <a:rPr lang="uk-UA" sz="2400" b="1" dirty="0" smtClean="0">
                <a:solidFill>
                  <a:schemeClr val="hlink"/>
                </a:solidFill>
              </a:rPr>
              <a:t>; де вона добре поставлена, там вона цим зобов'язана </a:t>
            </a:r>
            <a:r>
              <a:rPr lang="uk-UA" sz="2400" b="1" dirty="0" smtClean="0">
                <a:solidFill>
                  <a:srgbClr val="43ED5F"/>
                </a:solidFill>
              </a:rPr>
              <a:t>…………..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uk-UA" sz="2400" b="1" i="1" dirty="0" smtClean="0"/>
              <a:t>                                                                                           А. </a:t>
            </a:r>
            <a:r>
              <a:rPr lang="uk-UA" sz="2400" b="1" i="1" dirty="0" err="1" smtClean="0"/>
              <a:t>Дістервег</a:t>
            </a:r>
            <a:endParaRPr lang="uk-UA" sz="2400" b="1" i="1" dirty="0" smtClean="0"/>
          </a:p>
          <a:p>
            <a:pPr eaLnBrk="1" hangingPunct="1">
              <a:lnSpc>
                <a:spcPct val="80000"/>
              </a:lnSpc>
            </a:pPr>
            <a:r>
              <a:rPr lang="uk-UA" sz="2400" b="1" dirty="0" smtClean="0">
                <a:solidFill>
                  <a:schemeClr val="hlink"/>
                </a:solidFill>
              </a:rPr>
              <a:t>Справжній </a:t>
            </a:r>
            <a:r>
              <a:rPr lang="uk-UA" sz="2400" b="1" dirty="0" smtClean="0">
                <a:solidFill>
                  <a:srgbClr val="43ED5F"/>
                </a:solidFill>
              </a:rPr>
              <a:t>…..            </a:t>
            </a:r>
            <a:r>
              <a:rPr lang="uk-UA" sz="2400" b="1" dirty="0" smtClean="0">
                <a:solidFill>
                  <a:schemeClr val="hlink"/>
                </a:solidFill>
              </a:rPr>
              <a:t>- найкращий, найвірніший друг батьків</a:t>
            </a:r>
            <a:r>
              <a:rPr lang="uk-UA" sz="2400" b="1" dirty="0" smtClean="0">
                <a:solidFill>
                  <a:srgbClr val="43ED5F"/>
                </a:solidFill>
              </a:rPr>
              <a:t>... </a:t>
            </a:r>
            <a:r>
              <a:rPr lang="uk-UA" sz="2400" b="1" dirty="0" smtClean="0">
                <a:solidFill>
                  <a:schemeClr val="hlink"/>
                </a:solidFill>
              </a:rPr>
              <a:t>Почувати себе     </a:t>
            </a:r>
            <a:r>
              <a:rPr lang="uk-UA" sz="2400" b="1" dirty="0" smtClean="0">
                <a:solidFill>
                  <a:srgbClr val="43ED5F"/>
                </a:solidFill>
              </a:rPr>
              <a:t>……       </a:t>
            </a:r>
            <a:r>
              <a:rPr lang="uk-UA" sz="2400" b="1" dirty="0" smtClean="0">
                <a:solidFill>
                  <a:schemeClr val="hlink"/>
                </a:solidFill>
              </a:rPr>
              <a:t>означає почувати себе другом батьківського дому.</a:t>
            </a:r>
            <a:r>
              <a:rPr lang="uk-UA" sz="2400" dirty="0" smtClean="0"/>
              <a:t>                                                                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uk-UA" sz="2400" dirty="0" smtClean="0"/>
              <a:t>                                                                                                                                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uk-UA" sz="2400" b="1" i="1" dirty="0" smtClean="0"/>
              <a:t>                                                                                            А. </a:t>
            </a:r>
            <a:r>
              <a:rPr lang="uk-UA" sz="2400" b="1" i="1" dirty="0" err="1" smtClean="0"/>
              <a:t>Дістервег</a:t>
            </a:r>
            <a:endParaRPr lang="uk-UA" sz="2400" b="1" i="1" dirty="0" smtClean="0"/>
          </a:p>
          <a:p>
            <a:pPr eaLnBrk="1" hangingPunct="1">
              <a:lnSpc>
                <a:spcPct val="80000"/>
              </a:lnSpc>
            </a:pPr>
            <a:endParaRPr lang="uk-UA" sz="2400" b="1" i="1" dirty="0" smtClean="0"/>
          </a:p>
          <a:p>
            <a:pPr eaLnBrk="1" hangingPunct="1">
              <a:lnSpc>
                <a:spcPct val="80000"/>
              </a:lnSpc>
            </a:pPr>
            <a:endParaRPr lang="uk-UA" sz="2400" dirty="0" smtClean="0"/>
          </a:p>
        </p:txBody>
      </p:sp>
      <p:sp>
        <p:nvSpPr>
          <p:cNvPr id="2" name="TextBox 1"/>
          <p:cNvSpPr txBox="1"/>
          <p:nvPr/>
        </p:nvSpPr>
        <p:spPr>
          <a:xfrm flipH="1">
            <a:off x="7176296" y="2221816"/>
            <a:ext cx="13310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вчитель</a:t>
            </a:r>
            <a:r>
              <a:rPr lang="uk-UA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</a:t>
            </a:r>
            <a:endParaRPr lang="ru-RU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399" y="2801601"/>
            <a:ext cx="14362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вчителеві</a:t>
            </a:r>
            <a:endParaRPr lang="ru-RU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50690" y="3571043"/>
            <a:ext cx="1126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вчитель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51139" y="3912999"/>
            <a:ext cx="1277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вчителем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_e2\Desktop\2016-13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238490"/>
            <a:ext cx="9144000" cy="5619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59692" y="143112"/>
            <a:ext cx="68246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Слово про </a:t>
            </a:r>
            <a:r>
              <a:rPr lang="ru-RU" sz="54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вчителя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3407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F:\Фони\презентації,картинки\7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44815" y="-1141187"/>
            <a:ext cx="6858000" cy="9140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628" y="4858648"/>
            <a:ext cx="8229600" cy="1143022"/>
          </a:xfrm>
        </p:spPr>
        <p:txBody>
          <a:bodyPr lIns="0" rIns="0" bIns="0" rtlCol="0"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uk-UA" sz="50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uk-UA" sz="50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uk-UA" sz="50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Дякую </a:t>
            </a:r>
            <a:r>
              <a:rPr lang="uk-UA" sz="50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за увагу!</a:t>
            </a:r>
            <a:endParaRPr lang="ru-RU" sz="5000" b="1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9156" name="Місце для вмісту 2"/>
          <p:cNvSpPr>
            <a:spLocks noGrp="1"/>
          </p:cNvSpPr>
          <p:nvPr>
            <p:ph idx="4294967295"/>
          </p:nvPr>
        </p:nvSpPr>
        <p:spPr>
          <a:xfrm>
            <a:off x="3203848" y="188640"/>
            <a:ext cx="5616624" cy="5544615"/>
          </a:xfrm>
        </p:spPr>
        <p:txBody>
          <a:bodyPr>
            <a:normAutofit/>
          </a:bodyPr>
          <a:lstStyle/>
          <a:p>
            <a:pPr marL="273050" indent="-273050" eaLnBrk="1" hangingPunct="1">
              <a:buFont typeface="Wingdings" pitchFamily="2" charset="2"/>
              <a:buNone/>
            </a:pPr>
            <a:r>
              <a:rPr lang="ru-RU" dirty="0" smtClean="0"/>
              <a:t>	</a:t>
            </a:r>
            <a:endParaRPr lang="ru-RU" sz="2800" b="1" i="1" dirty="0" smtClean="0">
              <a:solidFill>
                <a:srgbClr val="00B05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31" y="4254960"/>
            <a:ext cx="2240002" cy="2520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10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 txBox="1">
            <a:spLocks/>
          </p:cNvSpPr>
          <p:nvPr/>
        </p:nvSpPr>
        <p:spPr bwMode="auto">
          <a:xfrm>
            <a:off x="1356870" y="260649"/>
            <a:ext cx="7787132" cy="5649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None/>
              <a:defRPr/>
            </a:pPr>
            <a:r>
              <a:rPr lang="uk-UA" sz="2800" i="1" kern="0" dirty="0" smtClean="0">
                <a:solidFill>
                  <a:sysClr val="windowText" lastClr="000000"/>
                </a:solidFill>
                <a:latin typeface="Calibri" pitchFamily="34" charset="0"/>
              </a:rPr>
              <a:t>І ми прагнемо перейти до школи, </a:t>
            </a:r>
          </a:p>
          <a:p>
            <a:pPr>
              <a:buFont typeface="Arial" charset="0"/>
              <a:buNone/>
              <a:defRPr/>
            </a:pPr>
            <a:r>
              <a:rPr lang="uk-UA" sz="2800" i="1" kern="0" dirty="0" smtClean="0">
                <a:solidFill>
                  <a:sysClr val="windowText" lastClr="000000"/>
                </a:solidFill>
                <a:latin typeface="Calibri" pitchFamily="34" charset="0"/>
              </a:rPr>
              <a:t>яка </a:t>
            </a:r>
            <a:r>
              <a:rPr lang="uk-UA" sz="2800" b="1" i="1" u="sng" kern="0" dirty="0" smtClean="0">
                <a:solidFill>
                  <a:srgbClr val="00B050"/>
                </a:solidFill>
                <a:latin typeface="Calibri" pitchFamily="34" charset="0"/>
              </a:rPr>
              <a:t>розвиває індивідуальність, </a:t>
            </a:r>
          </a:p>
          <a:p>
            <a:pPr>
              <a:buFont typeface="Arial" charset="0"/>
              <a:buNone/>
              <a:defRPr/>
            </a:pPr>
            <a:r>
              <a:rPr lang="uk-UA" sz="2800" i="1" kern="0" dirty="0" smtClean="0">
                <a:solidFill>
                  <a:sysClr val="windowText" lastClr="000000"/>
                </a:solidFill>
                <a:latin typeface="Calibri" pitchFamily="34" charset="0"/>
              </a:rPr>
              <a:t>забезпечує </a:t>
            </a:r>
            <a:r>
              <a:rPr lang="uk-UA" sz="2800" b="1" i="1" u="sng" kern="0" dirty="0" smtClean="0">
                <a:solidFill>
                  <a:srgbClr val="0070C0"/>
                </a:solidFill>
                <a:latin typeface="Calibri" pitchFamily="34" charset="0"/>
              </a:rPr>
              <a:t>свободу вибору</a:t>
            </a:r>
            <a:r>
              <a:rPr lang="uk-UA" sz="2800" b="1" i="1" kern="0" dirty="0" smtClean="0">
                <a:solidFill>
                  <a:srgbClr val="0070C0"/>
                </a:solidFill>
                <a:latin typeface="Calibri" pitchFamily="34" charset="0"/>
              </a:rPr>
              <a:t>. </a:t>
            </a:r>
          </a:p>
          <a:p>
            <a:pPr>
              <a:buFont typeface="Arial" charset="0"/>
              <a:buNone/>
              <a:defRPr/>
            </a:pPr>
            <a:r>
              <a:rPr lang="uk-UA" sz="2800" i="1" kern="0" dirty="0" smtClean="0">
                <a:solidFill>
                  <a:sysClr val="windowText" lastClr="000000"/>
                </a:solidFill>
                <a:latin typeface="Calibri" pitchFamily="34" charset="0"/>
              </a:rPr>
              <a:t>Але щоб користуватися свободою вибору, </a:t>
            </a:r>
          </a:p>
          <a:p>
            <a:pPr>
              <a:buFont typeface="Arial" charset="0"/>
              <a:buNone/>
              <a:defRPr/>
            </a:pPr>
            <a:r>
              <a:rPr lang="uk-UA" sz="2800" i="1" kern="0" dirty="0" smtClean="0">
                <a:solidFill>
                  <a:sysClr val="windowText" lastClr="000000"/>
                </a:solidFill>
                <a:latin typeface="Calibri" pitchFamily="34" charset="0"/>
              </a:rPr>
              <a:t>ти повинен розуміти, як </a:t>
            </a:r>
            <a:r>
              <a:rPr lang="uk-UA" sz="2800" b="1" i="1" u="sng" kern="0" dirty="0" smtClean="0">
                <a:solidFill>
                  <a:srgbClr val="FFC000"/>
                </a:solidFill>
                <a:latin typeface="Calibri" pitchFamily="34" charset="0"/>
              </a:rPr>
              <a:t>робити цей вибір</a:t>
            </a:r>
            <a:r>
              <a:rPr lang="uk-UA" sz="2800" b="1" i="1" kern="0" dirty="0" smtClean="0">
                <a:solidFill>
                  <a:srgbClr val="FFC000"/>
                </a:solidFill>
                <a:latin typeface="Calibri" pitchFamily="34" charset="0"/>
              </a:rPr>
              <a:t>.</a:t>
            </a:r>
            <a:r>
              <a:rPr lang="uk-UA" b="1" kern="0" dirty="0" smtClean="0">
                <a:solidFill>
                  <a:srgbClr val="FFC000"/>
                </a:solidFill>
                <a:latin typeface="Calibri" pitchFamily="34" charset="0"/>
              </a:rPr>
              <a:t> </a:t>
            </a:r>
            <a:r>
              <a:rPr lang="uk-UA" b="1" i="1" kern="0" dirty="0" smtClean="0">
                <a:solidFill>
                  <a:srgbClr val="FFC000"/>
                </a:solidFill>
                <a:latin typeface="Calibri" pitchFamily="34" charset="0"/>
              </a:rPr>
              <a:t>   </a:t>
            </a:r>
          </a:p>
          <a:p>
            <a:pPr>
              <a:buFont typeface="Arial" charset="0"/>
              <a:buNone/>
              <a:defRPr/>
            </a:pPr>
            <a:r>
              <a:rPr lang="uk-UA" b="1" kern="0" dirty="0" smtClean="0">
                <a:solidFill>
                  <a:sysClr val="windowText" lastClr="000000"/>
                </a:solidFill>
                <a:latin typeface="Calibri" pitchFamily="34" charset="0"/>
              </a:rPr>
              <a:t>                         </a:t>
            </a:r>
            <a:r>
              <a:rPr lang="uk-UA" i="1" kern="0" dirty="0" smtClean="0">
                <a:solidFill>
                  <a:sysClr val="windowText" lastClr="000000"/>
                </a:solidFill>
                <a:latin typeface="Calibri" pitchFamily="34" charset="0"/>
              </a:rPr>
              <a:t>Суспільство повинно зрозуміти, </a:t>
            </a:r>
          </a:p>
          <a:p>
            <a:pPr>
              <a:buFont typeface="Arial" charset="0"/>
              <a:buNone/>
              <a:defRPr/>
            </a:pPr>
            <a:r>
              <a:rPr lang="uk-UA" i="1" kern="0" dirty="0" smtClean="0">
                <a:solidFill>
                  <a:sysClr val="windowText" lastClr="000000"/>
                </a:solidFill>
                <a:latin typeface="Calibri" pitchFamily="34" charset="0"/>
              </a:rPr>
              <a:t>                         що </a:t>
            </a:r>
            <a:r>
              <a:rPr lang="uk-UA" b="1" i="1" u="sng" kern="0" dirty="0" smtClean="0">
                <a:solidFill>
                  <a:srgbClr val="FF0000"/>
                </a:solidFill>
                <a:latin typeface="Calibri" pitchFamily="34" charset="0"/>
              </a:rPr>
              <a:t>через вчителя</a:t>
            </a:r>
            <a:r>
              <a:rPr lang="uk-UA" b="1" i="1" kern="0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uk-UA" i="1" kern="0" dirty="0" smtClean="0">
                <a:solidFill>
                  <a:sysClr val="windowText" lastClr="000000"/>
                </a:solidFill>
                <a:latin typeface="Calibri" pitchFamily="34" charset="0"/>
              </a:rPr>
              <a:t>ми будуємо</a:t>
            </a:r>
          </a:p>
          <a:p>
            <a:pPr>
              <a:buFont typeface="Arial" charset="0"/>
              <a:buNone/>
              <a:defRPr/>
            </a:pPr>
            <a:r>
              <a:rPr lang="uk-UA" i="1" kern="0" dirty="0" smtClean="0">
                <a:solidFill>
                  <a:sysClr val="windowText" lastClr="000000"/>
                </a:solidFill>
                <a:latin typeface="Calibri" pitchFamily="34" charset="0"/>
              </a:rPr>
              <a:t>                         </a:t>
            </a:r>
            <a:r>
              <a:rPr lang="uk-UA" b="1" i="1" u="sng" kern="0" dirty="0" smtClean="0">
                <a:solidFill>
                  <a:srgbClr val="FF0000"/>
                </a:solidFill>
                <a:latin typeface="Calibri" pitchFamily="34" charset="0"/>
              </a:rPr>
              <a:t>нову школу і нове ставлення</a:t>
            </a:r>
          </a:p>
          <a:p>
            <a:pPr>
              <a:buFont typeface="Arial" charset="0"/>
              <a:buNone/>
              <a:defRPr/>
            </a:pPr>
            <a:r>
              <a:rPr lang="uk-UA" i="1" kern="0" dirty="0" smtClean="0">
                <a:solidFill>
                  <a:sysClr val="windowText" lastClr="000000"/>
                </a:solidFill>
                <a:latin typeface="Calibri" pitchFamily="34" charset="0"/>
              </a:rPr>
              <a:t>                          до дітей.</a:t>
            </a:r>
          </a:p>
          <a:p>
            <a:pPr>
              <a:buFont typeface="Arial" charset="0"/>
              <a:buNone/>
              <a:defRPr/>
            </a:pPr>
            <a:r>
              <a:rPr lang="uk-UA" b="1" i="1" kern="0" dirty="0" smtClean="0">
                <a:solidFill>
                  <a:sysClr val="windowText" lastClr="000000"/>
                </a:solidFill>
                <a:latin typeface="Calibri" pitchFamily="34" charset="0"/>
              </a:rPr>
              <a:t>                                                    </a:t>
            </a:r>
            <a:r>
              <a:rPr lang="uk-UA" sz="2800" i="1" kern="0" dirty="0" smtClean="0">
                <a:solidFill>
                  <a:sysClr val="windowText" lastClr="000000"/>
                </a:solidFill>
                <a:latin typeface="Calibri" pitchFamily="34" charset="0"/>
              </a:rPr>
              <a:t>Лілія Гриневич, </a:t>
            </a:r>
          </a:p>
          <a:p>
            <a:pPr>
              <a:buFont typeface="Arial" charset="0"/>
              <a:buNone/>
              <a:defRPr/>
            </a:pPr>
            <a:r>
              <a:rPr lang="uk-UA" sz="2800" i="1" kern="0" dirty="0" smtClean="0">
                <a:solidFill>
                  <a:sysClr val="windowText" lastClr="000000"/>
                </a:solidFill>
                <a:latin typeface="Calibri" pitchFamily="34" charset="0"/>
              </a:rPr>
              <a:t>                                                          Міністр освіти та</a:t>
            </a:r>
          </a:p>
          <a:p>
            <a:pPr>
              <a:buFont typeface="Arial" charset="0"/>
              <a:buNone/>
              <a:defRPr/>
            </a:pPr>
            <a:r>
              <a:rPr lang="uk-UA" sz="2800" i="1" kern="0" dirty="0" smtClean="0">
                <a:solidFill>
                  <a:sysClr val="windowText" lastClr="000000"/>
                </a:solidFill>
                <a:latin typeface="Calibri" pitchFamily="34" charset="0"/>
              </a:rPr>
              <a:t>                                                          науки України</a:t>
            </a:r>
            <a:endParaRPr lang="ru-RU" sz="2800" i="1" kern="0" dirty="0" smtClean="0">
              <a:solidFill>
                <a:sysClr val="windowText" lastClr="000000"/>
              </a:solidFill>
              <a:latin typeface="Calibri" pitchFamily="34" charset="0"/>
            </a:endParaRPr>
          </a:p>
          <a:p>
            <a:pPr>
              <a:buFont typeface="Arial" charset="0"/>
              <a:buNone/>
              <a:defRPr/>
            </a:pPr>
            <a:endParaRPr lang="ru-RU" kern="0" dirty="0" smtClean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45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0"/>
          <p:cNvSpPr/>
          <p:nvPr/>
        </p:nvSpPr>
        <p:spPr>
          <a:xfrm>
            <a:off x="169880" y="2219358"/>
            <a:ext cx="217487" cy="633413"/>
          </a:xfrm>
          <a:prstGeom prst="rect">
            <a:avLst/>
          </a:prstGeom>
          <a:solidFill>
            <a:srgbClr val="EC6E62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400" b="1" cap="small">
              <a:solidFill>
                <a:prstClr val="white"/>
              </a:solidFill>
              <a:effectLst>
                <a:outerShdw blurRad="25400" dist="38100" dir="2700000" algn="tl">
                  <a:srgbClr val="000000">
                    <a:alpha val="70000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5" name="Rectangle 91"/>
          <p:cNvSpPr/>
          <p:nvPr/>
        </p:nvSpPr>
        <p:spPr>
          <a:xfrm>
            <a:off x="684213" y="1989138"/>
            <a:ext cx="8316912" cy="1079500"/>
          </a:xfrm>
          <a:prstGeom prst="rect">
            <a:avLst/>
          </a:prstGeom>
          <a:solidFill>
            <a:srgbClr val="EC6E62">
              <a:alpha val="50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lnSpc>
                <a:spcPts val="2700"/>
              </a:lnSpc>
              <a:defRPr/>
            </a:pPr>
            <a:r>
              <a:rPr lang="uk-UA" sz="27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Новий зміст освіти, </a:t>
            </a:r>
            <a:r>
              <a:rPr lang="uk-UA" sz="27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заснований на формуванні </a:t>
            </a:r>
            <a:r>
              <a:rPr lang="uk-UA" sz="27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компетентностей</a:t>
            </a:r>
            <a:r>
              <a:rPr lang="uk-UA" sz="27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необхідних для успішної самореалізації в суспільстві;</a:t>
            </a:r>
          </a:p>
        </p:txBody>
      </p:sp>
      <p:sp>
        <p:nvSpPr>
          <p:cNvPr id="6" name="Oval 92"/>
          <p:cNvSpPr/>
          <p:nvPr/>
        </p:nvSpPr>
        <p:spPr>
          <a:xfrm>
            <a:off x="107967" y="2349500"/>
            <a:ext cx="341313" cy="341313"/>
          </a:xfrm>
          <a:prstGeom prst="ellipse">
            <a:avLst/>
          </a:prstGeom>
          <a:solidFill>
            <a:srgbClr val="AF2415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b="1" cap="small" dirty="0">
                <a:solidFill>
                  <a:prstClr val="white"/>
                </a:solidFill>
                <a:effectLst>
                  <a:outerShdw blurRad="25400" dist="38100" dir="2700000" algn="tl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1</a:t>
            </a:r>
          </a:p>
        </p:txBody>
      </p:sp>
      <p:sp>
        <p:nvSpPr>
          <p:cNvPr id="7" name="Rectangle 93"/>
          <p:cNvSpPr/>
          <p:nvPr/>
        </p:nvSpPr>
        <p:spPr>
          <a:xfrm>
            <a:off x="169880" y="3409950"/>
            <a:ext cx="217487" cy="633413"/>
          </a:xfrm>
          <a:prstGeom prst="rect">
            <a:avLst/>
          </a:prstGeom>
          <a:solidFill>
            <a:srgbClr val="EA964D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400" b="1" cap="small">
              <a:solidFill>
                <a:prstClr val="white"/>
              </a:solidFill>
              <a:effectLst>
                <a:outerShdw blurRad="25400" dist="38100" dir="2700000" algn="tl">
                  <a:srgbClr val="000000">
                    <a:alpha val="70000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8" name="Rectangle 94"/>
          <p:cNvSpPr/>
          <p:nvPr/>
        </p:nvSpPr>
        <p:spPr>
          <a:xfrm>
            <a:off x="755653" y="3213102"/>
            <a:ext cx="8245475" cy="1079500"/>
          </a:xfrm>
          <a:prstGeom prst="rect">
            <a:avLst/>
          </a:prstGeom>
          <a:solidFill>
            <a:srgbClr val="EA964D">
              <a:alpha val="50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lnSpc>
                <a:spcPts val="2700"/>
              </a:lnSpc>
              <a:defRPr/>
            </a:pPr>
            <a:r>
              <a:rPr lang="uk-UA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Умотивований учитель, </a:t>
            </a:r>
            <a:r>
              <a:rPr lang="uk-UA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який має свободу творчості й розвивається професійно;</a:t>
            </a:r>
          </a:p>
        </p:txBody>
      </p:sp>
      <p:sp>
        <p:nvSpPr>
          <p:cNvPr id="9" name="Oval 95"/>
          <p:cNvSpPr/>
          <p:nvPr/>
        </p:nvSpPr>
        <p:spPr>
          <a:xfrm>
            <a:off x="107967" y="3573463"/>
            <a:ext cx="341313" cy="341312"/>
          </a:xfrm>
          <a:prstGeom prst="ellipse">
            <a:avLst/>
          </a:prstGeom>
          <a:solidFill>
            <a:srgbClr val="965112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b="1" cap="small" dirty="0">
                <a:solidFill>
                  <a:prstClr val="white"/>
                </a:solidFill>
                <a:effectLst>
                  <a:outerShdw blurRad="25400" dist="38100" dir="2700000" algn="tl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2</a:t>
            </a:r>
          </a:p>
        </p:txBody>
      </p:sp>
      <p:sp>
        <p:nvSpPr>
          <p:cNvPr id="10" name="Rectangle 96"/>
          <p:cNvSpPr/>
          <p:nvPr/>
        </p:nvSpPr>
        <p:spPr>
          <a:xfrm>
            <a:off x="179408" y="4581558"/>
            <a:ext cx="217487" cy="633413"/>
          </a:xfrm>
          <a:prstGeom prst="rect">
            <a:avLst/>
          </a:prstGeom>
          <a:solidFill>
            <a:srgbClr val="F4CF3B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400" b="1" cap="small">
              <a:solidFill>
                <a:prstClr val="white"/>
              </a:solidFill>
              <a:effectLst>
                <a:outerShdw blurRad="25400" dist="38100" dir="2700000" algn="tl">
                  <a:srgbClr val="000000">
                    <a:alpha val="70000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1" name="Rectangle 123"/>
          <p:cNvSpPr/>
          <p:nvPr/>
        </p:nvSpPr>
        <p:spPr>
          <a:xfrm>
            <a:off x="755653" y="4437063"/>
            <a:ext cx="8245475" cy="1079500"/>
          </a:xfrm>
          <a:prstGeom prst="rect">
            <a:avLst/>
          </a:prstGeom>
          <a:solidFill>
            <a:srgbClr val="F4CF3B">
              <a:alpha val="50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lnSpc>
                <a:spcPts val="2700"/>
              </a:lnSpc>
              <a:defRPr/>
            </a:pPr>
            <a:r>
              <a:rPr lang="uk-UA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Наскрізний процес </a:t>
            </a:r>
            <a:r>
              <a:rPr lang="uk-UA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виховання</a:t>
            </a:r>
            <a:r>
              <a:rPr lang="uk-UA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який формує </a:t>
            </a:r>
            <a:r>
              <a:rPr lang="uk-UA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цінності</a:t>
            </a:r>
            <a:r>
              <a:rPr lang="uk-UA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endParaRPr lang="ru-RU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Oval 124"/>
          <p:cNvSpPr/>
          <p:nvPr/>
        </p:nvSpPr>
        <p:spPr>
          <a:xfrm>
            <a:off x="127031" y="4724402"/>
            <a:ext cx="341313" cy="341313"/>
          </a:xfrm>
          <a:prstGeom prst="ellipse">
            <a:avLst/>
          </a:prstGeom>
          <a:solidFill>
            <a:srgbClr val="B2920A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b="1" cap="small" dirty="0">
                <a:solidFill>
                  <a:prstClr val="white"/>
                </a:solidFill>
                <a:effectLst>
                  <a:outerShdw blurRad="25400" dist="38100" dir="2700000" algn="tl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3</a:t>
            </a:r>
          </a:p>
        </p:txBody>
      </p:sp>
      <p:sp>
        <p:nvSpPr>
          <p:cNvPr id="13" name="Rectangle 125"/>
          <p:cNvSpPr/>
          <p:nvPr/>
        </p:nvSpPr>
        <p:spPr>
          <a:xfrm>
            <a:off x="169880" y="5891214"/>
            <a:ext cx="217487" cy="633412"/>
          </a:xfrm>
          <a:prstGeom prst="rect">
            <a:avLst/>
          </a:prstGeom>
          <a:solidFill>
            <a:srgbClr val="5DC3AE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400" b="1" cap="small">
              <a:solidFill>
                <a:prstClr val="white"/>
              </a:solidFill>
              <a:effectLst>
                <a:outerShdw blurRad="25400" dist="38100" dir="2700000" algn="tl">
                  <a:srgbClr val="000000">
                    <a:alpha val="70000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4" name="Rectangle 126"/>
          <p:cNvSpPr/>
          <p:nvPr/>
        </p:nvSpPr>
        <p:spPr>
          <a:xfrm>
            <a:off x="755651" y="5661025"/>
            <a:ext cx="8243888" cy="1081088"/>
          </a:xfrm>
          <a:prstGeom prst="rect">
            <a:avLst/>
          </a:prstGeom>
          <a:solidFill>
            <a:srgbClr val="5DC3AE">
              <a:alpha val="50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lnSpc>
                <a:spcPts val="3000"/>
              </a:lnSpc>
              <a:defRPr/>
            </a:pPr>
            <a:r>
              <a:rPr lang="uk-UA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Децентралізація</a:t>
            </a:r>
            <a:r>
              <a:rPr lang="uk-UA" sz="28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 ефективне управління, що надасть школі реальну </a:t>
            </a:r>
            <a:r>
              <a:rPr lang="uk-UA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автономію;</a:t>
            </a:r>
          </a:p>
        </p:txBody>
      </p:sp>
      <p:sp>
        <p:nvSpPr>
          <p:cNvPr id="15" name="Oval 127"/>
          <p:cNvSpPr/>
          <p:nvPr/>
        </p:nvSpPr>
        <p:spPr>
          <a:xfrm>
            <a:off x="107967" y="6092825"/>
            <a:ext cx="341313" cy="341313"/>
          </a:xfrm>
          <a:prstGeom prst="ellipse">
            <a:avLst/>
          </a:prstGeom>
          <a:solidFill>
            <a:srgbClr val="296D5E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b="1" cap="small" dirty="0">
                <a:solidFill>
                  <a:prstClr val="white"/>
                </a:solidFill>
                <a:effectLst>
                  <a:outerShdw blurRad="25400" dist="38100" dir="2700000" algn="tl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4</a:t>
            </a:r>
          </a:p>
        </p:txBody>
      </p:sp>
      <p:sp>
        <p:nvSpPr>
          <p:cNvPr id="25" name="Заголовок 2"/>
          <p:cNvSpPr txBox="1">
            <a:spLocks/>
          </p:cNvSpPr>
          <p:nvPr/>
        </p:nvSpPr>
        <p:spPr>
          <a:xfrm>
            <a:off x="250836" y="274640"/>
            <a:ext cx="8893175" cy="1354137"/>
          </a:xfrm>
          <a:prstGeom prst="rect">
            <a:avLst/>
          </a:prstGeom>
        </p:spPr>
        <p:txBody>
          <a:bodyPr anchor="ctr"/>
          <a:lstStyle/>
          <a:p>
            <a:pPr algn="ctr"/>
            <a:r>
              <a:rPr lang="uk-UA" sz="36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ФОРМУЛА НОВОЇ ШКОЛИ СКЛАДАЄТЬСЯ</a:t>
            </a:r>
            <a:r>
              <a:rPr lang="en-US" sz="36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uk-UA" sz="36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 </a:t>
            </a:r>
            <a:r>
              <a:rPr lang="uk-UA" sz="36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8</a:t>
            </a:r>
            <a:r>
              <a:rPr lang="uk-UA" sz="36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КЛЮЧОВИХ КОМПОНЕНТІВ:</a:t>
            </a:r>
            <a:endParaRPr lang="ru-RU" sz="3600" b="1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9495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26"/>
          <p:cNvSpPr/>
          <p:nvPr/>
        </p:nvSpPr>
        <p:spPr>
          <a:xfrm>
            <a:off x="755651" y="3213102"/>
            <a:ext cx="8243888" cy="1079500"/>
          </a:xfrm>
          <a:prstGeom prst="rect">
            <a:avLst/>
          </a:prstGeom>
          <a:solidFill>
            <a:srgbClr val="0070C0">
              <a:alpha val="50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lnSpc>
                <a:spcPts val="3000"/>
              </a:lnSpc>
              <a:defRPr/>
            </a:pPr>
            <a:r>
              <a:rPr lang="uk-UA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Орієнтація на потреби учня в освітньому процесі, </a:t>
            </a:r>
            <a:r>
              <a:rPr lang="uk-UA" sz="30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дитиноцентризм</a:t>
            </a:r>
            <a:r>
              <a:rPr lang="uk-UA" sz="3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endParaRPr lang="ru-RU" sz="3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angle 128"/>
          <p:cNvSpPr/>
          <p:nvPr/>
        </p:nvSpPr>
        <p:spPr>
          <a:xfrm>
            <a:off x="322263" y="2219354"/>
            <a:ext cx="215900" cy="633413"/>
          </a:xfrm>
          <a:prstGeom prst="rect">
            <a:avLst/>
          </a:prstGeom>
          <a:solidFill>
            <a:srgbClr val="00B0F0">
              <a:alpha val="50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400" b="1" cap="small">
              <a:solidFill>
                <a:prstClr val="white"/>
              </a:solidFill>
              <a:effectLst>
                <a:outerShdw blurRad="25400" dist="38100" dir="2700000" algn="tl">
                  <a:srgbClr val="000000">
                    <a:alpha val="70000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7" name="Rectangle 129"/>
          <p:cNvSpPr/>
          <p:nvPr/>
        </p:nvSpPr>
        <p:spPr>
          <a:xfrm>
            <a:off x="684216" y="1989138"/>
            <a:ext cx="8315325" cy="1079500"/>
          </a:xfrm>
          <a:prstGeom prst="rect">
            <a:avLst/>
          </a:prstGeom>
          <a:solidFill>
            <a:srgbClr val="00B0F0">
              <a:alpha val="50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lnSpc>
                <a:spcPts val="3000"/>
              </a:lnSpc>
              <a:defRPr/>
            </a:pPr>
            <a:r>
              <a:rPr lang="uk-UA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Педагогіка, що ґрунтується на </a:t>
            </a:r>
            <a:r>
              <a:rPr lang="uk-UA" sz="3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партнерстві</a:t>
            </a:r>
            <a:r>
              <a:rPr lang="uk-UA" sz="30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між учнем, учителем і батьками;</a:t>
            </a:r>
          </a:p>
        </p:txBody>
      </p:sp>
      <p:sp>
        <p:nvSpPr>
          <p:cNvPr id="18" name="Oval 130"/>
          <p:cNvSpPr/>
          <p:nvPr/>
        </p:nvSpPr>
        <p:spPr>
          <a:xfrm>
            <a:off x="250843" y="2166940"/>
            <a:ext cx="341313" cy="341312"/>
          </a:xfrm>
          <a:prstGeom prst="ellipse">
            <a:avLst/>
          </a:prstGeom>
          <a:solidFill>
            <a:srgbClr val="00B0F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b="1" cap="small" dirty="0">
                <a:solidFill>
                  <a:prstClr val="white"/>
                </a:solidFill>
                <a:effectLst>
                  <a:outerShdw blurRad="25400" dist="38100" dir="2700000" algn="tl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5</a:t>
            </a:r>
          </a:p>
        </p:txBody>
      </p:sp>
      <p:sp>
        <p:nvSpPr>
          <p:cNvPr id="19" name="Rectangle 131"/>
          <p:cNvSpPr/>
          <p:nvPr/>
        </p:nvSpPr>
        <p:spPr>
          <a:xfrm>
            <a:off x="312756" y="4667279"/>
            <a:ext cx="217487" cy="633413"/>
          </a:xfrm>
          <a:prstGeom prst="rect">
            <a:avLst/>
          </a:prstGeom>
          <a:solidFill>
            <a:srgbClr val="AAB5B7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400" b="1" cap="small">
              <a:solidFill>
                <a:prstClr val="white"/>
              </a:solidFill>
              <a:effectLst>
                <a:outerShdw blurRad="25400" dist="38100" dir="2700000" algn="tl">
                  <a:srgbClr val="000000">
                    <a:alpha val="70000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0" name="Rectangle 132"/>
          <p:cNvSpPr/>
          <p:nvPr/>
        </p:nvSpPr>
        <p:spPr>
          <a:xfrm>
            <a:off x="755651" y="4437063"/>
            <a:ext cx="8243888" cy="1079500"/>
          </a:xfrm>
          <a:prstGeom prst="rect">
            <a:avLst/>
          </a:prstGeom>
          <a:solidFill>
            <a:srgbClr val="AAB5B7">
              <a:alpha val="50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lnSpc>
                <a:spcPts val="3000"/>
              </a:lnSpc>
              <a:defRPr/>
            </a:pPr>
            <a:r>
              <a:rPr lang="uk-UA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Нова структура школи, яка дозволяє добре засвоїти новий зміст і набути </a:t>
            </a:r>
            <a:r>
              <a:rPr lang="uk-UA" sz="3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компетентності для життя</a:t>
            </a:r>
            <a:r>
              <a:rPr lang="uk-UA" sz="30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</p:txBody>
      </p:sp>
      <p:sp>
        <p:nvSpPr>
          <p:cNvPr id="21" name="Oval 133"/>
          <p:cNvSpPr/>
          <p:nvPr/>
        </p:nvSpPr>
        <p:spPr>
          <a:xfrm>
            <a:off x="250843" y="4614865"/>
            <a:ext cx="341313" cy="341312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b="1" cap="small" dirty="0">
                <a:solidFill>
                  <a:prstClr val="white"/>
                </a:solidFill>
                <a:effectLst>
                  <a:outerShdw blurRad="25400" dist="38100" dir="2700000" algn="tl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7</a:t>
            </a:r>
          </a:p>
        </p:txBody>
      </p:sp>
      <p:sp>
        <p:nvSpPr>
          <p:cNvPr id="22" name="Rectangle 134"/>
          <p:cNvSpPr/>
          <p:nvPr/>
        </p:nvSpPr>
        <p:spPr>
          <a:xfrm>
            <a:off x="312756" y="5891214"/>
            <a:ext cx="217487" cy="633412"/>
          </a:xfrm>
          <a:prstGeom prst="rect">
            <a:avLst/>
          </a:prstGeom>
          <a:solidFill>
            <a:srgbClr val="A47BB3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400" b="1" cap="small">
              <a:solidFill>
                <a:prstClr val="white"/>
              </a:solidFill>
              <a:effectLst>
                <a:outerShdw blurRad="25400" dist="38100" dir="2700000" algn="tl">
                  <a:srgbClr val="000000">
                    <a:alpha val="70000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3" name="Rectangle 135"/>
          <p:cNvSpPr/>
          <p:nvPr/>
        </p:nvSpPr>
        <p:spPr>
          <a:xfrm>
            <a:off x="755651" y="5661025"/>
            <a:ext cx="8243888" cy="1081088"/>
          </a:xfrm>
          <a:prstGeom prst="rect">
            <a:avLst/>
          </a:prstGeom>
          <a:solidFill>
            <a:srgbClr val="A47BB3">
              <a:alpha val="50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lnSpc>
                <a:spcPts val="3000"/>
              </a:lnSpc>
              <a:defRPr/>
            </a:pPr>
            <a:r>
              <a:rPr lang="uk-UA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Справедливий розподіл публічних коштів, який забезпечує </a:t>
            </a:r>
            <a:r>
              <a:rPr lang="uk-UA" sz="3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рівний доступ </a:t>
            </a:r>
            <a:r>
              <a:rPr lang="uk-UA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усіх дітей </a:t>
            </a:r>
            <a:r>
              <a:rPr lang="uk-UA" sz="3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якісної освіти</a:t>
            </a:r>
            <a:r>
              <a:rPr lang="uk-UA" sz="30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24" name="Oval 136"/>
          <p:cNvSpPr/>
          <p:nvPr/>
        </p:nvSpPr>
        <p:spPr>
          <a:xfrm>
            <a:off x="250843" y="5838827"/>
            <a:ext cx="341313" cy="341313"/>
          </a:xfrm>
          <a:prstGeom prst="ellipse">
            <a:avLst/>
          </a:prstGeom>
          <a:solidFill>
            <a:srgbClr val="6F477D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b="1" cap="small" dirty="0">
                <a:solidFill>
                  <a:prstClr val="white"/>
                </a:solidFill>
                <a:effectLst>
                  <a:outerShdw blurRad="25400" dist="38100" dir="2700000" algn="tl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8</a:t>
            </a:r>
          </a:p>
        </p:txBody>
      </p:sp>
      <p:sp>
        <p:nvSpPr>
          <p:cNvPr id="25" name="Заголовок 2"/>
          <p:cNvSpPr txBox="1">
            <a:spLocks/>
          </p:cNvSpPr>
          <p:nvPr/>
        </p:nvSpPr>
        <p:spPr>
          <a:xfrm>
            <a:off x="250836" y="274640"/>
            <a:ext cx="8893175" cy="1354137"/>
          </a:xfrm>
          <a:prstGeom prst="rect">
            <a:avLst/>
          </a:prstGeom>
        </p:spPr>
        <p:txBody>
          <a:bodyPr anchor="ctr"/>
          <a:lstStyle/>
          <a:p>
            <a:pPr algn="ctr"/>
            <a:r>
              <a:rPr lang="uk-UA" sz="36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ФОРМУЛА НОВОЇ ШКОЛИ СКЛАДАЄТЬСЯ З </a:t>
            </a:r>
            <a:r>
              <a:rPr lang="uk-UA" sz="36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8</a:t>
            </a:r>
            <a:r>
              <a:rPr lang="uk-UA" sz="36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КЛЮЧОВИХ КОМПОНЕНТІВ:</a:t>
            </a:r>
            <a:endParaRPr lang="ru-RU" sz="36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7" name="Rectangle 131"/>
          <p:cNvSpPr/>
          <p:nvPr/>
        </p:nvSpPr>
        <p:spPr>
          <a:xfrm>
            <a:off x="312756" y="3409950"/>
            <a:ext cx="217487" cy="633413"/>
          </a:xfrm>
          <a:prstGeom prst="rect">
            <a:avLst/>
          </a:prstGeom>
          <a:solidFill>
            <a:srgbClr val="0070C0">
              <a:alpha val="50000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400" b="1" cap="small">
              <a:solidFill>
                <a:prstClr val="white"/>
              </a:solidFill>
              <a:effectLst>
                <a:outerShdw blurRad="25400" dist="38100" dir="2700000" algn="tl">
                  <a:srgbClr val="000000">
                    <a:alpha val="70000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28" name="Oval 133"/>
          <p:cNvSpPr/>
          <p:nvPr/>
        </p:nvSpPr>
        <p:spPr>
          <a:xfrm>
            <a:off x="250843" y="3357565"/>
            <a:ext cx="341313" cy="341312"/>
          </a:xfrm>
          <a:prstGeom prst="ellipse">
            <a:avLst/>
          </a:prstGeom>
          <a:solidFill>
            <a:srgbClr val="0070C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b="1" cap="small" dirty="0">
                <a:solidFill>
                  <a:prstClr val="white"/>
                </a:solidFill>
                <a:effectLst>
                  <a:outerShdw blurRad="25400" dist="38100" dir="2700000" algn="tl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98240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иноска-хмарка 4"/>
          <p:cNvSpPr/>
          <p:nvPr/>
        </p:nvSpPr>
        <p:spPr>
          <a:xfrm>
            <a:off x="2857488" y="1285860"/>
            <a:ext cx="3429024" cy="3286148"/>
          </a:xfrm>
          <a:prstGeom prst="cloudCallout">
            <a:avLst>
              <a:gd name="adj1" fmla="val -19253"/>
              <a:gd name="adj2" fmla="val 49327"/>
            </a:avLst>
          </a:prstGeom>
          <a:solidFill>
            <a:srgbClr val="99CCF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FFFF00"/>
                </a:solidFill>
              </a:rPr>
              <a:t>ФОРМУЛА </a:t>
            </a:r>
            <a:br>
              <a:rPr lang="uk-UA" sz="2000" b="1" dirty="0" smtClean="0">
                <a:solidFill>
                  <a:srgbClr val="FFFF00"/>
                </a:solidFill>
              </a:rPr>
            </a:br>
            <a:r>
              <a:rPr lang="uk-UA" sz="2000" b="1" dirty="0" smtClean="0">
                <a:solidFill>
                  <a:srgbClr val="FFFF00"/>
                </a:solidFill>
              </a:rPr>
              <a:t>НОВОЇ УКРАЇНСЬКОЇ ШКОЛИ</a:t>
            </a:r>
            <a:endParaRPr lang="uk-UA" sz="2000" b="1" dirty="0">
              <a:solidFill>
                <a:srgbClr val="FFFF00"/>
              </a:solidFill>
            </a:endParaRPr>
          </a:p>
        </p:txBody>
      </p:sp>
      <p:grpSp>
        <p:nvGrpSpPr>
          <p:cNvPr id="8" name="Групувати 7"/>
          <p:cNvGrpSpPr/>
          <p:nvPr/>
        </p:nvGrpSpPr>
        <p:grpSpPr>
          <a:xfrm>
            <a:off x="3357554" y="500042"/>
            <a:ext cx="2681010" cy="650176"/>
            <a:chOff x="5320045" y="714383"/>
            <a:chExt cx="2323820" cy="650176"/>
          </a:xfrm>
        </p:grpSpPr>
        <p:sp>
          <p:nvSpPr>
            <p:cNvPr id="9" name="Округлений прямокутник 8"/>
            <p:cNvSpPr/>
            <p:nvPr/>
          </p:nvSpPr>
          <p:spPr>
            <a:xfrm>
              <a:off x="5320045" y="714383"/>
              <a:ext cx="2323820" cy="650176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10" name="Округлений прямокутник 4"/>
            <p:cNvSpPr/>
            <p:nvPr/>
          </p:nvSpPr>
          <p:spPr>
            <a:xfrm>
              <a:off x="5351784" y="746122"/>
              <a:ext cx="2260342" cy="586698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uk-UA" sz="2800" kern="1200"/>
            </a:p>
          </p:txBody>
        </p:sp>
      </p:grpSp>
      <p:grpSp>
        <p:nvGrpSpPr>
          <p:cNvPr id="11" name="Групувати 10"/>
          <p:cNvGrpSpPr/>
          <p:nvPr/>
        </p:nvGrpSpPr>
        <p:grpSpPr>
          <a:xfrm>
            <a:off x="6357950" y="1428736"/>
            <a:ext cx="2323820" cy="650176"/>
            <a:chOff x="5320045" y="714383"/>
            <a:chExt cx="2323820" cy="650176"/>
          </a:xfrm>
        </p:grpSpPr>
        <p:sp>
          <p:nvSpPr>
            <p:cNvPr id="12" name="Округлений прямокутник 11"/>
            <p:cNvSpPr/>
            <p:nvPr/>
          </p:nvSpPr>
          <p:spPr>
            <a:xfrm>
              <a:off x="5320045" y="714383"/>
              <a:ext cx="2323820" cy="650176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13" name="Округлений прямокутник 4"/>
            <p:cNvSpPr/>
            <p:nvPr/>
          </p:nvSpPr>
          <p:spPr>
            <a:xfrm>
              <a:off x="5351784" y="746122"/>
              <a:ext cx="2260342" cy="586698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uk-UA" sz="2800" kern="1200"/>
            </a:p>
          </p:txBody>
        </p:sp>
      </p:grpSp>
      <p:grpSp>
        <p:nvGrpSpPr>
          <p:cNvPr id="14" name="Групувати 13"/>
          <p:cNvGrpSpPr/>
          <p:nvPr/>
        </p:nvGrpSpPr>
        <p:grpSpPr>
          <a:xfrm>
            <a:off x="6357950" y="2857496"/>
            <a:ext cx="2323820" cy="650176"/>
            <a:chOff x="5320045" y="714383"/>
            <a:chExt cx="2323820" cy="650176"/>
          </a:xfrm>
        </p:grpSpPr>
        <p:sp>
          <p:nvSpPr>
            <p:cNvPr id="15" name="Округлений прямокутник 14"/>
            <p:cNvSpPr/>
            <p:nvPr/>
          </p:nvSpPr>
          <p:spPr>
            <a:xfrm>
              <a:off x="5320045" y="714383"/>
              <a:ext cx="2323820" cy="650176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16" name="Округлений прямокутник 4"/>
            <p:cNvSpPr/>
            <p:nvPr/>
          </p:nvSpPr>
          <p:spPr>
            <a:xfrm>
              <a:off x="5351784" y="746122"/>
              <a:ext cx="2260342" cy="586698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uk-UA" sz="2800" kern="1200"/>
            </a:p>
          </p:txBody>
        </p:sp>
      </p:grpSp>
      <p:sp>
        <p:nvSpPr>
          <p:cNvPr id="18" name="Округлений прямокутник 17"/>
          <p:cNvSpPr/>
          <p:nvPr/>
        </p:nvSpPr>
        <p:spPr>
          <a:xfrm>
            <a:off x="571472" y="4000504"/>
            <a:ext cx="2357454" cy="65017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sp>
      <p:grpSp>
        <p:nvGrpSpPr>
          <p:cNvPr id="20" name="Групувати 19"/>
          <p:cNvGrpSpPr/>
          <p:nvPr/>
        </p:nvGrpSpPr>
        <p:grpSpPr>
          <a:xfrm>
            <a:off x="571472" y="1285860"/>
            <a:ext cx="2323820" cy="650176"/>
            <a:chOff x="5320045" y="714383"/>
            <a:chExt cx="2323820" cy="650176"/>
          </a:xfrm>
        </p:grpSpPr>
        <p:sp>
          <p:nvSpPr>
            <p:cNvPr id="21" name="Округлений прямокутник 20"/>
            <p:cNvSpPr/>
            <p:nvPr/>
          </p:nvSpPr>
          <p:spPr>
            <a:xfrm>
              <a:off x="5320045" y="714383"/>
              <a:ext cx="2323820" cy="650176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22" name="Округлений прямокутник 4"/>
            <p:cNvSpPr/>
            <p:nvPr/>
          </p:nvSpPr>
          <p:spPr>
            <a:xfrm>
              <a:off x="5351784" y="746122"/>
              <a:ext cx="2260342" cy="586698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uk-UA" sz="2800" kern="1200"/>
            </a:p>
          </p:txBody>
        </p:sp>
      </p:grpSp>
      <p:grpSp>
        <p:nvGrpSpPr>
          <p:cNvPr id="23" name="Групувати 22"/>
          <p:cNvGrpSpPr/>
          <p:nvPr/>
        </p:nvGrpSpPr>
        <p:grpSpPr>
          <a:xfrm>
            <a:off x="428596" y="2571744"/>
            <a:ext cx="2323820" cy="650176"/>
            <a:chOff x="5320045" y="714383"/>
            <a:chExt cx="2323820" cy="650176"/>
          </a:xfrm>
        </p:grpSpPr>
        <p:sp>
          <p:nvSpPr>
            <p:cNvPr id="24" name="Округлений прямокутник 23"/>
            <p:cNvSpPr/>
            <p:nvPr/>
          </p:nvSpPr>
          <p:spPr>
            <a:xfrm>
              <a:off x="5320045" y="714383"/>
              <a:ext cx="2323820" cy="650176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25" name="Округлений прямокутник 4"/>
            <p:cNvSpPr/>
            <p:nvPr/>
          </p:nvSpPr>
          <p:spPr>
            <a:xfrm>
              <a:off x="5351784" y="746122"/>
              <a:ext cx="2260342" cy="586698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uk-UA" sz="2800" kern="1200"/>
            </a:p>
          </p:txBody>
        </p:sp>
      </p:grpSp>
      <p:grpSp>
        <p:nvGrpSpPr>
          <p:cNvPr id="26" name="Групувати 25"/>
          <p:cNvGrpSpPr/>
          <p:nvPr/>
        </p:nvGrpSpPr>
        <p:grpSpPr>
          <a:xfrm>
            <a:off x="5572132" y="4071942"/>
            <a:ext cx="3000396" cy="857256"/>
            <a:chOff x="5320045" y="714383"/>
            <a:chExt cx="2323820" cy="650176"/>
          </a:xfrm>
        </p:grpSpPr>
        <p:sp>
          <p:nvSpPr>
            <p:cNvPr id="27" name="Округлений прямокутник 26"/>
            <p:cNvSpPr/>
            <p:nvPr/>
          </p:nvSpPr>
          <p:spPr>
            <a:xfrm>
              <a:off x="5320045" y="714383"/>
              <a:ext cx="2323820" cy="650176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28" name="Округлений прямокутник 4"/>
            <p:cNvSpPr/>
            <p:nvPr/>
          </p:nvSpPr>
          <p:spPr>
            <a:xfrm>
              <a:off x="5351784" y="746122"/>
              <a:ext cx="2260342" cy="586698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uk-UA" sz="2800" kern="1200"/>
            </a:p>
          </p:txBody>
        </p:sp>
      </p:grpSp>
      <p:grpSp>
        <p:nvGrpSpPr>
          <p:cNvPr id="29" name="Групувати 28"/>
          <p:cNvGrpSpPr/>
          <p:nvPr/>
        </p:nvGrpSpPr>
        <p:grpSpPr>
          <a:xfrm>
            <a:off x="1071538" y="5072074"/>
            <a:ext cx="2323820" cy="650176"/>
            <a:chOff x="5320045" y="714383"/>
            <a:chExt cx="2323820" cy="650176"/>
          </a:xfrm>
        </p:grpSpPr>
        <p:sp>
          <p:nvSpPr>
            <p:cNvPr id="30" name="Округлений прямокутник 29"/>
            <p:cNvSpPr/>
            <p:nvPr/>
          </p:nvSpPr>
          <p:spPr>
            <a:xfrm>
              <a:off x="5320045" y="714383"/>
              <a:ext cx="2323820" cy="650176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31" name="Округлений прямокутник 4"/>
            <p:cNvSpPr/>
            <p:nvPr/>
          </p:nvSpPr>
          <p:spPr>
            <a:xfrm>
              <a:off x="5351784" y="746122"/>
              <a:ext cx="2260342" cy="586698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uk-UA" sz="2800" kern="1200"/>
            </a:p>
          </p:txBody>
        </p:sp>
      </p:grpSp>
      <p:grpSp>
        <p:nvGrpSpPr>
          <p:cNvPr id="32" name="Групувати 31"/>
          <p:cNvGrpSpPr/>
          <p:nvPr/>
        </p:nvGrpSpPr>
        <p:grpSpPr>
          <a:xfrm>
            <a:off x="3857620" y="5143512"/>
            <a:ext cx="2323820" cy="650176"/>
            <a:chOff x="5320045" y="714383"/>
            <a:chExt cx="2323820" cy="650176"/>
          </a:xfrm>
        </p:grpSpPr>
        <p:sp>
          <p:nvSpPr>
            <p:cNvPr id="33" name="Округлений прямокутник 32"/>
            <p:cNvSpPr/>
            <p:nvPr/>
          </p:nvSpPr>
          <p:spPr>
            <a:xfrm>
              <a:off x="5320045" y="714383"/>
              <a:ext cx="2323820" cy="650176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34" name="Округлений прямокутник 4"/>
            <p:cNvSpPr/>
            <p:nvPr/>
          </p:nvSpPr>
          <p:spPr>
            <a:xfrm>
              <a:off x="5351784" y="746122"/>
              <a:ext cx="2260342" cy="586698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uk-UA" sz="2800" kern="1200"/>
            </a:p>
          </p:txBody>
        </p:sp>
      </p:grpSp>
      <p:sp>
        <p:nvSpPr>
          <p:cNvPr id="35" name="Прямокутник 34"/>
          <p:cNvSpPr/>
          <p:nvPr/>
        </p:nvSpPr>
        <p:spPr>
          <a:xfrm>
            <a:off x="642910" y="1285860"/>
            <a:ext cx="22145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/>
              <a:t>Педагогіка партнерства</a:t>
            </a:r>
            <a:endParaRPr lang="uk-UA" b="1" dirty="0"/>
          </a:p>
        </p:txBody>
      </p:sp>
      <p:sp>
        <p:nvSpPr>
          <p:cNvPr id="36" name="Прямокутник 35"/>
          <p:cNvSpPr/>
          <p:nvPr/>
        </p:nvSpPr>
        <p:spPr>
          <a:xfrm>
            <a:off x="6357950" y="1571613"/>
            <a:ext cx="22860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/>
              <a:t>Нова структура</a:t>
            </a:r>
            <a:endParaRPr lang="uk-UA" b="1" dirty="0"/>
          </a:p>
        </p:txBody>
      </p:sp>
      <p:sp>
        <p:nvSpPr>
          <p:cNvPr id="37" name="Прямокутник 36"/>
          <p:cNvSpPr/>
          <p:nvPr/>
        </p:nvSpPr>
        <p:spPr>
          <a:xfrm>
            <a:off x="3643306" y="642918"/>
            <a:ext cx="2000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/>
              <a:t>Новий зміст</a:t>
            </a:r>
            <a:endParaRPr lang="uk-UA" b="1" dirty="0"/>
          </a:p>
        </p:txBody>
      </p:sp>
      <p:sp>
        <p:nvSpPr>
          <p:cNvPr id="38" name="Прямокутник 37"/>
          <p:cNvSpPr/>
          <p:nvPr/>
        </p:nvSpPr>
        <p:spPr>
          <a:xfrm>
            <a:off x="500034" y="2571744"/>
            <a:ext cx="22145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/>
              <a:t>Орієнтація </a:t>
            </a:r>
          </a:p>
          <a:p>
            <a:pPr algn="ctr"/>
            <a:r>
              <a:rPr lang="uk-UA" b="1" dirty="0" smtClean="0"/>
              <a:t>на учня</a:t>
            </a:r>
            <a:endParaRPr lang="uk-UA" b="1" dirty="0"/>
          </a:p>
        </p:txBody>
      </p:sp>
      <p:sp>
        <p:nvSpPr>
          <p:cNvPr id="39" name="Прямокутник 38"/>
          <p:cNvSpPr/>
          <p:nvPr/>
        </p:nvSpPr>
        <p:spPr>
          <a:xfrm>
            <a:off x="6357950" y="2857496"/>
            <a:ext cx="22145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/>
              <a:t>Вмотивований вчитель</a:t>
            </a:r>
            <a:endParaRPr lang="uk-UA" b="1" dirty="0"/>
          </a:p>
        </p:txBody>
      </p:sp>
      <p:sp>
        <p:nvSpPr>
          <p:cNvPr id="40" name="Прямокутник 39"/>
          <p:cNvSpPr/>
          <p:nvPr/>
        </p:nvSpPr>
        <p:spPr>
          <a:xfrm>
            <a:off x="5643570" y="4071942"/>
            <a:ext cx="27860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b="1" dirty="0" smtClean="0"/>
              <a:t>Справедливе фінансування і правдивий доступ</a:t>
            </a:r>
            <a:endParaRPr lang="uk-UA" sz="1600" b="1" dirty="0"/>
          </a:p>
        </p:txBody>
      </p:sp>
      <p:sp>
        <p:nvSpPr>
          <p:cNvPr id="41" name="Прямокутник 40"/>
          <p:cNvSpPr/>
          <p:nvPr/>
        </p:nvSpPr>
        <p:spPr>
          <a:xfrm>
            <a:off x="714348" y="4000504"/>
            <a:ext cx="22145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/>
              <a:t>Автономна школа</a:t>
            </a:r>
            <a:endParaRPr lang="uk-UA" b="1" dirty="0"/>
          </a:p>
        </p:txBody>
      </p:sp>
      <p:sp>
        <p:nvSpPr>
          <p:cNvPr id="42" name="Прямокутник 41"/>
          <p:cNvSpPr/>
          <p:nvPr/>
        </p:nvSpPr>
        <p:spPr>
          <a:xfrm>
            <a:off x="3857620" y="5143512"/>
            <a:ext cx="22145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/>
              <a:t>Виховання на цінностях</a:t>
            </a:r>
            <a:endParaRPr lang="uk-UA" b="1" dirty="0"/>
          </a:p>
        </p:txBody>
      </p:sp>
      <p:sp>
        <p:nvSpPr>
          <p:cNvPr id="43" name="Прямокутник 42"/>
          <p:cNvSpPr/>
          <p:nvPr/>
        </p:nvSpPr>
        <p:spPr>
          <a:xfrm>
            <a:off x="1285852" y="5072074"/>
            <a:ext cx="22145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/>
              <a:t>Нове освітнє середовище</a:t>
            </a:r>
            <a:endParaRPr lang="uk-UA" b="1" dirty="0"/>
          </a:p>
        </p:txBody>
      </p:sp>
      <p:cxnSp>
        <p:nvCxnSpPr>
          <p:cNvPr id="47" name="Пряма зі стрілкою 46"/>
          <p:cNvCxnSpPr>
            <a:stCxn id="9" idx="3"/>
          </p:cNvCxnSpPr>
          <p:nvPr/>
        </p:nvCxnSpPr>
        <p:spPr>
          <a:xfrm>
            <a:off x="6038564" y="825130"/>
            <a:ext cx="748014" cy="60360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 зі стрілкою 50"/>
          <p:cNvCxnSpPr/>
          <p:nvPr/>
        </p:nvCxnSpPr>
        <p:spPr>
          <a:xfrm rot="5400000">
            <a:off x="7018751" y="2411009"/>
            <a:ext cx="714380" cy="17859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 зі стрілкою 54"/>
          <p:cNvCxnSpPr/>
          <p:nvPr/>
        </p:nvCxnSpPr>
        <p:spPr>
          <a:xfrm rot="5400000">
            <a:off x="6715144" y="3643312"/>
            <a:ext cx="571503" cy="28575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 зі стрілкою 59"/>
          <p:cNvCxnSpPr/>
          <p:nvPr/>
        </p:nvCxnSpPr>
        <p:spPr>
          <a:xfrm rot="10800000" flipV="1">
            <a:off x="5072066" y="4643446"/>
            <a:ext cx="500072" cy="500066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 зі стрілкою 62"/>
          <p:cNvCxnSpPr>
            <a:stCxn id="42" idx="1"/>
            <a:endCxn id="30" idx="3"/>
          </p:cNvCxnSpPr>
          <p:nvPr/>
        </p:nvCxnSpPr>
        <p:spPr>
          <a:xfrm rot="10800000">
            <a:off x="3395358" y="5397162"/>
            <a:ext cx="462262" cy="6951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 зі стрілкою 70"/>
          <p:cNvCxnSpPr>
            <a:stCxn id="43" idx="0"/>
            <a:endCxn id="41" idx="2"/>
          </p:cNvCxnSpPr>
          <p:nvPr/>
        </p:nvCxnSpPr>
        <p:spPr>
          <a:xfrm rot="16200000" flipV="1">
            <a:off x="1894770" y="4573703"/>
            <a:ext cx="425239" cy="57150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 зі стрілкою 76"/>
          <p:cNvCxnSpPr/>
          <p:nvPr/>
        </p:nvCxnSpPr>
        <p:spPr>
          <a:xfrm rot="5400000" flipH="1" flipV="1">
            <a:off x="1250133" y="3464719"/>
            <a:ext cx="785818" cy="28575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 зі стрілкою 81"/>
          <p:cNvCxnSpPr>
            <a:endCxn id="35" idx="2"/>
          </p:cNvCxnSpPr>
          <p:nvPr/>
        </p:nvCxnSpPr>
        <p:spPr>
          <a:xfrm rot="5400000" flipH="1" flipV="1">
            <a:off x="1269687" y="2091233"/>
            <a:ext cx="639553" cy="32147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 зі стрілкою 85"/>
          <p:cNvCxnSpPr>
            <a:endCxn id="9" idx="1"/>
          </p:cNvCxnSpPr>
          <p:nvPr/>
        </p:nvCxnSpPr>
        <p:spPr>
          <a:xfrm flipV="1">
            <a:off x="2643174" y="825130"/>
            <a:ext cx="714380" cy="46073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122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95" y="1768066"/>
            <a:ext cx="3017168" cy="5089934"/>
            <a:chOff x="669" y="1490"/>
            <a:chExt cx="1432" cy="1800"/>
          </a:xfrm>
        </p:grpSpPr>
        <p:sp>
          <p:nvSpPr>
            <p:cNvPr id="20495" name="AutoShape 4"/>
            <p:cNvSpPr>
              <a:spLocks noChangeArrowheads="1"/>
            </p:cNvSpPr>
            <p:nvPr/>
          </p:nvSpPr>
          <p:spPr bwMode="gray">
            <a:xfrm>
              <a:off x="720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0496" name="AutoShape 5"/>
            <p:cNvSpPr>
              <a:spLocks noChangeArrowheads="1"/>
            </p:cNvSpPr>
            <p:nvPr/>
          </p:nvSpPr>
          <p:spPr bwMode="gray">
            <a:xfrm>
              <a:off x="741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0497" name="AutoShape 6"/>
            <p:cNvSpPr>
              <a:spLocks noChangeArrowheads="1"/>
            </p:cNvSpPr>
            <p:nvPr/>
          </p:nvSpPr>
          <p:spPr bwMode="gray">
            <a:xfrm>
              <a:off x="752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9BCFF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0498" name="AutoShape 7"/>
            <p:cNvSpPr>
              <a:spLocks noChangeArrowheads="1"/>
            </p:cNvSpPr>
            <p:nvPr/>
          </p:nvSpPr>
          <p:spPr bwMode="gray">
            <a:xfrm>
              <a:off x="752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EE0F7"/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3" name="Text Box 17"/>
            <p:cNvSpPr txBox="1">
              <a:spLocks noChangeArrowheads="1"/>
            </p:cNvSpPr>
            <p:nvPr/>
          </p:nvSpPr>
          <p:spPr bwMode="gray">
            <a:xfrm>
              <a:off x="669" y="1509"/>
              <a:ext cx="1432" cy="1633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uk-UA" altLang="ru-RU" sz="2800" b="1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Цілісна особистість</a:t>
              </a:r>
              <a:r>
                <a:rPr lang="uk-UA" altLang="ru-RU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, </a:t>
              </a:r>
              <a:endParaRPr lang="uk-UA" alt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endParaRPr>
            </a:p>
            <a:p>
              <a:pPr algn="ctr">
                <a:lnSpc>
                  <a:spcPct val="150000"/>
                </a:lnSpc>
                <a:defRPr/>
              </a:pPr>
              <a:r>
                <a:rPr lang="uk-UA" altLang="ru-RU" sz="28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усебічно </a:t>
              </a:r>
              <a:r>
                <a:rPr lang="uk-UA" altLang="ru-RU" sz="2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розвинена, </a:t>
              </a:r>
              <a:endParaRPr lang="uk-UA" altLang="ru-RU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endParaRPr>
            </a:p>
            <a:p>
              <a:pPr algn="ctr">
                <a:lnSpc>
                  <a:spcPct val="150000"/>
                </a:lnSpc>
                <a:defRPr/>
              </a:pPr>
              <a:r>
                <a:rPr lang="uk-UA" altLang="ru-RU" sz="28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здатна </a:t>
              </a:r>
              <a:r>
                <a:rPr lang="uk-UA" altLang="ru-RU" sz="2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до критичного мислення</a:t>
              </a:r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2952740" y="1714488"/>
            <a:ext cx="3184525" cy="5143512"/>
            <a:chOff x="2136" y="1478"/>
            <a:chExt cx="1509" cy="1812"/>
          </a:xfrm>
        </p:grpSpPr>
        <p:sp>
          <p:nvSpPr>
            <p:cNvPr id="20490" name="AutoShape 19"/>
            <p:cNvSpPr>
              <a:spLocks noChangeArrowheads="1"/>
            </p:cNvSpPr>
            <p:nvPr/>
          </p:nvSpPr>
          <p:spPr bwMode="gray">
            <a:xfrm>
              <a:off x="2208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34B034"/>
                </a:gs>
                <a:gs pos="100000">
                  <a:srgbClr val="3F8B4A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0491" name="AutoShape 20"/>
            <p:cNvSpPr>
              <a:spLocks noChangeArrowheads="1"/>
            </p:cNvSpPr>
            <p:nvPr/>
          </p:nvSpPr>
          <p:spPr bwMode="gray">
            <a:xfrm>
              <a:off x="2229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73E77E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0492" name="AutoShape 21"/>
            <p:cNvSpPr>
              <a:spLocks noChangeArrowheads="1"/>
            </p:cNvSpPr>
            <p:nvPr/>
          </p:nvSpPr>
          <p:spPr bwMode="gray">
            <a:xfrm>
              <a:off x="2240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/>
                </a:gs>
                <a:gs pos="100000">
                  <a:srgbClr val="B3F2B9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0493" name="AutoShape 22"/>
            <p:cNvSpPr>
              <a:spLocks noChangeArrowheads="1"/>
            </p:cNvSpPr>
            <p:nvPr/>
          </p:nvSpPr>
          <p:spPr bwMode="gray">
            <a:xfrm>
              <a:off x="2240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D0F7D4"/>
                </a:gs>
                <a:gs pos="100000">
                  <a:srgbClr val="73E77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0" name="Text Box 29"/>
            <p:cNvSpPr txBox="1">
              <a:spLocks noChangeArrowheads="1"/>
            </p:cNvSpPr>
            <p:nvPr/>
          </p:nvSpPr>
          <p:spPr bwMode="gray">
            <a:xfrm>
              <a:off x="2136" y="1478"/>
              <a:ext cx="1509" cy="170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uk-UA" altLang="ru-RU" sz="28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Патріот</a:t>
              </a:r>
              <a:endParaRPr lang="uk-UA" alt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endParaRPr>
            </a:p>
            <a:p>
              <a:pPr algn="ctr">
                <a:defRPr/>
              </a:pPr>
              <a:r>
                <a:rPr lang="uk-UA" altLang="ru-RU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 </a:t>
              </a:r>
              <a:r>
                <a:rPr lang="uk-UA" altLang="ru-RU" sz="2800" b="1" dirty="0">
                  <a:solidFill>
                    <a:srgbClr val="65432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з</a:t>
              </a:r>
              <a:r>
                <a:rPr lang="uk-UA" altLang="ru-RU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 </a:t>
              </a:r>
              <a:r>
                <a:rPr lang="uk-UA" altLang="ru-RU" sz="2800" b="1" dirty="0">
                  <a:solidFill>
                    <a:srgbClr val="65432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активною позицією, </a:t>
              </a:r>
              <a:r>
                <a:rPr lang="uk-UA" altLang="ru-RU" sz="2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який </a:t>
              </a:r>
              <a:endParaRPr lang="uk-UA" altLang="ru-RU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endParaRPr>
            </a:p>
            <a:p>
              <a:pPr algn="ctr">
                <a:defRPr/>
              </a:pPr>
              <a:r>
                <a:rPr lang="uk-UA" altLang="ru-RU" sz="28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діє згідно</a:t>
              </a:r>
            </a:p>
            <a:p>
              <a:pPr algn="ctr">
                <a:defRPr/>
              </a:pPr>
              <a:r>
                <a:rPr lang="uk-UA" altLang="ru-RU" sz="28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 </a:t>
              </a:r>
              <a:r>
                <a:rPr lang="uk-UA" altLang="ru-RU" sz="2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з </a:t>
              </a:r>
              <a:r>
                <a:rPr lang="uk-UA" altLang="ru-RU" sz="28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морально-етичними </a:t>
              </a:r>
              <a:r>
                <a:rPr lang="uk-UA" altLang="ru-RU" sz="2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принципами </a:t>
              </a:r>
              <a:r>
                <a:rPr lang="uk-UA" altLang="ru-RU" sz="28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і </a:t>
              </a:r>
              <a:r>
                <a:rPr lang="uk-UA" altLang="ru-RU" sz="2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здатний приймати відповідальні рішення</a:t>
              </a:r>
            </a:p>
          </p:txBody>
        </p:sp>
      </p:grp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6172200" y="1714488"/>
            <a:ext cx="2971800" cy="5143512"/>
            <a:chOff x="3682" y="1490"/>
            <a:chExt cx="1411" cy="1800"/>
          </a:xfrm>
        </p:grpSpPr>
        <p:sp>
          <p:nvSpPr>
            <p:cNvPr id="20485" name="AutoShape 33"/>
            <p:cNvSpPr>
              <a:spLocks noChangeArrowheads="1"/>
            </p:cNvSpPr>
            <p:nvPr/>
          </p:nvSpPr>
          <p:spPr bwMode="gray">
            <a:xfrm>
              <a:off x="3696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B59F43"/>
                </a:gs>
                <a:gs pos="100000">
                  <a:srgbClr val="8F8849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0486" name="AutoShape 34"/>
            <p:cNvSpPr>
              <a:spLocks noChangeArrowheads="1"/>
            </p:cNvSpPr>
            <p:nvPr/>
          </p:nvSpPr>
          <p:spPr bwMode="gray">
            <a:xfrm>
              <a:off x="3717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E9E065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0487" name="AutoShape 35"/>
            <p:cNvSpPr>
              <a:spLocks noChangeArrowheads="1"/>
            </p:cNvSpPr>
            <p:nvPr/>
          </p:nvSpPr>
          <p:spPr bwMode="gray">
            <a:xfrm>
              <a:off x="3728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/>
                </a:gs>
                <a:gs pos="100000">
                  <a:srgbClr val="F2EDA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0488" name="AutoShape 36"/>
            <p:cNvSpPr>
              <a:spLocks noChangeArrowheads="1"/>
            </p:cNvSpPr>
            <p:nvPr/>
          </p:nvSpPr>
          <p:spPr bwMode="gray">
            <a:xfrm>
              <a:off x="3728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8F5CC"/>
                </a:gs>
                <a:gs pos="100000">
                  <a:srgbClr val="E9E065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40" name="Text Box 44"/>
            <p:cNvSpPr txBox="1">
              <a:spLocks noChangeArrowheads="1"/>
            </p:cNvSpPr>
            <p:nvPr/>
          </p:nvSpPr>
          <p:spPr bwMode="gray">
            <a:xfrm>
              <a:off x="3682" y="1547"/>
              <a:ext cx="1411" cy="1691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uk-UA" altLang="ru-RU" sz="2800" b="1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Інноватор</a:t>
              </a:r>
              <a:r>
                <a:rPr lang="uk-UA" altLang="ru-RU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, </a:t>
              </a:r>
              <a:r>
                <a:rPr lang="uk-UA" altLang="ru-RU" sz="2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charset="0"/>
                </a:rPr>
                <a:t>здатний змінювати навколишній світ, розвивати економіку, конкурувати на ринку праці, вчитися впродовж життя</a:t>
              </a:r>
            </a:p>
          </p:txBody>
        </p:sp>
      </p:grpSp>
      <p:sp>
        <p:nvSpPr>
          <p:cNvPr id="48" name="Заголовок 47"/>
          <p:cNvSpPr>
            <a:spLocks noGrp="1"/>
          </p:cNvSpPr>
          <p:nvPr>
            <p:ph type="title" idx="4294967295"/>
          </p:nvPr>
        </p:nvSpPr>
        <p:spPr>
          <a:xfrm>
            <a:off x="0" y="963640"/>
            <a:ext cx="9144000" cy="795337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uk-UA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ВИПУСКНИК НОВОЇ ШКОЛИ</a:t>
            </a:r>
            <a:endParaRPr lang="ru-RU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21" name="Rectangle 3"/>
          <p:cNvSpPr txBox="1">
            <a:spLocks/>
          </p:cNvSpPr>
          <p:nvPr/>
        </p:nvSpPr>
        <p:spPr bwMode="auto">
          <a:xfrm>
            <a:off x="152196" y="12"/>
            <a:ext cx="8920195" cy="1006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uk-UA" sz="4000" b="1" dirty="0" smtClean="0">
                <a:solidFill>
                  <a:srgbClr val="FFFF00"/>
                </a:solidFill>
              </a:rPr>
              <a:t>Мета нової школи – новий випускник:</a:t>
            </a:r>
            <a:endParaRPr lang="ru-RU" sz="4000" b="1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ru-RU" dirty="0" smtClea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39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71437" y="115888"/>
            <a:ext cx="9072563" cy="161925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Нова школа працюватиме на засадах </a:t>
            </a:r>
            <a:r>
              <a:rPr lang="uk-UA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«педагогіки партнерства». </a:t>
            </a:r>
            <a:r>
              <a:rPr lang="en-US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/>
            </a:r>
            <a:br>
              <a:rPr lang="en-US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</a:br>
            <a:r>
              <a:rPr lang="uk-UA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Основні </a:t>
            </a:r>
            <a:r>
              <a:rPr lang="uk-UA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принципи</a:t>
            </a:r>
            <a:r>
              <a:rPr lang="uk-UA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uk-UA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цього підходу: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endParaRPr lang="ru-RU" sz="4000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idx="4294967295"/>
          </p:nvPr>
        </p:nvSpPr>
        <p:spPr>
          <a:xfrm>
            <a:off x="0" y="1773238"/>
            <a:ext cx="8964613" cy="5084762"/>
          </a:xfrm>
        </p:spPr>
        <p:txBody>
          <a:bodyPr>
            <a:noAutofit/>
          </a:bodyPr>
          <a:lstStyle/>
          <a:p>
            <a:pPr marL="360363" indent="1588" eaLnBrk="1" hangingPunct="1">
              <a:buFontTx/>
              <a:buNone/>
              <a:defRPr/>
            </a:pPr>
            <a:r>
              <a:rPr lang="uk-UA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•</a:t>
            </a:r>
            <a:r>
              <a:rPr lang="uk-UA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uk-UA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повага</a:t>
            </a:r>
            <a:r>
              <a:rPr lang="uk-UA" sz="24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uk-UA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до особистості;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 marL="360363" indent="1588" eaLnBrk="1" hangingPunct="1">
              <a:buFontTx/>
              <a:buNone/>
              <a:defRPr/>
            </a:pPr>
            <a:r>
              <a:rPr lang="uk-UA" sz="24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• </a:t>
            </a:r>
            <a:r>
              <a:rPr lang="uk-UA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доброзичливість</a:t>
            </a:r>
            <a:r>
              <a:rPr lang="uk-UA" sz="24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uk-UA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і позитивне ставлення;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 marL="360363" indent="1588" eaLnBrk="1" hangingPunct="1">
              <a:buFontTx/>
              <a:buNone/>
              <a:defRPr/>
            </a:pPr>
            <a:r>
              <a:rPr lang="uk-UA" sz="24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•</a:t>
            </a:r>
            <a:r>
              <a:rPr lang="uk-UA" sz="24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uk-UA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довіра</a:t>
            </a:r>
            <a:r>
              <a:rPr lang="uk-UA" sz="24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uk-UA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у відносинах, стосунках;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 marL="360363" indent="1588" eaLnBrk="1" hangingPunct="1">
              <a:buFontTx/>
              <a:buNone/>
              <a:defRPr/>
            </a:pPr>
            <a:r>
              <a:rPr lang="uk-UA" sz="24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• </a:t>
            </a:r>
            <a:r>
              <a:rPr lang="uk-UA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діалог - </a:t>
            </a:r>
            <a:r>
              <a:rPr lang="uk-UA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взаємодія</a:t>
            </a:r>
            <a:r>
              <a:rPr lang="uk-UA" sz="24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uk-UA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- взаємоповага</a:t>
            </a:r>
            <a:r>
              <a:rPr lang="uk-UA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;</a:t>
            </a:r>
          </a:p>
          <a:p>
            <a:pPr marL="360363" indent="1588">
              <a:lnSpc>
                <a:spcPts val="4400"/>
              </a:lnSpc>
              <a:spcBef>
                <a:spcPct val="0"/>
              </a:spcBef>
              <a:buNone/>
              <a:defRPr/>
            </a:pPr>
            <a:r>
              <a:rPr lang="uk-UA" sz="24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•</a:t>
            </a:r>
            <a:r>
              <a:rPr lang="uk-UA" sz="24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uk-UA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розподілене лідерство (</a:t>
            </a:r>
            <a:r>
              <a:rPr lang="uk-UA" sz="24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проактивність</a:t>
            </a:r>
            <a:r>
              <a:rPr lang="uk-UA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, </a:t>
            </a:r>
            <a:r>
              <a:rPr lang="uk-UA" sz="24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право вибору </a:t>
            </a:r>
            <a:r>
              <a:rPr lang="uk-UA" sz="24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  	    </a:t>
            </a:r>
            <a:r>
              <a:rPr lang="uk-UA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та</a:t>
            </a:r>
            <a:r>
              <a:rPr lang="uk-UA" sz="2400" b="1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uk-UA" sz="24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відповідальність</a:t>
            </a:r>
            <a:r>
              <a:rPr lang="uk-UA" sz="2400" b="1" i="1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uk-UA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за нього, горизонтальність зв'язків</a:t>
            </a:r>
            <a:r>
              <a:rPr lang="uk-UA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);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 marL="360363" indent="1588">
              <a:lnSpc>
                <a:spcPts val="4400"/>
              </a:lnSpc>
              <a:spcBef>
                <a:spcPct val="0"/>
              </a:spcBef>
              <a:buNone/>
              <a:defRPr/>
            </a:pPr>
            <a:r>
              <a:rPr lang="uk-UA" sz="24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•</a:t>
            </a:r>
            <a:r>
              <a:rPr lang="uk-UA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принципи соціального партнерства </a:t>
            </a:r>
            <a:r>
              <a:rPr lang="uk-UA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                                                (</a:t>
            </a:r>
            <a:r>
              <a:rPr lang="uk-UA" sz="24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рівність</a:t>
            </a:r>
            <a:r>
              <a:rPr lang="uk-UA" sz="2400" b="1" i="1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uk-UA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сторін, </a:t>
            </a:r>
            <a:r>
              <a:rPr lang="uk-UA" sz="24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добровільність</a:t>
            </a:r>
            <a:r>
              <a:rPr lang="uk-UA" sz="2400" b="1" i="1" dirty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uk-UA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прийняття зобов'язань, </a:t>
            </a:r>
            <a:r>
              <a:rPr lang="uk-UA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 </a:t>
            </a:r>
            <a:r>
              <a:rPr lang="uk-UA" sz="24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обов'язковість</a:t>
            </a:r>
            <a:r>
              <a:rPr lang="uk-UA" sz="2400" b="1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 </a:t>
            </a:r>
            <a:r>
              <a:rPr lang="uk-UA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виконання </a:t>
            </a:r>
          </a:p>
          <a:p>
            <a:pPr marL="360363" indent="1588">
              <a:lnSpc>
                <a:spcPts val="4400"/>
              </a:lnSpc>
              <a:spcBef>
                <a:spcPct val="0"/>
              </a:spcBef>
              <a:buNone/>
              <a:defRPr/>
            </a:pPr>
            <a:r>
              <a:rPr lang="uk-UA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домовленостей</a:t>
            </a:r>
            <a:r>
              <a:rPr lang="uk-UA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).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 marL="360363" indent="539750" eaLnBrk="1" hangingPunct="1">
              <a:buFontTx/>
              <a:buNone/>
              <a:defRPr/>
            </a:pPr>
            <a:endParaRPr lang="uk-UA" b="1" dirty="0">
              <a:solidFill>
                <a:srgbClr val="6633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pic>
        <p:nvPicPr>
          <p:cNvPr id="31747" name="Picture 5" descr="Сообществ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550024"/>
            <a:ext cx="1626795" cy="1307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104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/>
          </p:cNvSpPr>
          <p:nvPr>
            <p:ph idx="1"/>
          </p:nvPr>
        </p:nvSpPr>
        <p:spPr>
          <a:xfrm>
            <a:off x="755575" y="836712"/>
            <a:ext cx="7704857" cy="5289452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ru-RU" sz="2800" dirty="0" err="1" smtClean="0"/>
              <a:t>Учителі</a:t>
            </a:r>
            <a:r>
              <a:rPr lang="ru-RU" sz="2800" dirty="0" smtClean="0"/>
              <a:t> </a:t>
            </a:r>
            <a:r>
              <a:rPr lang="ru-RU" sz="2800" dirty="0" err="1" smtClean="0"/>
              <a:t>вивчатимуть</a:t>
            </a:r>
            <a:r>
              <a:rPr lang="ru-RU" sz="2800" dirty="0" smtClean="0"/>
              <a:t> </a:t>
            </a:r>
            <a:r>
              <a:rPr lang="ru-RU" sz="2800" dirty="0" err="1" smtClean="0"/>
              <a:t>особистісно-орієнтований</a:t>
            </a:r>
            <a:r>
              <a:rPr lang="ru-RU" sz="2800" dirty="0" smtClean="0"/>
              <a:t> та </a:t>
            </a:r>
            <a:r>
              <a:rPr lang="ru-RU" sz="2800" dirty="0" err="1" smtClean="0"/>
              <a:t>компетентнісний</a:t>
            </a:r>
            <a:r>
              <a:rPr lang="ru-RU" sz="2800" dirty="0" smtClean="0"/>
              <a:t> </a:t>
            </a:r>
            <a:r>
              <a:rPr lang="ru-RU" sz="2800" dirty="0" err="1" smtClean="0"/>
              <a:t>підходи</a:t>
            </a:r>
            <a:r>
              <a:rPr lang="ru-RU" sz="2800" dirty="0" smtClean="0"/>
              <a:t> до </a:t>
            </a:r>
            <a:r>
              <a:rPr lang="ru-RU" sz="2800" dirty="0" err="1" smtClean="0"/>
              <a:t>управління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освітнім</a:t>
            </a:r>
            <a:r>
              <a:rPr lang="ru-RU" sz="2800" dirty="0" smtClean="0"/>
              <a:t> </a:t>
            </a:r>
            <a:r>
              <a:rPr lang="ru-RU" sz="2800" dirty="0" err="1" smtClean="0"/>
              <a:t>процесом</a:t>
            </a:r>
            <a:r>
              <a:rPr lang="ru-RU" sz="2800" dirty="0" smtClean="0"/>
              <a:t>, </a:t>
            </a:r>
            <a:r>
              <a:rPr lang="ru-RU" sz="2800" dirty="0" err="1" smtClean="0"/>
              <a:t>психологію</a:t>
            </a:r>
            <a:r>
              <a:rPr lang="ru-RU" sz="2800" dirty="0" smtClean="0"/>
              <a:t> </a:t>
            </a:r>
            <a:r>
              <a:rPr lang="ru-RU" sz="2800" dirty="0" err="1" smtClean="0"/>
              <a:t>групової</a:t>
            </a:r>
            <a:r>
              <a:rPr lang="ru-RU" sz="2800" dirty="0" smtClean="0"/>
              <a:t> </a:t>
            </a:r>
            <a:r>
              <a:rPr lang="ru-RU" sz="2800" dirty="0" err="1" smtClean="0"/>
              <a:t>динаміки</a:t>
            </a:r>
            <a:r>
              <a:rPr lang="ru-RU" sz="2800" dirty="0" smtClean="0"/>
              <a:t> </a:t>
            </a:r>
            <a:r>
              <a:rPr lang="ru-RU" sz="2800" dirty="0" err="1" smtClean="0"/>
              <a:t>тощо</a:t>
            </a:r>
            <a:r>
              <a:rPr lang="ru-RU" sz="2800" dirty="0" smtClean="0"/>
              <a:t>. У </a:t>
            </a:r>
            <a:r>
              <a:rPr lang="ru-RU" sz="2800" dirty="0" err="1" smtClean="0"/>
              <a:t>зв’язку</a:t>
            </a:r>
            <a:r>
              <a:rPr lang="ru-RU" sz="2800" dirty="0" smtClean="0"/>
              <a:t> з </a:t>
            </a:r>
            <a:r>
              <a:rPr lang="ru-RU" sz="2800" dirty="0" err="1" smtClean="0"/>
              <a:t>цим</a:t>
            </a:r>
            <a:r>
              <a:rPr lang="ru-RU" sz="2800" dirty="0" smtClean="0"/>
              <a:t> </a:t>
            </a:r>
            <a:r>
              <a:rPr lang="ru-RU" sz="2800" dirty="0" err="1" smtClean="0"/>
              <a:t>варто</a:t>
            </a:r>
            <a:r>
              <a:rPr lang="ru-RU" sz="2800" dirty="0" smtClean="0"/>
              <a:t> </a:t>
            </a:r>
            <a:r>
              <a:rPr lang="ru-RU" sz="2800" dirty="0" err="1" smtClean="0"/>
              <a:t>говорити</a:t>
            </a:r>
            <a:r>
              <a:rPr lang="ru-RU" sz="2800" dirty="0" smtClean="0"/>
              <a:t> про </a:t>
            </a:r>
            <a:r>
              <a:rPr lang="ru-RU" sz="2800" dirty="0" err="1" smtClean="0"/>
              <a:t>нову</a:t>
            </a:r>
            <a:r>
              <a:rPr lang="ru-RU" sz="2800" dirty="0" smtClean="0"/>
              <a:t> роль учителя – не як </a:t>
            </a:r>
            <a:r>
              <a:rPr lang="ru-RU" sz="2800" dirty="0" err="1" smtClean="0"/>
              <a:t>єдиного</a:t>
            </a:r>
            <a:r>
              <a:rPr lang="ru-RU" sz="2800" dirty="0" smtClean="0"/>
              <a:t> наставника та </a:t>
            </a:r>
            <a:r>
              <a:rPr lang="ru-RU" sz="2800" dirty="0" err="1" smtClean="0"/>
              <a:t>джерело</a:t>
            </a:r>
            <a:r>
              <a:rPr lang="ru-RU" sz="2800" dirty="0" smtClean="0"/>
              <a:t> </a:t>
            </a:r>
            <a:r>
              <a:rPr lang="ru-RU" sz="2800" dirty="0" err="1" smtClean="0"/>
              <a:t>знань</a:t>
            </a:r>
            <a:r>
              <a:rPr lang="ru-RU" sz="2800" dirty="0" smtClean="0"/>
              <a:t>, а</a:t>
            </a:r>
          </a:p>
          <a:p>
            <a:pPr marL="0" indent="0" algn="ctr" eaLnBrk="1" hangingPunct="1">
              <a:buNone/>
            </a:pPr>
            <a:r>
              <a:rPr lang="ru-RU" sz="2800" b="1" u="sng" dirty="0" smtClean="0"/>
              <a:t> як </a:t>
            </a:r>
            <a:r>
              <a:rPr lang="ru-RU" sz="2800" b="1" u="sng" dirty="0" err="1" smtClean="0"/>
              <a:t>коуча</a:t>
            </a:r>
            <a:r>
              <a:rPr lang="ru-RU" sz="2800" b="1" u="sng" dirty="0" smtClean="0"/>
              <a:t>, </a:t>
            </a:r>
            <a:r>
              <a:rPr lang="ru-RU" sz="2800" b="1" u="sng" dirty="0" err="1" smtClean="0"/>
              <a:t>фасилітатора</a:t>
            </a:r>
            <a:r>
              <a:rPr lang="ru-RU" sz="2800" b="1" u="sng" dirty="0" smtClean="0"/>
              <a:t>, </a:t>
            </a:r>
            <a:r>
              <a:rPr lang="ru-RU" sz="2800" b="1" u="sng" dirty="0" err="1" smtClean="0"/>
              <a:t>тьютора</a:t>
            </a:r>
            <a:r>
              <a:rPr lang="ru-RU" sz="2800" b="1" u="sng" dirty="0" smtClean="0"/>
              <a:t>, модератора</a:t>
            </a:r>
            <a:r>
              <a:rPr lang="uk-UA" sz="2800" b="1" u="sng" dirty="0" smtClean="0"/>
              <a:t>, ментора та новатора</a:t>
            </a:r>
            <a:r>
              <a:rPr lang="ru-RU" sz="2800" b="1" u="sng" dirty="0" smtClean="0"/>
              <a:t> в </a:t>
            </a:r>
            <a:r>
              <a:rPr lang="ru-RU" sz="2800" b="1" u="sng" dirty="0" err="1" smtClean="0"/>
              <a:t>індивідуальній</a:t>
            </a:r>
            <a:r>
              <a:rPr lang="ru-RU" sz="2800" b="1" u="sng" dirty="0" smtClean="0"/>
              <a:t> </a:t>
            </a:r>
            <a:r>
              <a:rPr lang="ru-RU" sz="2800" b="1" u="sng" dirty="0" err="1" smtClean="0"/>
              <a:t>освітній</a:t>
            </a:r>
            <a:r>
              <a:rPr lang="ru-RU" sz="2800" b="1" u="sng" dirty="0" smtClean="0"/>
              <a:t> </a:t>
            </a:r>
            <a:r>
              <a:rPr lang="ru-RU" sz="2800" b="1" u="sng" dirty="0" err="1" smtClean="0"/>
              <a:t>траєкторії</a:t>
            </a:r>
            <a:r>
              <a:rPr lang="ru-RU" sz="2800" b="1" u="sng" dirty="0" smtClean="0"/>
              <a:t> </a:t>
            </a:r>
            <a:r>
              <a:rPr lang="ru-RU" sz="2800" b="1" u="sng" dirty="0" err="1" smtClean="0"/>
              <a:t>дитини</a:t>
            </a:r>
            <a:r>
              <a:rPr lang="ru-RU" sz="2800" b="1" u="sng" dirty="0" smtClean="0"/>
              <a:t>. </a:t>
            </a:r>
          </a:p>
          <a:p>
            <a:pPr eaLnBrk="1" hangingPunct="1"/>
            <a:endParaRPr lang="ru-RU" b="1" u="sng" dirty="0" smtClean="0"/>
          </a:p>
        </p:txBody>
      </p:sp>
    </p:spTree>
    <p:extLst>
      <p:ext uri="{BB962C8B-B14F-4D97-AF65-F5344CB8AC3E}">
        <p14:creationId xmlns:p14="http://schemas.microsoft.com/office/powerpoint/2010/main" val="116646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552</TotalTime>
  <Words>1146</Words>
  <Application>Microsoft Office PowerPoint</Application>
  <PresentationFormat>Экран (4:3)</PresentationFormat>
  <Paragraphs>274</Paragraphs>
  <Slides>24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Office Theme</vt:lpstr>
      <vt:lpstr>Презентация PowerPoint</vt:lpstr>
      <vt:lpstr>НУШ: вчитель- агент змін</vt:lpstr>
      <vt:lpstr>Презентация PowerPoint</vt:lpstr>
      <vt:lpstr>Презентация PowerPoint</vt:lpstr>
      <vt:lpstr>Презентация PowerPoint</vt:lpstr>
      <vt:lpstr>Презентация PowerPoint</vt:lpstr>
      <vt:lpstr>ВИПУСКНИК НОВОЇ ШКОЛИ</vt:lpstr>
      <vt:lpstr>Нова школа працюватиме на засадах «педагогіки партнерства».  Основні принципи цього підходу: </vt:lpstr>
      <vt:lpstr>Презентация PowerPoint</vt:lpstr>
      <vt:lpstr>НОВІ РОЛІ ВЧИТЕЛЯ</vt:lpstr>
      <vt:lpstr>Нові ролі педагога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Інтелектуальна розминка</vt:lpstr>
      <vt:lpstr>Презентация PowerPoint</vt:lpstr>
      <vt:lpstr> Дякую за увагу!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User_e2</cp:lastModifiedBy>
  <cp:revision>120</cp:revision>
  <dcterms:created xsi:type="dcterms:W3CDTF">2011-01-21T15:00:27Z</dcterms:created>
  <dcterms:modified xsi:type="dcterms:W3CDTF">2018-11-14T15:38:45Z</dcterms:modified>
</cp:coreProperties>
</file>