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9.png" ContentType="image/png"/>
  <Override PartName="/ppt/media/image57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88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hyperlink" Target="https://prometheus.org.ua/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hyperlink" Target="http://scratched.gse.harvard.edu/" TargetMode="External"/><Relationship Id="rId3" Type="http://schemas.openxmlformats.org/officeDocument/2006/relationships/hyperlink" Target="http://scratched.gse.harvard.edu/" TargetMode="External"/><Relationship Id="rId4" Type="http://schemas.openxmlformats.org/officeDocument/2006/relationships/hyperlink" Target="https://scratch.mit.edu/info/quotes/" TargetMode="External"/><Relationship Id="rId5" Type="http://schemas.openxmlformats.org/officeDocument/2006/relationships/image" Target="../media/image39.png"/><Relationship Id="rId6" Type="http://schemas.openxmlformats.org/officeDocument/2006/relationships/slideLayout" Target="../slideLayouts/slideLayout4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hyperlink" Target="https://studio.code.org/courses" TargetMode="External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hyperlink" Target="https://learningapps.org/" TargetMode="External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hyperlink" Target="https://create.kahoot.it/" TargetMode="Externa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4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https://dmytrivka.e-schools.info/" TargetMode="Externa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hyperlink" Target="https://www.matific.com/ua/uk/home/" TargetMode="External"/><Relationship Id="rId4" Type="http://schemas.openxmlformats.org/officeDocument/2006/relationships/hyperlink" Target="https://www.matific.com/ua/uk/home/" TargetMode="External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hyperlink" Target="http://miksike.net.ua/docs/projekt.html" TargetMode="External"/><Relationship Id="rId3" Type="http://schemas.openxmlformats.org/officeDocument/2006/relationships/hyperlink" Target="http://miksike.net.ua/docs/projekt.html" TargetMode="External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hyperlink" Target="https://miyklas.com.ua/" TargetMode="External"/><Relationship Id="rId3" Type="http://schemas.openxmlformats.org/officeDocument/2006/relationships/hyperlink" Target="https://miyklas.com.ua/" TargetMode="External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475640" y="1772640"/>
            <a:ext cx="6192000" cy="24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0" lang="ru-R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Використання онлайнсервісів та платформ для успішного навчання школярів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4932000" y="6235200"/>
            <a:ext cx="367164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Штомпіль О.В.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03120" y="332640"/>
            <a:ext cx="8516880" cy="97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</a:t>
            </a:r>
            <a:r>
              <a:rPr b="1" lang="ru-R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Онлайн-навчання на платформі «Prometheus».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792000" y="4392000"/>
            <a:ext cx="8136360" cy="2061000"/>
          </a:xfrm>
          <a:prstGeom prst="rect">
            <a:avLst/>
          </a:prstGeom>
          <a:gradFill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2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«Prometheus» – українська платформа онлайн-освіти, яка прагне зробити найкращі навчальні курси України та світу доступними для кожного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2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2"/>
              </a:rPr>
              <a:t>https://prometheus.org.ua/</a:t>
            </a: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Picture 2" descr=""/>
          <p:cNvPicPr/>
          <p:nvPr/>
        </p:nvPicPr>
        <p:blipFill>
          <a:blip r:embed="rId3"/>
          <a:stretch/>
        </p:blipFill>
        <p:spPr>
          <a:xfrm>
            <a:off x="997560" y="1285560"/>
            <a:ext cx="2818080" cy="281808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4"/>
          <a:srcRect l="0" t="5950" r="892" b="11556"/>
          <a:stretch/>
        </p:blipFill>
        <p:spPr>
          <a:xfrm>
            <a:off x="4424040" y="1296360"/>
            <a:ext cx="3783600" cy="251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691640" y="1040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https://scratch.mit.edu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 rot="10800000">
            <a:off x="13276440" y="3571560"/>
            <a:ext cx="5572800" cy="10753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4775a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1280" rIns="474480" tIns="38160" bIns="38160" anchor="ctr"/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Зі Скретчем ви можете програмувати свої власні інтерактивні історії, ігри, анімацію — і поділитися своїми творами з іншими членами інтернет-спільноти.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Скретч допомагає молоді вчитися мислити творчо, міркувати системно і працювати спільно - необхідні навички для життя в 21-му столітті.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Скретч є проектом Lifelong Kindergarten Group з MIT Media Lab. Він надається безкоштовно.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 rot="10800000">
            <a:off x="13276440" y="4968720"/>
            <a:ext cx="5572800" cy="10753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4775a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1280" rIns="474480" tIns="38160" bIns="38160" anchor="ctr"/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Скретч розроблений спеціально для дітей від 8 до 16 років, але використовується людьми різного віку. Мільйони людей створюють скретч-проекти в самих різних умовах - вдома, в школах, музеях, бібліотеках та громадських центрах.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 rot="10800000">
            <a:off x="13126320" y="6373080"/>
            <a:ext cx="5572800" cy="10753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4775a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1280" rIns="474480" tIns="38160" bIns="38160" anchor="ctr"/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Учні навчаються зі Скретчем на всіх рівнях (від початкової школи до ліцеїв та коледжів) та з різних предметів (математики, інформатики, мови, суспільних наук). Вчителі діляться історіями, обмінюються ресурсами, задають питання та знаходять людей на </a:t>
            </a:r>
            <a:r>
              <a:rPr b="1" lang="ru-RU" sz="10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2"/>
              </a:rPr>
              <a:t>сайті </a:t>
            </a:r>
            <a:r>
              <a:rPr b="1" lang="ru-RU" sz="10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3"/>
              </a:rPr>
              <a:t>ScratchEd</a:t>
            </a: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).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5"/>
          <p:cNvSpPr/>
          <p:nvPr/>
        </p:nvSpPr>
        <p:spPr>
          <a:xfrm rot="10800000">
            <a:off x="13276440" y="7763760"/>
            <a:ext cx="5572800" cy="10753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4775a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1280" rIns="474480" tIns="38160" bIns="38160" anchor="ctr"/>
          <a:p>
            <a:pPr algn="ctr">
              <a:lnSpc>
                <a:spcPct val="90000"/>
              </a:lnSpc>
            </a:pP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Команда Скретчу отримала багато листів від дітей, батьків та вихователів, які висловлюють подяку за Скретч. Хочете побачити, що пишуть люди? Ви можете прочитати колекцію отриманих </a:t>
            </a:r>
            <a:r>
              <a:rPr b="1" lang="ru-RU" sz="10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4"/>
              </a:rPr>
              <a:t>відгуків</a:t>
            </a:r>
            <a:r>
              <a:rPr b="0" lang="ru-RU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Picture 2" descr=""/>
          <p:cNvPicPr/>
          <p:nvPr/>
        </p:nvPicPr>
        <p:blipFill>
          <a:blip r:embed="rId5"/>
          <a:stretch/>
        </p:blipFill>
        <p:spPr>
          <a:xfrm>
            <a:off x="23040" y="104040"/>
            <a:ext cx="2780640" cy="164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5720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Юзабіліті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90240" y="974520"/>
            <a:ext cx="8362440" cy="3023640"/>
          </a:xfrm>
          <a:prstGeom prst="rect">
            <a:avLst/>
          </a:prstGeom>
          <a:gradFill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975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61080" y="131760"/>
            <a:ext cx="878220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"/>
              </a:rPr>
              <a:t>https://studio.code.org/courses</a:t>
            </a:r>
            <a:r>
              <a:rPr b="1" lang="ru-RU" sz="4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936000" y="1103760"/>
            <a:ext cx="7274160" cy="559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Объект 5" descr=""/>
          <p:cNvPicPr/>
          <p:nvPr/>
        </p:nvPicPr>
        <p:blipFill>
          <a:blip r:embed="rId2"/>
          <a:stretch/>
        </p:blipFill>
        <p:spPr>
          <a:xfrm>
            <a:off x="6147000" y="3825000"/>
            <a:ext cx="514080" cy="560160"/>
          </a:xfrm>
          <a:prstGeom prst="rect">
            <a:avLst/>
          </a:prstGeom>
          <a:ln>
            <a:noFill/>
          </a:ln>
        </p:spPr>
      </p:pic>
      <p:pic>
        <p:nvPicPr>
          <p:cNvPr id="197" name="Рисунок 6" descr=""/>
          <p:cNvPicPr/>
          <p:nvPr/>
        </p:nvPicPr>
        <p:blipFill>
          <a:blip r:embed="rId3"/>
          <a:stretch/>
        </p:blipFill>
        <p:spPr>
          <a:xfrm>
            <a:off x="4884120" y="3939480"/>
            <a:ext cx="853200" cy="51156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8" descr=""/>
          <p:cNvPicPr/>
          <p:nvPr/>
        </p:nvPicPr>
        <p:blipFill>
          <a:blip r:embed="rId4"/>
          <a:stretch/>
        </p:blipFill>
        <p:spPr>
          <a:xfrm>
            <a:off x="2403720" y="3904560"/>
            <a:ext cx="627840" cy="61308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12" descr=""/>
          <p:cNvPicPr/>
          <p:nvPr/>
        </p:nvPicPr>
        <p:blipFill>
          <a:blip r:embed="rId5"/>
          <a:stretch/>
        </p:blipFill>
        <p:spPr>
          <a:xfrm>
            <a:off x="3708000" y="3904560"/>
            <a:ext cx="542160" cy="54216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429480" y="1186560"/>
            <a:ext cx="8099640" cy="247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" descr=""/>
          <p:cNvPicPr/>
          <p:nvPr/>
        </p:nvPicPr>
        <p:blipFill>
          <a:blip r:embed="rId6"/>
          <a:srcRect l="2256" t="9752" r="0" b="4736"/>
          <a:stretch/>
        </p:blipFill>
        <p:spPr>
          <a:xfrm>
            <a:off x="648000" y="864360"/>
            <a:ext cx="8135640" cy="5471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17080" y="66600"/>
            <a:ext cx="86860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"/>
              </a:rPr>
              <a:t>https://learningapps.org/</a:t>
            </a:r>
            <a:r>
              <a:rPr b="1" lang="ru-RU" sz="4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3"/>
          <a:srcRect l="9124" t="5950" r="3526" b="22659"/>
          <a:stretch/>
        </p:blipFill>
        <p:spPr>
          <a:xfrm>
            <a:off x="1296000" y="1008360"/>
            <a:ext cx="7487280" cy="4895280"/>
          </a:xfrm>
          <a:prstGeom prst="rect">
            <a:avLst/>
          </a:prstGeom>
          <a:ln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733680" y="4805280"/>
            <a:ext cx="3297960" cy="1818360"/>
          </a:xfrm>
          <a:prstGeom prst="rect">
            <a:avLst/>
          </a:prstGeom>
          <a:gradFill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LearningApps.org є сервісом для підтримки процесів навчання та викладання за допомогою невеликих інтерактивних модулів.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4680000" y="4824000"/>
            <a:ext cx="4247640" cy="1671840"/>
          </a:xfrm>
          <a:prstGeom prst="rect">
            <a:avLst/>
          </a:prstGeom>
          <a:gradFill>
            <a:gsLst>
              <a:gs pos="0">
                <a:srgbClr val="ffc1be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Ці модулі можуть використовуватись безпосередньо як навчальні ресурси або для самостійної роботи.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-29160" y="90720"/>
            <a:ext cx="908280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0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"/>
              </a:rPr>
              <a:t>https://create.kahoot.it/</a:t>
            </a:r>
            <a:r>
              <a:rPr b="1" lang="ru-RU" sz="40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576000" y="1125000"/>
            <a:ext cx="8316000" cy="1682640"/>
          </a:xfrm>
          <a:prstGeom prst="rect">
            <a:avLst/>
          </a:prstGeom>
          <a:gradFill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Безоплатний онлайн-сервіс Kahoot!  дає змогу створювати інтерактивні навчальні ігри (далі — ігри), що складаються з низки запитань із кількома варіантами відповідей.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Рисунок 4" descr=""/>
          <p:cNvPicPr/>
          <p:nvPr/>
        </p:nvPicPr>
        <p:blipFill>
          <a:blip r:embed="rId3"/>
          <a:stretch/>
        </p:blipFill>
        <p:spPr>
          <a:xfrm>
            <a:off x="2430000" y="5085360"/>
            <a:ext cx="3779280" cy="1487160"/>
          </a:xfrm>
          <a:prstGeom prst="rect">
            <a:avLst/>
          </a:prstGeom>
          <a:ln>
            <a:noFill/>
          </a:ln>
          <a:effectLst>
            <a:outerShdw dir="2700000" dist="139498">
              <a:srgbClr val="333333">
                <a:alpha val="65000"/>
              </a:srgbClr>
            </a:outerShdw>
          </a:effectLst>
        </p:spPr>
      </p:pic>
      <p:pic>
        <p:nvPicPr>
          <p:cNvPr id="209" name="" descr=""/>
          <p:cNvPicPr/>
          <p:nvPr/>
        </p:nvPicPr>
        <p:blipFill>
          <a:blip r:embed="rId4"/>
          <a:stretch/>
        </p:blipFill>
        <p:spPr>
          <a:xfrm>
            <a:off x="2000880" y="3744000"/>
            <a:ext cx="5126760" cy="287964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5"/>
          <a:stretch/>
        </p:blipFill>
        <p:spPr>
          <a:xfrm>
            <a:off x="5688000" y="2592000"/>
            <a:ext cx="3332880" cy="181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67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Дякую за увагу!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2" name="Рисунок 4" descr=""/>
          <p:cNvPicPr/>
          <p:nvPr/>
        </p:nvPicPr>
        <p:blipFill>
          <a:blip r:embed="rId2"/>
          <a:stretch/>
        </p:blipFill>
        <p:spPr>
          <a:xfrm>
            <a:off x="1533960" y="2274480"/>
            <a:ext cx="6095880" cy="4038120"/>
          </a:xfrm>
          <a:prstGeom prst="rect">
            <a:avLst/>
          </a:prstGeom>
          <a:ln>
            <a:noFill/>
          </a:ln>
          <a:effectLst>
            <a:outerShdw dir="2700000" dist="139498">
              <a:srgbClr val="333333">
                <a:alpha val="65000"/>
              </a:srgbClr>
            </a:outerShdw>
          </a:effectLst>
        </p:spPr>
      </p:pic>
      <p:sp>
        <p:nvSpPr>
          <p:cNvPr id="213" name="CustomShape 2"/>
          <p:cNvSpPr/>
          <p:nvPr/>
        </p:nvSpPr>
        <p:spPr>
          <a:xfrm>
            <a:off x="179640" y="1131480"/>
            <a:ext cx="8352360" cy="812520"/>
          </a:xfrm>
          <a:prstGeom prst="rect">
            <a:avLst/>
          </a:prstGeom>
          <a:gradFill>
            <a:gsLst>
              <a:gs pos="0">
                <a:srgbClr val="d0d0d0"/>
              </a:gs>
              <a:gs pos="100000">
                <a:srgbClr val="ededed"/>
              </a:gs>
            </a:gsLst>
            <a:lin ang="16200000"/>
          </a:gradFill>
          <a:ln w="9360">
            <a:solidFill>
              <a:srgbClr val="000000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Бажаю успіху у світі цікавого і незвичайного навчання онлайн!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"/>
              </a:rPr>
              <a:t>https://dmytrivka.e-schools.info/</a:t>
            </a: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296000" y="1600200"/>
            <a:ext cx="7390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5616000" y="5184360"/>
            <a:ext cx="3239640" cy="129528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tretch/>
        </p:blipFill>
        <p:spPr>
          <a:xfrm>
            <a:off x="1080000" y="4968000"/>
            <a:ext cx="2447640" cy="160992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5"/>
          <a:srcRect l="0" t="3584" r="3" b="0"/>
          <a:stretch/>
        </p:blipFill>
        <p:spPr>
          <a:xfrm>
            <a:off x="1320120" y="1296000"/>
            <a:ext cx="7365960" cy="5459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Опитування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1296000" y="1600200"/>
            <a:ext cx="7390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1. Чи допомагаєте своїй дитині готуватись до уроків?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2. Які онлайнсервіси ви використовуєте для підготовки Д/З?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2.  Чи  навчаєтесь самостійно онлайн?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5616000" y="5184360"/>
            <a:ext cx="3239640" cy="129528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1080000" y="4968000"/>
            <a:ext cx="2447640" cy="160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51640" y="836640"/>
            <a:ext cx="5400000" cy="2231640"/>
          </a:xfrm>
          <a:prstGeom prst="rect">
            <a:avLst/>
          </a:prstGeom>
          <a:gradFill>
            <a:gsLst>
              <a:gs pos="0">
                <a:srgbClr val="ffc1be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Matific розроблено командою експертів в області освіти для закріплення учнями концептуального розуміння при вивченні математики у 1-6 класах та підготовці до школи. Matific взаємодіє з учнями через захопливу навчальну платформу, охоплює вашу навчальну програму з математики та дає учням можливість опанувати учнями матеріал в ігровій формі, стимулюючи при цьому мислення.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3276000" y="3573000"/>
            <a:ext cx="5472000" cy="3095640"/>
          </a:xfrm>
          <a:prstGeom prst="rect">
            <a:avLst/>
          </a:prstGeom>
          <a:gradFill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Кожен учень заслуговує на власний шлях до опанування математики. У Matific учні просуваються своїм темпом і працюють з унікальною послідовністю інтерактивних вправ. Учні використовують миттєвий інтерактивний зворотній зв’язок, щоб налаштувати своє мислення розв'язуючи кожну задачу. Існує вбудована система звітності в реальному часі, за допомогою якої вчителі та батьки відстежують успіхи учнів на кожному етапі. Також навчальна послідовність Matific враховує навчальну програму.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Рисунок 6" descr=""/>
          <p:cNvPicPr/>
          <p:nvPr/>
        </p:nvPicPr>
        <p:blipFill>
          <a:blip r:embed="rId2"/>
          <a:srcRect l="4549" t="4579" r="5042" b="1625"/>
          <a:stretch/>
        </p:blipFill>
        <p:spPr>
          <a:xfrm>
            <a:off x="5796000" y="260640"/>
            <a:ext cx="2951640" cy="295020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7" descr=""/>
          <p:cNvPicPr/>
          <p:nvPr/>
        </p:nvPicPr>
        <p:blipFill>
          <a:blip r:embed="rId3"/>
          <a:stretch/>
        </p:blipFill>
        <p:spPr>
          <a:xfrm>
            <a:off x="263520" y="3573000"/>
            <a:ext cx="2710080" cy="2703240"/>
          </a:xfrm>
          <a:prstGeom prst="rect">
            <a:avLst/>
          </a:prstGeom>
          <a:ln>
            <a:noFill/>
          </a:ln>
        </p:spPr>
      </p:pic>
      <p:pic>
        <p:nvPicPr>
          <p:cNvPr id="159" name="Picture 2" descr=""/>
          <p:cNvPicPr/>
          <p:nvPr/>
        </p:nvPicPr>
        <p:blipFill>
          <a:blip r:embed="rId4"/>
          <a:stretch/>
        </p:blipFill>
        <p:spPr>
          <a:xfrm>
            <a:off x="3708000" y="360720"/>
            <a:ext cx="1475640" cy="475560"/>
          </a:xfrm>
          <a:prstGeom prst="rect">
            <a:avLst/>
          </a:prstGeom>
          <a:ln>
            <a:noFill/>
          </a:ln>
        </p:spPr>
      </p:pic>
      <p:pic>
        <p:nvPicPr>
          <p:cNvPr id="160" name="Picture 3" descr=""/>
          <p:cNvPicPr/>
          <p:nvPr/>
        </p:nvPicPr>
        <p:blipFill>
          <a:blip r:embed="rId5"/>
          <a:stretch/>
        </p:blipFill>
        <p:spPr>
          <a:xfrm>
            <a:off x="5761440" y="608040"/>
            <a:ext cx="3381840" cy="2688840"/>
          </a:xfrm>
          <a:prstGeom prst="rect">
            <a:avLst/>
          </a:prstGeom>
          <a:ln>
            <a:noFill/>
          </a:ln>
        </p:spPr>
      </p:pic>
      <p:pic>
        <p:nvPicPr>
          <p:cNvPr id="161" name="Picture 4" descr=""/>
          <p:cNvPicPr/>
          <p:nvPr/>
        </p:nvPicPr>
        <p:blipFill>
          <a:blip r:embed="rId6"/>
          <a:stretch/>
        </p:blipFill>
        <p:spPr>
          <a:xfrm>
            <a:off x="124200" y="3210840"/>
            <a:ext cx="3094920" cy="2037600"/>
          </a:xfrm>
          <a:prstGeom prst="rect">
            <a:avLst/>
          </a:prstGeom>
          <a:ln>
            <a:noFill/>
          </a:ln>
        </p:spPr>
      </p:pic>
      <p:pic>
        <p:nvPicPr>
          <p:cNvPr id="162" name="Picture 5" descr=""/>
          <p:cNvPicPr/>
          <p:nvPr/>
        </p:nvPicPr>
        <p:blipFill>
          <a:blip r:embed="rId7"/>
          <a:stretch/>
        </p:blipFill>
        <p:spPr>
          <a:xfrm>
            <a:off x="172800" y="4855680"/>
            <a:ext cx="3094920" cy="202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"/>
          <p:cNvPicPr/>
          <p:nvPr/>
        </p:nvPicPr>
        <p:blipFill>
          <a:blip r:embed="rId2"/>
          <a:stretch/>
        </p:blipFill>
        <p:spPr>
          <a:xfrm>
            <a:off x="6974280" y="1052640"/>
            <a:ext cx="1866240" cy="228528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513720" y="1124640"/>
            <a:ext cx="9000360" cy="71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0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https://www.matific.com/ua/uk/home</a:t>
            </a:r>
            <a:r>
              <a:rPr b="0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/</a:t>
            </a: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755640" y="1772640"/>
            <a:ext cx="8084880" cy="459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Вдумливе навчання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Глибоке розуміння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Математичні вправи, робочі аркуші та текстові задачі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Формування критичного мислення та концептуального розуміння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Розвиток винахідливості та питливості в безпечному середовищі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Завдання призначаються учням автоматично або вчителем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Узгоджено з навчальною програмою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Доступні більш ніж 30 мовами, можливість вибору мов для кожного учня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Повний супровід і професійне навчання: перевірені ресурси та цілодобова підтримка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95640" y="0"/>
            <a:ext cx="8516880" cy="97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Міксіке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https://miksike.net.ua/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7560" y="1484640"/>
            <a:ext cx="8891640" cy="86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r>
              <a:rPr b="0" lang="ru-RU" sz="2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Міксіке</a:t>
            </a:r>
            <a:r>
              <a:rPr b="0" lang="ru-RU" sz="2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 </a:t>
            </a: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- освітнє онлайн середовище надає можливість вчителям, учням і батькам створювати та використовувати  власні  навчальні онлайн матеріали, а також використовувати онлайн- колекцію навчальних  матеріалів, яку спільними зусиллями створили педагоги-учасники проекту. Також  освітнє онлайн середовище Міксіке дозволяє організовувати та проводити навчальні змагання серед учнів школи,   між учнями різних шкіл області або країни, а також між школами різних країн Європи.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Picture 2" descr=""/>
          <p:cNvPicPr/>
          <p:nvPr/>
        </p:nvPicPr>
        <p:blipFill>
          <a:blip r:embed="rId4"/>
          <a:stretch/>
        </p:blipFill>
        <p:spPr>
          <a:xfrm>
            <a:off x="5347440" y="5517360"/>
            <a:ext cx="3809160" cy="1189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395640" y="0"/>
            <a:ext cx="8516880" cy="97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Міксіке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2c68b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https://miksike.net.ua/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7560" y="1484640"/>
            <a:ext cx="8891640" cy="86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2" descr=""/>
          <p:cNvPicPr/>
          <p:nvPr/>
        </p:nvPicPr>
        <p:blipFill>
          <a:blip r:embed="rId2"/>
          <a:stretch/>
        </p:blipFill>
        <p:spPr>
          <a:xfrm>
            <a:off x="3678480" y="5328000"/>
            <a:ext cx="3809160" cy="118980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rcRect l="0" t="3814" r="723" b="35291"/>
          <a:stretch/>
        </p:blipFill>
        <p:spPr>
          <a:xfrm>
            <a:off x="288000" y="1080360"/>
            <a:ext cx="8855280" cy="417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39640" y="69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Мій клас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https://miyklas.com.ua</a:t>
            </a:r>
            <a:r>
              <a:rPr b="0" lang="ru-RU" sz="4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/</a:t>
            </a: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Picture 2" descr=""/>
          <p:cNvPicPr/>
          <p:nvPr/>
        </p:nvPicPr>
        <p:blipFill>
          <a:blip r:embed="rId4"/>
          <a:stretch/>
        </p:blipFill>
        <p:spPr>
          <a:xfrm>
            <a:off x="2329200" y="2133720"/>
            <a:ext cx="5656680" cy="4525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914400" y="2679120"/>
            <a:ext cx="8228880" cy="97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72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vs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5336280" y="1310040"/>
            <a:ext cx="1120320" cy="6620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25560">
            <a:solidFill>
              <a:srgbClr val="8e3b3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3"/>
          <p:cNvSpPr/>
          <p:nvPr/>
        </p:nvSpPr>
        <p:spPr>
          <a:xfrm>
            <a:off x="3190320" y="4701600"/>
            <a:ext cx="1093320" cy="647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bb59"/>
          </a:solidFill>
          <a:ln w="25560">
            <a:solidFill>
              <a:srgbClr val="728a4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4"/>
          <p:cNvSpPr/>
          <p:nvPr/>
        </p:nvSpPr>
        <p:spPr>
          <a:xfrm>
            <a:off x="6609960" y="1125720"/>
            <a:ext cx="2015640" cy="1187280"/>
          </a:xfrm>
          <a:prstGeom prst="rect">
            <a:avLst/>
          </a:prstGeom>
          <a:gradFill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Сайт, який увійшов у десятку кращих за дизайн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1188720" y="4563720"/>
            <a:ext cx="1799640" cy="912960"/>
          </a:xfrm>
          <a:prstGeom prst="rect">
            <a:avLst/>
          </a:prstGeom>
          <a:gradFill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Найгірший</a:t>
            </a:r>
            <a:r>
              <a:rPr b="0" lang="ru-RU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дизайн сайту за останні 5 років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975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4432</TotalTime>
  <Application>LibreOffice/5.2.4.2$Windows_x86 LibreOffice_project/3d5603e1122f0f102b62521720ab13a38a4e0eb0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2016-02-18T08:50:27Z</dcterms:created>
  <dc:creator>teacher309</dc:creator>
  <dc:description/>
  <dc:language>ru-RU</dc:language>
  <cp:lastModifiedBy/>
  <dcterms:modified xsi:type="dcterms:W3CDTF">2019-01-23T19:31:34Z</dcterms:modified>
  <cp:revision>274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