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3" r:id="rId6"/>
    <p:sldId id="260" r:id="rId7"/>
    <p:sldId id="262" r:id="rId8"/>
    <p:sldId id="269" r:id="rId9"/>
    <p:sldId id="268" r:id="rId10"/>
    <p:sldId id="284" r:id="rId11"/>
    <p:sldId id="270" r:id="rId12"/>
    <p:sldId id="267" r:id="rId13"/>
    <p:sldId id="266" r:id="rId14"/>
    <p:sldId id="265" r:id="rId15"/>
    <p:sldId id="264" r:id="rId16"/>
    <p:sldId id="263" r:id="rId17"/>
    <p:sldId id="273" r:id="rId18"/>
    <p:sldId id="278" r:id="rId19"/>
    <p:sldId id="272" r:id="rId20"/>
    <p:sldId id="276" r:id="rId21"/>
    <p:sldId id="275" r:id="rId22"/>
    <p:sldId id="271" r:id="rId23"/>
    <p:sldId id="261" r:id="rId24"/>
    <p:sldId id="285" r:id="rId25"/>
    <p:sldId id="286" r:id="rId26"/>
    <p:sldId id="287" r:id="rId27"/>
    <p:sldId id="280" r:id="rId28"/>
    <p:sldId id="279" r:id="rId29"/>
    <p:sldId id="28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37F6-2964-4F78-93B8-9E0D519282A6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BB876-9707-4649-A5D4-94B8164DBE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8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BB876-9707-4649-A5D4-94B8164DBE9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74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BB876-9707-4649-A5D4-94B8164DBE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4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BB876-9707-4649-A5D4-94B8164DBE9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9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628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998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7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436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0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3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7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85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592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11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21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F73E5-8A75-437A-9026-E31DABAEA2DE}" type="datetimeFigureOut">
              <a:rPr lang="ru-RU" smtClean="0"/>
              <a:t>02.12.2018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9F93B-263E-491A-8798-D34BCEBA2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47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46161" y="1037230"/>
            <a:ext cx="10863617" cy="4135271"/>
          </a:xfrm>
        </p:spPr>
        <p:txBody>
          <a:bodyPr>
            <a:normAutofit/>
          </a:bodyPr>
          <a:lstStyle/>
          <a:p>
            <a:pPr marL="228600">
              <a:lnSpc>
                <a:spcPct val="107000"/>
              </a:lnSpc>
              <a:spcAft>
                <a:spcPts val="0"/>
              </a:spcAft>
            </a:pPr>
            <a:r>
              <a:rPr lang="uk-UA" sz="4900" b="1" dirty="0" err="1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Трансдисциплінарність</a:t>
            </a:r>
            <a:r>
              <a:rPr lang="uk-UA" sz="4900" b="1" dirty="0" smtClean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освітнього простору – основа розвитку конкурентоспроможної особистості</a:t>
            </a:r>
            <a:r>
              <a:rPr lang="ru-RU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78221" y="4776716"/>
            <a:ext cx="5431808" cy="1842448"/>
          </a:xfrm>
        </p:spPr>
        <p:txBody>
          <a:bodyPr>
            <a:normAutofit/>
          </a:bodyPr>
          <a:lstStyle/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Доповідач: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Заступник директора з НВР </a:t>
            </a:r>
          </a:p>
          <a:p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Гальчук Оксана Миколаївна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7800"/>
            <a:ext cx="6277970" cy="285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736979"/>
            <a:ext cx="11027391" cy="5841242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65027" y="573206"/>
            <a:ext cx="88028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Трансдисциплінарність</a:t>
            </a:r>
            <a:r>
              <a:rPr lang="uk-UA" sz="4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реалізує спосіб розширення наукового світогляду учнів,  який полягає в розгляді певних явищ поза межами певної навчальної дисципліни.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143" y="4116461"/>
            <a:ext cx="4019265" cy="26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2" y="504967"/>
            <a:ext cx="10522424" cy="6073254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4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uk-UA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авдання вчителя – допомогти дітям знайти себе в майбутньому, стати самостійними, творчими і впевненими в собі людьми. </a:t>
            </a:r>
            <a:endParaRPr lang="ru-RU" sz="4000" dirty="0" smtClean="0">
              <a:solidFill>
                <a:srgbClr val="002060"/>
              </a:solidFill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5122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130" y="3149221"/>
            <a:ext cx="8312326" cy="35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1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0" y="2347415"/>
            <a:ext cx="11339492" cy="451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736979"/>
            <a:ext cx="11027391" cy="5841242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Конкурентноспроможність</a:t>
            </a:r>
            <a:r>
              <a:rPr lang="uk-UA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учня – це вміння постійно навчатися, орієнтуватися в світі інформації, ефективно її використовувати, прагнення до саморозвитку.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3037066"/>
            <a:ext cx="6096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736979"/>
            <a:ext cx="11027391" cy="5841242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4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конкурентноспроможність</a:t>
            </a:r>
            <a:r>
              <a:rPr lang="uk-UA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0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8100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Конкурентоспроможна особистість </a:t>
            </a:r>
            <a:r>
              <a:rPr lang="uk-UA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це така особистість, яка здатна швидко й безболісно адаптуватися до постійних змін суспільних умов, науково-технічного прогресу й нових видів діяльності та форм спілкування за умови збереження позитивного внутрішнього </a:t>
            </a:r>
            <a:r>
              <a:rPr lang="uk-UA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психоенергетичного</a:t>
            </a:r>
            <a:r>
              <a:rPr lang="uk-UA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потенціалу й гармонії.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2691298"/>
            <a:ext cx="6096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609" y="4911074"/>
            <a:ext cx="4490113" cy="19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191069"/>
            <a:ext cx="10972800" cy="5650174"/>
          </a:xfrm>
        </p:spPr>
        <p:txBody>
          <a:bodyPr>
            <a:noAutofit/>
          </a:bodyPr>
          <a:lstStyle/>
          <a:p>
            <a:pPr marL="0" marR="38100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конкурентоспроможній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громадянам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810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високий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функціональної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грамотності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810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математики, статистики,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методології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810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спостерігати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інтерпретувати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діяти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810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йдеться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географії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мовної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810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колективі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R="3810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810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вчитися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пристосовуватися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7480" y="136478"/>
            <a:ext cx="9157648" cy="6291618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метою реалізації пріоритетного напряму стратегічного розвитку освіти в Україні з постійного підвищення якості освіти, оновлення її змісту та форм організації навчально-виховного процесу, з метою формування та розвитку </a:t>
            </a:r>
            <a:r>
              <a:rPr lang="uk-UA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конкурентноспроможної</a:t>
            </a: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особистості перед педагогічним колективом закладу визначені мета та завдання.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1078173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6" name="Picture 2" descr="Ð ÐµÐ·ÑÐ»ÑÑÐ°Ñ Ð¿Ð¾ÑÑÐºÑ Ð·Ð¾Ð±ÑÐ°Ð¶ÐµÐ½Ñ Ð·Ð° Ð·Ð°Ð¿Ð¸ÑÐ¾Ð¼ &quot;Ð¢ÑÐ°Ð½ÑÐ´Ð¸ÑÑÐ¸Ð¿Ð»ÑÐ½Ð°ÑÐ½ÑÑÑÑ Ð¾ÑÐ²ÑÑÐ½ÑÐ¾Ð³Ð¾ Ð¿ÑÐ¾ÑÑÐ¾ÑÑ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6" y="3906802"/>
            <a:ext cx="5063320" cy="29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191069"/>
            <a:ext cx="11027391" cy="6387152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2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Мета та завдання</a:t>
            </a: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діяльності, необхідність створення умов для розширення життєвої компетентності, формування нових мотивів навчання, самоорганізації та самореалізації особистості і як кінцевий результат — орієнтації учнів на подальший свідомий вибір професії. </a:t>
            </a:r>
            <a:endParaRPr lang="ru-RU" sz="3200" dirty="0" smtClean="0">
              <a:solidFill>
                <a:srgbClr val="002060"/>
              </a:solidFill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Враховуючи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потреби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конкурентноспроможної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особистості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навчально-виховний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бути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оновлений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І в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зв`язку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цим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Верховна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Рада 5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вересня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2017 року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ухвалила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 закону про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освіту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набрав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чинності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28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вересня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 за все,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закон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відкриває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шлях до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впровадження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реформи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"Нова </a:t>
            </a:r>
            <a:r>
              <a:rPr lang="ru-RU" sz="3200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українська</a:t>
            </a:r>
            <a:r>
              <a:rPr lang="ru-RU" sz="3200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школа"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яку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розробила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команда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міністра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Лілії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Гриневич.</a:t>
            </a:r>
            <a:endParaRPr lang="ru-RU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5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177421"/>
            <a:ext cx="11027391" cy="6400800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високих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комп’ютери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перебирають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себе роботу людей,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дітях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зможуть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перейняти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машини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Forum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2016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працедавці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зробили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прогноз про те,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їхнім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працівникам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успішнішими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2020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вирішувати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комплексні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зросте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52%),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критичне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креативність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людьми,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координації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емоційний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інтелект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судження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буде не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і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швидкість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клієнтоорієнтованість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вести переговори та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когнітивна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гнучкість</a:t>
            </a:r>
            <a:r>
              <a:rPr lang="ru-RU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6" name="Як зробити школу цікавою. Поради міжнародних експерті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2" y="313899"/>
            <a:ext cx="10645254" cy="6264322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мало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шкіл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вчать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і ми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мусимо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2018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сіли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закінчать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школу в 2030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Старт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2018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перший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реформи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8194" name="Picture 2" descr="Ð ÐµÐ·ÑÐ»ÑÑÐ°Ñ Ð¿Ð¾ÑÑÐºÑ Ð·Ð¾Ð±ÑÐ°Ð¶ÐµÐ½Ñ Ð·Ð° Ð·Ð°Ð¿Ð¸ÑÐ¾Ð¼ &quot;Ð½Ð¾Ð²Ð° ÑÐºÑÐ°ÑÐ½ÑÑÐºÐ° ÑÐºÐ¾Ð»Ð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9" y="4000196"/>
            <a:ext cx="4129822" cy="28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 ÐµÐ·ÑÐ»ÑÑÐ°Ñ Ð¿Ð¾ÑÑÐºÑ Ð·Ð¾Ð±ÑÐ°Ð¶ÐµÐ½Ñ Ð·Ð° Ð·Ð°Ð¿Ð¸ÑÐ¾Ð¼ &quot;Ð½Ð¾Ð²Ð° ÑÐºÑÐ°ÑÐ½ÑÑÐºÐ° ÑÐºÐ¾Ð»Ð°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172" y="3257036"/>
            <a:ext cx="4727084" cy="29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8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1070"/>
            <a:ext cx="12192000" cy="702833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501" y="354842"/>
            <a:ext cx="10781731" cy="5822121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«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не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вчить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успішно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ніякої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нас приходить у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природженою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здатністю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жити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успішно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щасливо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 ми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повинні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збагатити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знаннями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навичками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допомогли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 нам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реалізувати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якомога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ефективніше</a:t>
            </a:r>
            <a:r>
              <a:rPr lang="uk-UA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Ро́берт</a:t>
            </a:r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То́ру</a:t>
            </a:r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Кійоса́кі</a:t>
            </a:r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36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011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0"/>
            <a:ext cx="11027391" cy="6578221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реформи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розпочнеться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2020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стосуватиметься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матимуть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свободу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навчатимуть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п’ятикласників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пішли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2016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оновленими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програмами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теперішнього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стандарту, а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за стандартом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Переходу в 2022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базової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рейки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передуватиме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дворічне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пілотування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інноваційних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методик,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866" y="163773"/>
            <a:ext cx="10631606" cy="6414448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Третій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етап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реформи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розпочнеться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2023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році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стосується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запровадження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профільної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За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відсутності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фінансування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повноцінну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профільну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школу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доцільно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запроваджувати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пізніше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2027, коли у 10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набір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- 2018,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буде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повністю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згідно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нового стандарту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повної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профільної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Згідно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новою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концепцією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школі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триватиме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років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Упроваджуються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три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рівні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початкова (4 роки),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базова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років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та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професійна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(3 роки).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починатимуть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шести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років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32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але для </a:t>
            </a:r>
            <a:r>
              <a:rPr lang="ru-RU" sz="3200" b="1" i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32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3200" b="1" i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особливими</a:t>
            </a:r>
            <a:r>
              <a:rPr lang="ru-RU" sz="32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потребами </a:t>
            </a:r>
            <a:r>
              <a:rPr lang="ru-RU" sz="3200" b="1" i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вікові</a:t>
            </a:r>
            <a:r>
              <a:rPr lang="ru-RU" sz="32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рамки </a:t>
            </a:r>
            <a:r>
              <a:rPr lang="ru-RU" sz="3200" b="1" i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можуть</a:t>
            </a:r>
            <a:r>
              <a:rPr lang="ru-RU" sz="32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бути </a:t>
            </a:r>
            <a:r>
              <a:rPr lang="ru-RU" sz="3200" b="1" i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змінені</a:t>
            </a:r>
            <a:r>
              <a:rPr lang="ru-RU" sz="3200" b="1" i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200" b="1" i="1" u="sng" dirty="0" smtClean="0">
              <a:solidFill>
                <a:srgbClr val="002060"/>
              </a:solidFill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48000" y="24133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88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3457" y="136478"/>
            <a:ext cx="10877265" cy="6441743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проголошує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презумпцію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талановитості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рівний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доступ до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дискримінації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стандарту: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цінність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дитинства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відповідність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віковим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особливостям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радість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пізнання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плекання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самостійності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незалежного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навченої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безпорадності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принципи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здорового способу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безпечних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умов для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психоемоційного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0" y="341194"/>
            <a:ext cx="10536072" cy="1009933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групах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1820" y="1351127"/>
            <a:ext cx="10261979" cy="48258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Конкурентноспроможність</a:t>
            </a:r>
            <a:r>
              <a:rPr lang="uk-UA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205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49" y="2546512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57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1125"/>
              </a:spcAft>
            </a:pPr>
            <a:r>
              <a:rPr lang="ru-RU" b="1" kern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Найточніший</a:t>
            </a:r>
            <a:r>
              <a:rPr lang="ru-RU" b="1" kern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тест </a:t>
            </a:r>
            <a:r>
              <a:rPr lang="ru-RU" b="1" kern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дисциплінарності</a:t>
            </a:r>
            <a:r>
              <a:rPr lang="ru-RU" b="1" kern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1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особистості</a:t>
            </a:r>
            <a:r>
              <a:rPr lang="ru-RU" b="1" kern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kern="1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kern="1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endParaRPr lang="ru-RU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tutkatamka.com.ua/wp-content/uploads/2017/12/21-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918" y="1825625"/>
            <a:ext cx="8114731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2" y="600501"/>
            <a:ext cx="10398457" cy="109018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Ви абсолютно </a:t>
            </a:r>
            <a:r>
              <a:rPr lang="ru-RU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виснажені</a:t>
            </a:r>
            <a:r>
              <a:rPr lang="ru-RU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довгим</a:t>
            </a:r>
            <a:r>
              <a:rPr lang="ru-RU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найвдалішим</a:t>
            </a:r>
            <a:r>
              <a:rPr lang="ru-RU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Як проведете </a:t>
            </a:r>
            <a:r>
              <a:rPr lang="ru-RU" sz="3600" b="1" dirty="0" err="1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вихідні</a:t>
            </a:r>
            <a:r>
              <a:rPr lang="ru-RU" sz="3600" b="1" dirty="0">
                <a:solidFill>
                  <a:srgbClr val="2C2F34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http://tutkatamka.com.ua/wp-content/uploads/2017/12/1-6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428" y="1378424"/>
            <a:ext cx="9072850" cy="516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80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Яке з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описів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підходить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вам?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 descr="http://tutkatamka.com.ua/wp-content/uploads/2017/12/2-66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0" y="1027906"/>
            <a:ext cx="7942997" cy="5536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8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869" y="801853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Компанія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конкурент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роботодавця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намагається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переманити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Ви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сумніваєтеся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там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платять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але тут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прекрасний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колектив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й начальник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відділу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натякнув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рекомендує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керівництву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відходом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пенсію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Як будете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приймати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800" b="1" dirty="0" smtClean="0">
                <a:solidFill>
                  <a:srgbClr val="2C2F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7" name="Объект 6" descr="http://tutkatamka.com.ua/wp-content/uploads/2017/12/3-64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92" y="2506662"/>
            <a:ext cx="8502554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6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6854"/>
            <a:ext cx="10515600" cy="1103834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4. До </a:t>
            </a:r>
            <a:r>
              <a:rPr lang="ru-RU" sz="3600" b="1" dirty="0" err="1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весілля</a:t>
            </a:r>
            <a:r>
              <a:rPr lang="ru-RU" sz="3600" b="1" dirty="0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ваших </a:t>
            </a:r>
            <a:r>
              <a:rPr lang="ru-RU" sz="3600" b="1" dirty="0" err="1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близьких</a:t>
            </a:r>
            <a:r>
              <a:rPr lang="ru-RU" sz="3600" b="1" dirty="0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друзів</a:t>
            </a:r>
            <a:r>
              <a:rPr lang="ru-RU" sz="3600" b="1" dirty="0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3600" b="1" dirty="0" err="1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тижні</a:t>
            </a:r>
            <a:r>
              <a:rPr lang="ru-RU" sz="3600" b="1" dirty="0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. Як </a:t>
            </a:r>
            <a:r>
              <a:rPr lang="ru-RU" sz="3600" b="1" dirty="0" err="1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справи</a:t>
            </a:r>
            <a:r>
              <a:rPr lang="ru-RU" sz="3600" b="1" dirty="0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b="1" dirty="0" err="1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підготовкою</a:t>
            </a:r>
            <a:r>
              <a:rPr lang="ru-RU" sz="3600" b="1" dirty="0" smtClean="0">
                <a:solidFill>
                  <a:srgbClr val="2C2F34"/>
                </a:solidFill>
                <a:effectLst/>
                <a:latin typeface="Roboto Condensed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7" name="Рисунок 6" descr="http://tutkatamka.com.ua/wp-content/uploads/2017/12/4-5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74" y="1473959"/>
            <a:ext cx="8127100" cy="5281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0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3" y="231130"/>
            <a:ext cx="10577015" cy="6582506"/>
          </a:xfrm>
        </p:spPr>
      </p:pic>
    </p:spTree>
    <p:extLst>
      <p:ext uri="{BB962C8B-B14F-4D97-AF65-F5344CB8AC3E}">
        <p14:creationId xmlns:p14="http://schemas.microsoft.com/office/powerpoint/2010/main" val="401125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6787" y="313900"/>
            <a:ext cx="10235821" cy="6414446"/>
          </a:xfrm>
        </p:spPr>
        <p:txBody>
          <a:bodyPr>
            <a:normAutofit fontScale="77500" lnSpcReduction="20000"/>
          </a:bodyPr>
          <a:lstStyle/>
          <a:p>
            <a:pPr indent="0">
              <a:lnSpc>
                <a:spcPct val="107000"/>
              </a:lnSpc>
              <a:spcAft>
                <a:spcPts val="940"/>
              </a:spcAft>
              <a:buNone/>
            </a:pP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Закон «Про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освіту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розвиватися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всебічно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успішного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погляди,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Державному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стандарті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початкової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обов'язкових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результатів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означено не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3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940"/>
              </a:spcAft>
              <a:buNone/>
            </a:pP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повною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життєво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стати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спроможними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будь-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І ми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прагнемо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перейти до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розвиває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індивідуальність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забезпечує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свободу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7000"/>
              </a:lnSpc>
              <a:spcAft>
                <a:spcPts val="940"/>
              </a:spcAft>
              <a:buNone/>
            </a:pP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Але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користуватися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свободою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розуміти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повинно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зрозуміти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будуємо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нову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школу і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Лілія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Гриневич,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Міністр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науки </a:t>
            </a:r>
            <a:r>
              <a:rPr lang="ru-RU" sz="320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3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2" y="0"/>
            <a:ext cx="11854453" cy="696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8174" y="791570"/>
            <a:ext cx="10275626" cy="5385393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Німецький</a:t>
            </a:r>
            <a:r>
              <a:rPr lang="ru-RU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поет Гете писав: </a:t>
            </a:r>
            <a:endParaRPr lang="ru-RU" sz="5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 знати, треба й </a:t>
            </a:r>
            <a:r>
              <a:rPr lang="ru-RU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54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 </a:t>
            </a:r>
            <a:r>
              <a:rPr lang="ru-RU" sz="5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хотіти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треба </a:t>
            </a:r>
            <a:r>
              <a:rPr lang="ru-RU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робити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  <a:endParaRPr lang="ru-RU" sz="54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2" y="3648074"/>
            <a:ext cx="4762500" cy="320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27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341194"/>
            <a:ext cx="11027391" cy="6237027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століття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наразі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маємо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ситуацію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ільшість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втрачають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початковий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за 11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майже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здорових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40%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зростає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захворюваність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травлення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 70% –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нервової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 на 30% –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серцево-судинної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49%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свідчать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цькували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шкільна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перестає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завдає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збитки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практично 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28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865" y="191068"/>
            <a:ext cx="11027391" cy="6455391"/>
          </a:xfrm>
        </p:spPr>
        <p:txBody>
          <a:bodyPr>
            <a:noAutofit/>
          </a:bodyPr>
          <a:lstStyle/>
          <a:p>
            <a:pPr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Національній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доктрині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зазначено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головна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мета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особистісного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самореалізації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кожного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громадянина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навчатися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громадянського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консолідації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інтеграції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конкурентоспроможної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процвітаючої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4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3331" y="736979"/>
            <a:ext cx="11027391" cy="5841242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32764" y="887104"/>
            <a:ext cx="10304059" cy="4834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У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сучасній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освіті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спостерігається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тенденція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навчальний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Одним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підходів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трансдисциплінарний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Необхідність упровадження </a:t>
            </a:r>
            <a:r>
              <a:rPr lang="uk-UA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трансдисциплінарного</a:t>
            </a: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підходу згадувалась ще з 80-х рр. 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Для реалізації </a:t>
            </a:r>
            <a:r>
              <a:rPr lang="uk-UA" sz="32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трансдисциплінарного</a:t>
            </a: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підходу необхідною є вимога 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відкритості дисциплін для їх 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uk-UA" sz="3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подальшого зв’язку. 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19" y="4080681"/>
            <a:ext cx="4544704" cy="263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81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87606" y="136478"/>
            <a:ext cx="89802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6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Трансдисциплінарність</a:t>
            </a:r>
            <a:r>
              <a:rPr lang="uk-UA" sz="66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6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Ð ÐµÐ·ÑÐ»ÑÑÐ°Ñ Ð¿Ð¾ÑÑÐºÑ Ð·Ð¾Ð±ÑÐ°Ð¶ÐµÐ½Ñ Ð·Ð° Ð·Ð°Ð¿Ð¸ÑÐ¾Ð¼ &quot;Ð¢ÑÐ°Ð½ÑÐ´Ð¸ÑÑÐ¸Ð¿Ð»ÑÐ½Ð°ÑÐ½ÑÑÑÑ?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70" y="1683505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59809" y="3132318"/>
            <a:ext cx="3862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808" y="2251298"/>
            <a:ext cx="41079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Суспільствознавство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9808" y="1370278"/>
            <a:ext cx="367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 і література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9809" y="4013338"/>
            <a:ext cx="365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Природознавство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9808" y="4629557"/>
            <a:ext cx="4581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Естетична культура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9808" y="5308692"/>
            <a:ext cx="462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2639" y="5893467"/>
            <a:ext cx="5472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 і фізична культура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9809" y="286603"/>
            <a:ext cx="9526137" cy="6291618"/>
          </a:xfrm>
        </p:spPr>
        <p:txBody>
          <a:bodyPr>
            <a:noAutofit/>
          </a:bodyPr>
          <a:lstStyle/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рансдисциплінарність</a:t>
            </a:r>
            <a:r>
              <a:rPr lang="uk-UA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визначає методологічне підґрунтя використання інтегрованих наукових підходів до таких складних проблем, які не можуть бути описані у межах окремих усталених академічних дисциплін.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uk-UA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рансдисциплінарність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інтеграція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набуття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комплексу 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36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160" r="85141" b="4310"/>
          <a:stretch/>
        </p:blipFill>
        <p:spPr>
          <a:xfrm>
            <a:off x="0" y="0"/>
            <a:ext cx="7233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96866" t="3533" b="6006"/>
          <a:stretch/>
        </p:blipFill>
        <p:spPr>
          <a:xfrm>
            <a:off x="11846256" y="0"/>
            <a:ext cx="345743" cy="6755642"/>
          </a:xfrm>
          <a:prstGeom prst="rect">
            <a:avLst/>
          </a:prstGeom>
        </p:spPr>
      </p:pic>
      <p:pic>
        <p:nvPicPr>
          <p:cNvPr id="6146" name="Picture 2" descr="Ð ÐµÐ·ÑÐ»ÑÑÐ°Ñ Ð¿Ð¾ÑÑÐºÑ Ð·Ð¾Ð±ÑÐ°Ð¶ÐµÐ½Ñ Ð·Ð° Ð·Ð°Ð¿Ð¸ÑÐ¾Ð¼ &quot;Ð¢ÑÐ°Ð½ÑÐ´Ð¸ÑÑÐ¸Ð¿Ð»ÑÐ½Ð°ÑÐ½ÑÑÑÑ Ð¾ÑÐ²ÑÑÐ½ÑÐ¾Ð³Ð¾ Ð¿ÑÐ¾ÑÑÐ¾ÑÑ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337" y="4503761"/>
            <a:ext cx="4039127" cy="2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320</Words>
  <Application>Microsoft Office PowerPoint</Application>
  <PresentationFormat>Широкоэкранный</PresentationFormat>
  <Paragraphs>74</Paragraphs>
  <Slides>29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Roboto Condensed</vt:lpstr>
      <vt:lpstr>Times New Roman</vt:lpstr>
      <vt:lpstr>Wingdings</vt:lpstr>
      <vt:lpstr>Тема Office</vt:lpstr>
      <vt:lpstr>Трансдисциплінарність освітнього простору – основа розвитку конкурентоспроможної особистості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Робота в групах</vt:lpstr>
      <vt:lpstr>Найточніший тест дисциплінарності особистості з 4 питань</vt:lpstr>
      <vt:lpstr>1. Ви абсолютно виснажені, тиждень був довгим і не найвдалішим. Як проведете вихідні? </vt:lpstr>
      <vt:lpstr>2. Яке з двох описів більше підходить вам? </vt:lpstr>
      <vt:lpstr>3. Компанія – конкурент вашого роботодавця намагається вас переманити. Ви сумніваєтеся: там набагато більше платять, але тут прекрасний колектив та й начальник відділу натякнув, що рекомендує вас керівництву перед відходом на пенсію. Як будете приймати рішення? </vt:lpstr>
      <vt:lpstr>4. До весілля ваших близьких друзів 2 тижні. Як справи з підготовкою?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Трансдисциплінарність освітнього простору – основа розвитку конкурентоспроможної особистості </dc:title>
  <dc:creator>yaroslav3101ua@gmail.com</dc:creator>
  <cp:lastModifiedBy>yaroslav3101ua@gmail.com</cp:lastModifiedBy>
  <cp:revision>30</cp:revision>
  <dcterms:created xsi:type="dcterms:W3CDTF">2018-11-25T18:39:54Z</dcterms:created>
  <dcterms:modified xsi:type="dcterms:W3CDTF">2018-12-02T10:59:30Z</dcterms:modified>
</cp:coreProperties>
</file>