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67" r:id="rId4"/>
    <p:sldId id="270" r:id="rId5"/>
    <p:sldId id="266" r:id="rId6"/>
    <p:sldId id="268" r:id="rId7"/>
    <p:sldId id="273" r:id="rId8"/>
    <p:sldId id="272" r:id="rId9"/>
    <p:sldId id="269" r:id="rId10"/>
    <p:sldId id="265" r:id="rId11"/>
    <p:sldId id="271" r:id="rId12"/>
    <p:sldId id="258" r:id="rId13"/>
    <p:sldId id="260" r:id="rId14"/>
    <p:sldId id="259" r:id="rId15"/>
    <p:sldId id="264" r:id="rId16"/>
    <p:sldId id="261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108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Укр.мова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Пробне ЗНО</c:v>
                </c:pt>
                <c:pt idx="1">
                  <c:v>ЗНО 2019 (у формі ДПА)</c:v>
                </c:pt>
                <c:pt idx="2">
                  <c:v>ЗНО 2019 (сертифікат)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Пробне ЗНО</c:v>
                </c:pt>
                <c:pt idx="1">
                  <c:v>ЗНО 2019 (у формі ДПА)</c:v>
                </c:pt>
                <c:pt idx="2">
                  <c:v>ЗНО 2019 (сертифікат)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Історія України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Пробне ЗНО</c:v>
                </c:pt>
                <c:pt idx="1">
                  <c:v>ЗНО 2019 (у формі ДПА)</c:v>
                </c:pt>
                <c:pt idx="2">
                  <c:v>ЗНО 2019 (сертифікат)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Англійська мова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Пробне ЗНО</c:v>
                </c:pt>
                <c:pt idx="1">
                  <c:v>ЗНО 2019 (у формі ДПА)</c:v>
                </c:pt>
                <c:pt idx="2">
                  <c:v>ЗНО 2019 (сертифікат)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Географія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Пробне ЗНО</c:v>
                </c:pt>
                <c:pt idx="1">
                  <c:v>ЗНО 2019 (у формі ДПА)</c:v>
                </c:pt>
                <c:pt idx="2">
                  <c:v>ЗНО 2019 (сертифікат)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Біологія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Пробне ЗНО</c:v>
                </c:pt>
                <c:pt idx="1">
                  <c:v>ЗНО 2019 (у формі ДПА)</c:v>
                </c:pt>
                <c:pt idx="2">
                  <c:v>ЗНО 2019 (сертифікат)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Фізика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Пробне ЗНО</c:v>
                </c:pt>
                <c:pt idx="1">
                  <c:v>ЗНО 2019 (у формі ДПА)</c:v>
                </c:pt>
                <c:pt idx="2">
                  <c:v>ЗНО 2019 (сертифікат)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907392"/>
        <c:axId val="174908928"/>
      </c:barChart>
      <c:catAx>
        <c:axId val="174907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uk-UA"/>
          </a:p>
        </c:txPr>
        <c:crossAx val="174908928"/>
        <c:crosses val="autoZero"/>
        <c:auto val="1"/>
        <c:lblAlgn val="ctr"/>
        <c:lblOffset val="100"/>
        <c:noMultiLvlLbl val="0"/>
      </c:catAx>
      <c:valAx>
        <c:axId val="17490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90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23794764585175"/>
          <c:y val="0.11932222477925733"/>
          <c:w val="0.3285182005056192"/>
          <c:h val="0.580786823950777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Як ти готуєшся до ЗНО?</c:v>
                </c:pt>
              </c:strCache>
            </c:strRef>
          </c:tx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 уроках</c:v>
                </c:pt>
                <c:pt idx="1">
                  <c:v>Пробне ЗНО </c:v>
                </c:pt>
                <c:pt idx="2">
                  <c:v>Репетитор </c:v>
                </c:pt>
                <c:pt idx="3">
                  <c:v>Самостійно</c:v>
                </c:pt>
                <c:pt idx="4">
                  <c:v>Курси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3.5</c:v>
                </c:pt>
                <c:pt idx="1">
                  <c:v>1</c:v>
                </c:pt>
                <c:pt idx="2">
                  <c:v>0.5</c:v>
                </c:pt>
                <c:pt idx="3">
                  <c:v>3.5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0.43686</cdr:x>
      <cdr:y>0.7561</cdr:y>
    </cdr:from>
    <cdr:to>
      <cdr:x>1</cdr:x>
      <cdr:y>0.9878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672408" y="4464496"/>
          <a:ext cx="3816424" cy="136815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sz="2000" dirty="0" smtClean="0"/>
            <a:t>Участь учнів 11 класу у пробному ЗНО та в основній сесії ЗНО-2019</a:t>
          </a:r>
        </a:p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75F58-C182-4200-BFB2-6C990D827FCA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99A8-5BED-4E73-B7DD-D9C939768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5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99A8-5BED-4E73-B7DD-D9C939768B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80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6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942CEB-CA41-4199-824A-C754B1D674A2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DC8A60-083F-4327-A14A-0C084EA17B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65000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bzn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gmath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stportal.gov.ua/evaluationmath/" TargetMode="External"/><Relationship Id="rId4" Type="http://schemas.openxmlformats.org/officeDocument/2006/relationships/hyperlink" Target="http://testportal.gov.ua/sertificatmath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testportal.gov.ua/progen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gram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stportal.gov.ua/evaluation/" TargetMode="External"/><Relationship Id="rId4" Type="http://schemas.openxmlformats.org/officeDocument/2006/relationships/hyperlink" Target="http://testportal.gov.ua/sertifica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gfiz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stportal.gov.ua/sertificatfi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gis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stportal.gov.ua/sertificatis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gge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stportal.gov.ua/sertificatgeo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progbio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stportal.gov.ua/sertificatbi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708920"/>
            <a:ext cx="3528392" cy="170216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Пробне</a:t>
            </a:r>
            <a:r>
              <a:rPr lang="ru-RU" dirty="0"/>
              <a:t> ЗНО 2019 </a:t>
            </a:r>
            <a:r>
              <a:rPr lang="ru-RU" dirty="0" smtClean="0"/>
              <a:t>та </a:t>
            </a:r>
            <a:r>
              <a:rPr lang="ru-RU" dirty="0" err="1" smtClean="0"/>
              <a:t>підготовка</a:t>
            </a:r>
            <a:r>
              <a:rPr lang="ru-RU" dirty="0" smtClean="0"/>
              <a:t> до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сесії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Підготувала інформацію вчитель інформатики, класний керівник 11 класу </a:t>
            </a:r>
            <a:r>
              <a:rPr lang="uk-UA" dirty="0" err="1" smtClean="0"/>
              <a:t>Штомпіль</a:t>
            </a:r>
            <a:r>
              <a:rPr lang="uk-UA" dirty="0" smtClean="0"/>
              <a:t> Олена Василівна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0" y="-35628"/>
            <a:ext cx="4270144" cy="28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4" y="4293096"/>
            <a:ext cx="434836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549438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4" y="836712"/>
            <a:ext cx="766337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182165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t="4361" r="-1058"/>
          <a:stretch/>
        </p:blipFill>
        <p:spPr bwMode="auto">
          <a:xfrm>
            <a:off x="35903" y="20758"/>
            <a:ext cx="9215698" cy="6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4046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http://testportal.gov.ua/probzno</a:t>
            </a:r>
            <a:r>
              <a:rPr lang="en-US" b="1" dirty="0" smtClean="0">
                <a:hlinkClick r:id="rId3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4290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84" y="5013176"/>
            <a:ext cx="1256916" cy="177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МАТЕМАТИКА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760640"/>
          </a:xfrm>
        </p:spPr>
        <p:txBody>
          <a:bodyPr>
            <a:noAutofit/>
          </a:bodyPr>
          <a:lstStyle/>
          <a:p>
            <a:r>
              <a:rPr lang="ru-RU" sz="1200" dirty="0" smtClean="0">
                <a:effectLst/>
              </a:rPr>
              <a:t>У 2019 </a:t>
            </a:r>
            <a:r>
              <a:rPr lang="ru-RU" sz="1200" dirty="0" err="1" smtClean="0">
                <a:effectLst/>
              </a:rPr>
              <a:t>році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зовнішнє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математики </a:t>
            </a:r>
            <a:r>
              <a:rPr lang="ru-RU" sz="1200" dirty="0" err="1" smtClean="0">
                <a:effectLst/>
              </a:rPr>
              <a:t>відбудеться</a:t>
            </a:r>
            <a:r>
              <a:rPr lang="ru-RU" sz="1200" dirty="0" smtClean="0">
                <a:effectLst/>
              </a:rPr>
              <a:t> 21 </a:t>
            </a:r>
            <a:r>
              <a:rPr lang="ru-RU" sz="1200" dirty="0" err="1" smtClean="0">
                <a:effectLst/>
              </a:rPr>
              <a:t>травня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Зміст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 з математики </a:t>
            </a:r>
            <a:r>
              <a:rPr lang="ru-RU" sz="1200" dirty="0" err="1" smtClean="0">
                <a:effectLst/>
              </a:rPr>
              <a:t>визначено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>
                <a:hlinkClick r:id="rId3"/>
              </a:rPr>
              <a:t>Програмою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математики, </a:t>
            </a:r>
            <a:r>
              <a:rPr lang="ru-RU" sz="1200" dirty="0" err="1" smtClean="0">
                <a:effectLst/>
              </a:rPr>
              <a:t>затвердженою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Міністерством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освіти</a:t>
            </a:r>
            <a:r>
              <a:rPr lang="ru-RU" sz="1200" dirty="0" smtClean="0">
                <a:effectLst/>
              </a:rPr>
              <a:t> і науки </a:t>
            </a:r>
            <a:r>
              <a:rPr lang="ru-RU" sz="1200" dirty="0" err="1" smtClean="0">
                <a:effectLst/>
              </a:rPr>
              <a:t>України</a:t>
            </a:r>
            <a:r>
              <a:rPr lang="ru-RU" sz="1200" dirty="0" smtClean="0">
                <a:effectLst/>
              </a:rPr>
              <a:t>. </a:t>
            </a:r>
            <a:r>
              <a:rPr lang="ru-RU" sz="1200" dirty="0" err="1" smtClean="0">
                <a:effectLst/>
              </a:rPr>
              <a:t>Програму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розроблено</a:t>
            </a:r>
            <a:r>
              <a:rPr lang="ru-RU" sz="1200" dirty="0" smtClean="0">
                <a:effectLst/>
              </a:rPr>
              <a:t> на </a:t>
            </a:r>
            <a:r>
              <a:rPr lang="ru-RU" sz="1200" dirty="0" err="1" smtClean="0">
                <a:effectLst/>
              </a:rPr>
              <a:t>основі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чинних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програм</a:t>
            </a:r>
            <a:r>
              <a:rPr lang="ru-RU" sz="1200" dirty="0" smtClean="0">
                <a:effectLst/>
              </a:rPr>
              <a:t> з математики для </a:t>
            </a:r>
            <a:r>
              <a:rPr lang="ru-RU" sz="1200" dirty="0" err="1" smtClean="0">
                <a:effectLst/>
              </a:rPr>
              <a:t>загальноосвітніх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Сертифікаційна</a:t>
            </a:r>
            <a:r>
              <a:rPr lang="ru-RU" sz="1200" dirty="0" smtClean="0">
                <a:effectLst/>
              </a:rPr>
              <a:t> робота з математики </a:t>
            </a:r>
            <a:r>
              <a:rPr lang="ru-RU" sz="1200" dirty="0" err="1" smtClean="0">
                <a:effectLst/>
              </a:rPr>
              <a:t>налічує</a:t>
            </a:r>
            <a:r>
              <a:rPr lang="ru-RU" sz="1200" dirty="0" smtClean="0">
                <a:effectLst/>
              </a:rPr>
              <a:t> 33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різних</a:t>
            </a:r>
            <a:r>
              <a:rPr lang="ru-RU" sz="1200" dirty="0" smtClean="0">
                <a:effectLst/>
              </a:rPr>
              <a:t> форм: з </a:t>
            </a:r>
            <a:r>
              <a:rPr lang="ru-RU" sz="1200" dirty="0" err="1" smtClean="0">
                <a:effectLst/>
              </a:rPr>
              <a:t>вибором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однієї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правильної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відповіді</a:t>
            </a:r>
            <a:r>
              <a:rPr lang="ru-RU" sz="1200" dirty="0" smtClean="0">
                <a:effectLst/>
              </a:rPr>
              <a:t> (20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), на </a:t>
            </a:r>
            <a:r>
              <a:rPr lang="ru-RU" sz="1200" dirty="0" err="1" smtClean="0">
                <a:effectLst/>
              </a:rPr>
              <a:t>встановлення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відповідності</a:t>
            </a:r>
            <a:r>
              <a:rPr lang="ru-RU" sz="1200" dirty="0" smtClean="0">
                <a:effectLst/>
              </a:rPr>
              <a:t> (4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), </a:t>
            </a:r>
            <a:r>
              <a:rPr lang="ru-RU" sz="1200" dirty="0" err="1" smtClean="0">
                <a:effectLst/>
              </a:rPr>
              <a:t>відкритої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форми</a:t>
            </a:r>
            <a:r>
              <a:rPr lang="ru-RU" sz="1200" dirty="0" smtClean="0">
                <a:effectLst/>
              </a:rPr>
              <a:t> з короткою (6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) та </a:t>
            </a:r>
            <a:r>
              <a:rPr lang="ru-RU" sz="1200" dirty="0" err="1" smtClean="0">
                <a:effectLst/>
              </a:rPr>
              <a:t>розгорнутою</a:t>
            </a:r>
            <a:r>
              <a:rPr lang="ru-RU" sz="1200" dirty="0" smtClean="0">
                <a:effectLst/>
              </a:rPr>
              <a:t> (3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) </a:t>
            </a:r>
            <a:r>
              <a:rPr lang="ru-RU" sz="1200" dirty="0" err="1" smtClean="0">
                <a:effectLst/>
              </a:rPr>
              <a:t>відповіддю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smtClean="0">
                <a:effectLst/>
              </a:rPr>
              <a:t>При </a:t>
            </a:r>
            <a:r>
              <a:rPr lang="ru-RU" sz="1200" dirty="0" err="1" smtClean="0">
                <a:effectLst/>
              </a:rPr>
              <a:t>визначенні</a:t>
            </a:r>
            <a:r>
              <a:rPr lang="ru-RU" sz="1200" dirty="0" smtClean="0">
                <a:effectLst/>
              </a:rPr>
              <a:t> результату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математики за шкалою 100–200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ураховують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бал, </a:t>
            </a:r>
            <a:r>
              <a:rPr lang="ru-RU" sz="1200" dirty="0" err="1" smtClean="0">
                <a:effectLst/>
              </a:rPr>
              <a:t>отриманий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учасником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всіх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. </a:t>
            </a:r>
            <a:r>
              <a:rPr lang="ru-RU" sz="1200" dirty="0" err="1" smtClean="0">
                <a:effectLst/>
              </a:rPr>
              <a:t>Визначення</a:t>
            </a:r>
            <a:r>
              <a:rPr lang="ru-RU" sz="1200" dirty="0" smtClean="0">
                <a:effectLst/>
              </a:rPr>
              <a:t> тестового бала </a:t>
            </a:r>
            <a:r>
              <a:rPr lang="ru-RU" sz="1200" dirty="0" err="1" smtClean="0">
                <a:effectLst/>
              </a:rPr>
              <a:t>здійснюється</a:t>
            </a:r>
            <a:r>
              <a:rPr lang="ru-RU" sz="1200" dirty="0" smtClean="0">
                <a:effectLst/>
              </a:rPr>
              <a:t> на </a:t>
            </a:r>
            <a:r>
              <a:rPr lang="ru-RU" sz="1200" dirty="0" err="1" smtClean="0">
                <a:effectLst/>
              </a:rPr>
              <a:t>основі</a:t>
            </a:r>
            <a:r>
              <a:rPr lang="ru-RU" sz="1200" dirty="0" smtClean="0">
                <a:effectLst/>
              </a:rPr>
              <a:t> схем </a:t>
            </a:r>
            <a:r>
              <a:rPr lang="ru-RU" sz="1200" dirty="0" err="1" smtClean="0">
                <a:effectLst/>
              </a:rPr>
              <a:t>нарахування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 (подано в </a:t>
            </a:r>
            <a:r>
              <a:rPr lang="ru-RU" sz="1200" dirty="0" err="1">
                <a:hlinkClick r:id="rId4"/>
              </a:rPr>
              <a:t>Характеристиці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) та </a:t>
            </a:r>
            <a:r>
              <a:rPr lang="ru-RU" sz="1200" dirty="0" err="1">
                <a:hlinkClick r:id="rId5"/>
              </a:rPr>
              <a:t>Критеріїв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відкритої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форми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розгорнутою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відповіддю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smtClean="0">
                <a:effectLst/>
              </a:rPr>
              <a:t>У </a:t>
            </a:r>
            <a:r>
              <a:rPr lang="ru-RU" sz="1200" dirty="0" err="1" smtClean="0">
                <a:effectLst/>
              </a:rPr>
              <a:t>процесі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визначення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результатів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за шкалою 100–200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 буде </a:t>
            </a:r>
            <a:r>
              <a:rPr lang="ru-RU" sz="1200" dirty="0" err="1" smtClean="0">
                <a:effectLst/>
              </a:rPr>
              <a:t>встановлено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 – </a:t>
            </a:r>
            <a:r>
              <a:rPr lang="ru-RU" sz="1200" dirty="0" err="1" smtClean="0">
                <a:effectLst/>
              </a:rPr>
              <a:t>мінімальний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бал, </a:t>
            </a:r>
            <a:r>
              <a:rPr lang="ru-RU" sz="1200" dirty="0" err="1" smtClean="0">
                <a:effectLst/>
              </a:rPr>
              <a:t>який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може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отримати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із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мінімальним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рівнем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знань</a:t>
            </a:r>
            <a:r>
              <a:rPr lang="ru-RU" sz="1200" dirty="0" smtClean="0">
                <a:effectLst/>
              </a:rPr>
              <a:t>. На </a:t>
            </a:r>
            <a:r>
              <a:rPr lang="ru-RU" sz="1200" dirty="0" err="1" smtClean="0">
                <a:effectLst/>
              </a:rPr>
              <a:t>основі</a:t>
            </a:r>
            <a:r>
              <a:rPr lang="ru-RU" sz="1200" dirty="0" smtClean="0">
                <a:effectLst/>
              </a:rPr>
              <a:t> тестового бала кожного </a:t>
            </a:r>
            <a:r>
              <a:rPr lang="ru-RU" sz="1200" dirty="0" err="1" smtClean="0">
                <a:effectLst/>
              </a:rPr>
              <a:t>учасника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який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подолав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», буде </a:t>
            </a:r>
            <a:r>
              <a:rPr lang="ru-RU" sz="1200" dirty="0" err="1" smtClean="0">
                <a:effectLst/>
              </a:rPr>
              <a:t>визначено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його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рейтингову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оцінку</a:t>
            </a:r>
            <a:r>
              <a:rPr lang="ru-RU" sz="1200" dirty="0" smtClean="0">
                <a:effectLst/>
              </a:rPr>
              <a:t> за шкалою 100–200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Учасники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які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подолають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», </a:t>
            </a:r>
            <a:r>
              <a:rPr lang="ru-RU" sz="1200" dirty="0" err="1" smtClean="0">
                <a:effectLst/>
              </a:rPr>
              <a:t>зможуть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узяти</a:t>
            </a:r>
            <a:r>
              <a:rPr lang="ru-RU" sz="1200" dirty="0" smtClean="0">
                <a:effectLst/>
              </a:rPr>
              <a:t> участь у конкурсному </a:t>
            </a:r>
            <a:r>
              <a:rPr lang="ru-RU" sz="1200" dirty="0" err="1" smtClean="0">
                <a:effectLst/>
              </a:rPr>
              <a:t>відборі</a:t>
            </a:r>
            <a:r>
              <a:rPr lang="ru-RU" sz="1200" dirty="0" smtClean="0">
                <a:effectLst/>
              </a:rPr>
              <a:t> до </a:t>
            </a:r>
            <a:r>
              <a:rPr lang="ru-RU" sz="1200" dirty="0" err="1" smtClean="0">
                <a:effectLst/>
              </a:rPr>
              <a:t>вищих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Випускники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загальної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середньої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освіти</a:t>
            </a:r>
            <a:r>
              <a:rPr lang="ru-RU" sz="1200" dirty="0" smtClean="0">
                <a:effectLst/>
              </a:rPr>
              <a:t>, а </a:t>
            </a:r>
            <a:r>
              <a:rPr lang="ru-RU" sz="1200" dirty="0" err="1" smtClean="0">
                <a:effectLst/>
              </a:rPr>
              <a:t>також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учні</a:t>
            </a:r>
            <a:r>
              <a:rPr lang="ru-RU" sz="1200" dirty="0" smtClean="0">
                <a:effectLst/>
              </a:rPr>
              <a:t> (</a:t>
            </a:r>
            <a:r>
              <a:rPr lang="ru-RU" sz="1200" dirty="0" err="1" smtClean="0">
                <a:effectLst/>
              </a:rPr>
              <a:t>слухачі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студенти</a:t>
            </a:r>
            <a:r>
              <a:rPr lang="ru-RU" sz="1200" dirty="0" smtClean="0">
                <a:effectLst/>
              </a:rPr>
              <a:t>)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професійної</a:t>
            </a:r>
            <a:r>
              <a:rPr lang="ru-RU" sz="1200" dirty="0" smtClean="0">
                <a:effectLst/>
              </a:rPr>
              <a:t> (</a:t>
            </a:r>
            <a:r>
              <a:rPr lang="ru-RU" sz="1200" dirty="0" err="1" smtClean="0">
                <a:effectLst/>
              </a:rPr>
              <a:t>професійно-технічної</a:t>
            </a:r>
            <a:r>
              <a:rPr lang="ru-RU" sz="1200" dirty="0" smtClean="0">
                <a:effectLst/>
              </a:rPr>
              <a:t>), </a:t>
            </a:r>
            <a:r>
              <a:rPr lang="ru-RU" sz="1200" dirty="0" err="1" smtClean="0">
                <a:effectLst/>
              </a:rPr>
              <a:t>вищої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освіти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які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обрали</a:t>
            </a:r>
            <a:r>
              <a:rPr lang="ru-RU" sz="1200" dirty="0" smtClean="0">
                <a:effectLst/>
              </a:rPr>
              <a:t> математику для </a:t>
            </a:r>
            <a:r>
              <a:rPr lang="ru-RU" sz="1200" dirty="0" err="1" smtClean="0">
                <a:effectLst/>
              </a:rPr>
              <a:t>проходження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державної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підсумкової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атестації</a:t>
            </a:r>
            <a:r>
              <a:rPr lang="ru-RU" sz="1200" dirty="0" smtClean="0">
                <a:effectLst/>
              </a:rPr>
              <a:t> у </a:t>
            </a:r>
            <a:r>
              <a:rPr lang="ru-RU" sz="1200" dirty="0" err="1" smtClean="0">
                <a:effectLst/>
              </a:rPr>
              <a:t>формі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також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отримають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оцінку</a:t>
            </a:r>
            <a:r>
              <a:rPr lang="ru-RU" sz="1200" dirty="0" smtClean="0">
                <a:effectLst/>
              </a:rPr>
              <a:t> за шкалою 1–12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. У такому </a:t>
            </a:r>
            <a:r>
              <a:rPr lang="ru-RU" sz="1200" dirty="0" err="1" smtClean="0">
                <a:effectLst/>
              </a:rPr>
              <a:t>разі</a:t>
            </a:r>
            <a:r>
              <a:rPr lang="ru-RU" sz="1200" dirty="0" smtClean="0">
                <a:effectLst/>
              </a:rPr>
              <a:t> в </a:t>
            </a:r>
            <a:r>
              <a:rPr lang="ru-RU" sz="1200" dirty="0" err="1" smtClean="0">
                <a:effectLst/>
              </a:rPr>
              <a:t>процесі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визначення</a:t>
            </a:r>
            <a:r>
              <a:rPr lang="ru-RU" sz="1200" dirty="0" smtClean="0">
                <a:effectLst/>
              </a:rPr>
              <a:t> результату буде </a:t>
            </a:r>
            <a:r>
              <a:rPr lang="ru-RU" sz="1200" dirty="0" err="1" smtClean="0">
                <a:effectLst/>
              </a:rPr>
              <a:t>використано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бал, </a:t>
            </a:r>
            <a:r>
              <a:rPr lang="ru-RU" sz="1200" dirty="0" err="1" smtClean="0">
                <a:effectLst/>
              </a:rPr>
              <a:t>отриманий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учасником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№ 1–28, 31, 32.</a:t>
            </a:r>
          </a:p>
          <a:p>
            <a:r>
              <a:rPr lang="ru-RU" sz="1200" dirty="0" err="1" smtClean="0">
                <a:effectLst/>
              </a:rPr>
              <a:t>Результати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математики </a:t>
            </a:r>
            <a:r>
              <a:rPr lang="ru-RU" sz="1200" dirty="0" err="1" smtClean="0">
                <a:effectLst/>
              </a:rPr>
              <a:t>будуть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розміщені</a:t>
            </a:r>
            <a:r>
              <a:rPr lang="ru-RU" sz="1200" dirty="0" smtClean="0">
                <a:effectLst/>
              </a:rPr>
              <a:t> на </a:t>
            </a:r>
            <a:r>
              <a:rPr lang="ru-RU" sz="1200" dirty="0" err="1" smtClean="0">
                <a:effectLst/>
              </a:rPr>
              <a:t>інформаційних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сторінках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учасників</a:t>
            </a:r>
            <a:r>
              <a:rPr lang="ru-RU" sz="1200" dirty="0" smtClean="0">
                <a:effectLst/>
              </a:rPr>
              <a:t> до 13 </a:t>
            </a:r>
            <a:r>
              <a:rPr lang="ru-RU" sz="1200" dirty="0" err="1" smtClean="0">
                <a:effectLst/>
              </a:rPr>
              <a:t>червня</a:t>
            </a:r>
            <a:r>
              <a:rPr lang="ru-RU" sz="1200" dirty="0" smtClean="0">
                <a:effectLst/>
              </a:rPr>
              <a:t> 2019 року.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58788749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024744" cy="854968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АНГЛІЙСЬКА МОВА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544616"/>
          </a:xfrm>
        </p:spPr>
        <p:txBody>
          <a:bodyPr>
            <a:noAutofit/>
          </a:bodyPr>
          <a:lstStyle/>
          <a:p>
            <a:r>
              <a:rPr lang="ru-RU" sz="1200" dirty="0" smtClean="0">
                <a:effectLst/>
              </a:rPr>
              <a:t>У 2019 </a:t>
            </a:r>
            <a:r>
              <a:rPr lang="ru-RU" sz="1200" dirty="0" err="1" smtClean="0">
                <a:effectLst/>
              </a:rPr>
              <a:t>році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зовнішнє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англійської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відбудеться</a:t>
            </a:r>
            <a:r>
              <a:rPr lang="ru-RU" sz="1200" dirty="0" smtClean="0">
                <a:effectLst/>
              </a:rPr>
              <a:t> 28 </a:t>
            </a:r>
            <a:r>
              <a:rPr lang="ru-RU" sz="1200" dirty="0" err="1" smtClean="0">
                <a:effectLst/>
              </a:rPr>
              <a:t>травня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Зміст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англійської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визначено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>
                <a:hlinkClick r:id="rId2"/>
              </a:rPr>
              <a:t>Програмою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іноземних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затвердженою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Міністерством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освіти</a:t>
            </a:r>
            <a:r>
              <a:rPr lang="ru-RU" sz="1200" dirty="0" smtClean="0">
                <a:effectLst/>
              </a:rPr>
              <a:t> і науки </a:t>
            </a:r>
            <a:r>
              <a:rPr lang="ru-RU" sz="1200" dirty="0" err="1" smtClean="0">
                <a:effectLst/>
              </a:rPr>
              <a:t>України</a:t>
            </a:r>
            <a:r>
              <a:rPr lang="ru-RU" sz="1200" dirty="0" smtClean="0">
                <a:effectLst/>
              </a:rPr>
              <a:t>. </a:t>
            </a:r>
            <a:r>
              <a:rPr lang="ru-RU" sz="1200" dirty="0" err="1" smtClean="0">
                <a:effectLst/>
              </a:rPr>
              <a:t>Програму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розроблено</a:t>
            </a:r>
            <a:r>
              <a:rPr lang="ru-RU" sz="1200" dirty="0" smtClean="0">
                <a:effectLst/>
              </a:rPr>
              <a:t> на </a:t>
            </a:r>
            <a:r>
              <a:rPr lang="ru-RU" sz="1200" dirty="0" err="1" smtClean="0">
                <a:effectLst/>
              </a:rPr>
              <a:t>основі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чинних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програм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іноземних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</a:t>
            </a:r>
            <a:r>
              <a:rPr lang="ru-RU" sz="1200" dirty="0" smtClean="0">
                <a:effectLst/>
              </a:rPr>
              <a:t> для </a:t>
            </a:r>
            <a:r>
              <a:rPr lang="ru-RU" sz="1200" dirty="0" err="1" smtClean="0">
                <a:effectLst/>
              </a:rPr>
              <a:t>загальноосвітніх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Сертифікаційна</a:t>
            </a:r>
            <a:r>
              <a:rPr lang="ru-RU" sz="1200" dirty="0" smtClean="0">
                <a:effectLst/>
              </a:rPr>
              <a:t> робота з </a:t>
            </a:r>
            <a:r>
              <a:rPr lang="ru-RU" sz="1200" dirty="0" err="1" smtClean="0">
                <a:effectLst/>
              </a:rPr>
              <a:t>англійської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налічує</a:t>
            </a:r>
            <a:r>
              <a:rPr lang="ru-RU" sz="1200" dirty="0" smtClean="0">
                <a:effectLst/>
              </a:rPr>
              <a:t> 59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різних</a:t>
            </a:r>
            <a:r>
              <a:rPr lang="ru-RU" sz="1200" dirty="0" smtClean="0">
                <a:effectLst/>
              </a:rPr>
              <a:t> форм та </a:t>
            </a:r>
            <a:r>
              <a:rPr lang="ru-RU" sz="1200" dirty="0" err="1" smtClean="0">
                <a:effectLst/>
              </a:rPr>
              <a:t>складається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чотирьох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частин</a:t>
            </a:r>
            <a:r>
              <a:rPr lang="ru-RU" sz="1200" dirty="0" smtClean="0">
                <a:effectLst/>
              </a:rPr>
              <a:t>: «</a:t>
            </a:r>
            <a:r>
              <a:rPr lang="ru-RU" sz="1200" dirty="0" err="1" smtClean="0">
                <a:effectLst/>
              </a:rPr>
              <a:t>Розуміння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на слух (</a:t>
            </a:r>
            <a:r>
              <a:rPr lang="ru-RU" sz="1200" dirty="0" err="1" smtClean="0">
                <a:effectLst/>
              </a:rPr>
              <a:t>аудіювання</a:t>
            </a:r>
            <a:r>
              <a:rPr lang="ru-RU" sz="1200" dirty="0" smtClean="0">
                <a:effectLst/>
              </a:rPr>
              <a:t>)» (16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), «</a:t>
            </a:r>
            <a:r>
              <a:rPr lang="ru-RU" sz="1200" dirty="0" err="1" smtClean="0">
                <a:effectLst/>
              </a:rPr>
              <a:t>Читання</a:t>
            </a:r>
            <a:r>
              <a:rPr lang="ru-RU" sz="1200" dirty="0" smtClean="0">
                <a:effectLst/>
              </a:rPr>
              <a:t>» (22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), «</a:t>
            </a:r>
            <a:r>
              <a:rPr lang="ru-RU" sz="1200" dirty="0" err="1" smtClean="0">
                <a:effectLst/>
              </a:rPr>
              <a:t>Використання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» (20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) і «Письмо» (</a:t>
            </a:r>
            <a:r>
              <a:rPr lang="ru-RU" sz="1200" dirty="0" err="1" smtClean="0">
                <a:effectLst/>
              </a:rPr>
              <a:t>одне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відкритої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форми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розгорнутою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відповіддю</a:t>
            </a:r>
            <a:r>
              <a:rPr lang="ru-RU" sz="1200" dirty="0" smtClean="0">
                <a:effectLst/>
              </a:rPr>
              <a:t>).</a:t>
            </a:r>
          </a:p>
          <a:p>
            <a:r>
              <a:rPr lang="ru-RU" sz="1200" dirty="0" smtClean="0">
                <a:effectLst/>
              </a:rPr>
              <a:t>У </a:t>
            </a:r>
            <a:r>
              <a:rPr lang="ru-RU" sz="1200" dirty="0" err="1" smtClean="0">
                <a:effectLst/>
              </a:rPr>
              <a:t>процесі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визначення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результатів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за шкалою 100–200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 буде </a:t>
            </a:r>
            <a:r>
              <a:rPr lang="ru-RU" sz="1200" dirty="0" err="1" smtClean="0">
                <a:effectLst/>
              </a:rPr>
              <a:t>встановлено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 – </a:t>
            </a:r>
            <a:r>
              <a:rPr lang="ru-RU" sz="1200" dirty="0" err="1" smtClean="0">
                <a:effectLst/>
              </a:rPr>
              <a:t>мінімальний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бал, </a:t>
            </a:r>
            <a:r>
              <a:rPr lang="ru-RU" sz="1200" dirty="0" err="1" smtClean="0">
                <a:effectLst/>
              </a:rPr>
              <a:t>який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може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отримати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із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мінімальним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рівнем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знань</a:t>
            </a:r>
            <a:r>
              <a:rPr lang="ru-RU" sz="1200" dirty="0" smtClean="0">
                <a:effectLst/>
              </a:rPr>
              <a:t>. На </a:t>
            </a:r>
            <a:r>
              <a:rPr lang="ru-RU" sz="1200" dirty="0" err="1" smtClean="0">
                <a:effectLst/>
              </a:rPr>
              <a:t>основі</a:t>
            </a:r>
            <a:r>
              <a:rPr lang="ru-RU" sz="1200" dirty="0" smtClean="0">
                <a:effectLst/>
              </a:rPr>
              <a:t> тестового бала кожного </a:t>
            </a:r>
            <a:r>
              <a:rPr lang="ru-RU" sz="1200" dirty="0" err="1" smtClean="0">
                <a:effectLst/>
              </a:rPr>
              <a:t>учасника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який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подолав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», буде </a:t>
            </a:r>
            <a:r>
              <a:rPr lang="ru-RU" sz="1200" dirty="0" err="1" smtClean="0">
                <a:effectLst/>
              </a:rPr>
              <a:t>визначено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його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рейтингову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оцінку</a:t>
            </a:r>
            <a:r>
              <a:rPr lang="ru-RU" sz="1200" dirty="0" smtClean="0">
                <a:effectLst/>
              </a:rPr>
              <a:t> за шкалою 100–200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Учасники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які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подолають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», </a:t>
            </a:r>
            <a:r>
              <a:rPr lang="ru-RU" sz="1200" dirty="0" err="1" smtClean="0">
                <a:effectLst/>
              </a:rPr>
              <a:t>зможуть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узяти</a:t>
            </a:r>
            <a:r>
              <a:rPr lang="ru-RU" sz="1200" dirty="0" smtClean="0">
                <a:effectLst/>
              </a:rPr>
              <a:t> участь у конкурсному </a:t>
            </a:r>
            <a:r>
              <a:rPr lang="ru-RU" sz="1200" dirty="0" err="1" smtClean="0">
                <a:effectLst/>
              </a:rPr>
              <a:t>відборі</a:t>
            </a:r>
            <a:r>
              <a:rPr lang="ru-RU" sz="1200" dirty="0" smtClean="0">
                <a:effectLst/>
              </a:rPr>
              <a:t> до </a:t>
            </a:r>
            <a:r>
              <a:rPr lang="ru-RU" sz="1200" dirty="0" err="1" smtClean="0">
                <a:effectLst/>
              </a:rPr>
              <a:t>вищих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Випускники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загальної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середньої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освіти</a:t>
            </a:r>
            <a:r>
              <a:rPr lang="ru-RU" sz="1200" dirty="0" smtClean="0">
                <a:effectLst/>
              </a:rPr>
              <a:t> поточного року, </a:t>
            </a:r>
            <a:r>
              <a:rPr lang="ru-RU" sz="1200" dirty="0" err="1" smtClean="0">
                <a:effectLst/>
              </a:rPr>
              <a:t>які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обрали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англійську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мову</a:t>
            </a:r>
            <a:r>
              <a:rPr lang="ru-RU" sz="1200" dirty="0" smtClean="0">
                <a:effectLst/>
              </a:rPr>
              <a:t> для </a:t>
            </a:r>
            <a:r>
              <a:rPr lang="ru-RU" sz="1200" dirty="0" err="1" smtClean="0">
                <a:effectLst/>
              </a:rPr>
              <a:t>проходження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державної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підсумкової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атестації</a:t>
            </a:r>
            <a:r>
              <a:rPr lang="ru-RU" sz="1200" dirty="0" smtClean="0">
                <a:effectLst/>
              </a:rPr>
              <a:t> у </a:t>
            </a:r>
            <a:r>
              <a:rPr lang="ru-RU" sz="1200" dirty="0" err="1" smtClean="0">
                <a:effectLst/>
              </a:rPr>
              <a:t>формі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також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отримають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оцінку</a:t>
            </a:r>
            <a:r>
              <a:rPr lang="ru-RU" sz="1200" dirty="0" smtClean="0">
                <a:effectLst/>
              </a:rPr>
              <a:t> за шкалою 1–12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. Для тих, </a:t>
            </a:r>
            <a:r>
              <a:rPr lang="ru-RU" sz="1200" dirty="0" err="1" smtClean="0">
                <a:effectLst/>
              </a:rPr>
              <a:t>хто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вивчав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англійську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мову</a:t>
            </a:r>
            <a:r>
              <a:rPr lang="ru-RU" sz="1200" dirty="0" smtClean="0">
                <a:effectLst/>
              </a:rPr>
              <a:t> на стандартному </a:t>
            </a:r>
            <a:r>
              <a:rPr lang="ru-RU" sz="1200" dirty="0" err="1" smtClean="0">
                <a:effectLst/>
              </a:rPr>
              <a:t>або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академічному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рівні</a:t>
            </a:r>
            <a:r>
              <a:rPr lang="ru-RU" sz="1200" dirty="0" smtClean="0">
                <a:effectLst/>
              </a:rPr>
              <a:t>, в </a:t>
            </a:r>
            <a:r>
              <a:rPr lang="ru-RU" sz="1200" dirty="0" err="1" smtClean="0">
                <a:effectLst/>
              </a:rPr>
              <a:t>процесі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визначення</a:t>
            </a:r>
            <a:r>
              <a:rPr lang="ru-RU" sz="1200" dirty="0" smtClean="0">
                <a:effectLst/>
              </a:rPr>
              <a:t> результату буде </a:t>
            </a:r>
            <a:r>
              <a:rPr lang="ru-RU" sz="1200" dirty="0" err="1" smtClean="0">
                <a:effectLst/>
              </a:rPr>
              <a:t>використано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бал, </a:t>
            </a:r>
            <a:r>
              <a:rPr lang="ru-RU" sz="1200" dirty="0" err="1" smtClean="0">
                <a:effectLst/>
              </a:rPr>
              <a:t>отриманий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учасником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№ 1-16 </a:t>
            </a:r>
            <a:r>
              <a:rPr lang="ru-RU" sz="1200" dirty="0" err="1" smtClean="0">
                <a:effectLst/>
              </a:rPr>
              <a:t>частини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Розуміння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на слух (</a:t>
            </a:r>
            <a:r>
              <a:rPr lang="ru-RU" sz="1200" dirty="0" err="1" smtClean="0">
                <a:effectLst/>
              </a:rPr>
              <a:t>аудіювання</a:t>
            </a:r>
            <a:r>
              <a:rPr lang="ru-RU" sz="1200" dirty="0" smtClean="0">
                <a:effectLst/>
              </a:rPr>
              <a:t>)», № 17–32 </a:t>
            </a:r>
            <a:r>
              <a:rPr lang="ru-RU" sz="1200" dirty="0" err="1" smtClean="0">
                <a:effectLst/>
              </a:rPr>
              <a:t>частини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Читання</a:t>
            </a:r>
            <a:r>
              <a:rPr lang="ru-RU" sz="1200" dirty="0" smtClean="0">
                <a:effectLst/>
              </a:rPr>
              <a:t>», №39–43, №49–53 </a:t>
            </a:r>
            <a:r>
              <a:rPr lang="ru-RU" sz="1200" dirty="0" err="1" smtClean="0">
                <a:effectLst/>
              </a:rPr>
              <a:t>частини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Використання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» та № 59 </a:t>
            </a:r>
            <a:r>
              <a:rPr lang="ru-RU" sz="1200" dirty="0" err="1" smtClean="0">
                <a:effectLst/>
              </a:rPr>
              <a:t>частини</a:t>
            </a:r>
            <a:r>
              <a:rPr lang="ru-RU" sz="1200" dirty="0" smtClean="0">
                <a:effectLst/>
              </a:rPr>
              <a:t> «Письмо». Для тих, </a:t>
            </a:r>
            <a:r>
              <a:rPr lang="ru-RU" sz="1200" dirty="0" err="1" smtClean="0">
                <a:effectLst/>
              </a:rPr>
              <a:t>хто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вивчав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англійську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мову</a:t>
            </a:r>
            <a:r>
              <a:rPr lang="ru-RU" sz="1200" dirty="0" smtClean="0">
                <a:effectLst/>
              </a:rPr>
              <a:t> на </a:t>
            </a:r>
            <a:r>
              <a:rPr lang="ru-RU" sz="1200" dirty="0" err="1" smtClean="0">
                <a:effectLst/>
              </a:rPr>
              <a:t>профільному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рівні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використовуватиметься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 </a:t>
            </a:r>
            <a:r>
              <a:rPr lang="ru-RU" sz="1200" dirty="0" err="1" smtClean="0">
                <a:effectLst/>
              </a:rPr>
              <a:t>отриманий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усіх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тесту.</a:t>
            </a:r>
          </a:p>
          <a:p>
            <a:r>
              <a:rPr lang="ru-RU" sz="1200" dirty="0" err="1" smtClean="0">
                <a:effectLst/>
              </a:rPr>
              <a:t>Результати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англійської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будуть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розміщені</a:t>
            </a:r>
            <a:r>
              <a:rPr lang="ru-RU" sz="1200" dirty="0" smtClean="0">
                <a:effectLst/>
              </a:rPr>
              <a:t> на </a:t>
            </a:r>
            <a:r>
              <a:rPr lang="ru-RU" sz="1200" dirty="0" err="1" smtClean="0">
                <a:effectLst/>
              </a:rPr>
              <a:t>інформаційних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сторінках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учасників</a:t>
            </a:r>
            <a:r>
              <a:rPr lang="ru-RU" sz="1200" dirty="0" smtClean="0">
                <a:effectLst/>
              </a:rPr>
              <a:t> до 19 </a:t>
            </a:r>
            <a:r>
              <a:rPr lang="ru-RU" sz="1200" dirty="0" err="1" smtClean="0">
                <a:effectLst/>
              </a:rPr>
              <a:t>червня</a:t>
            </a:r>
            <a:r>
              <a:rPr lang="ru-RU" sz="1200" dirty="0" smtClean="0">
                <a:effectLst/>
              </a:rPr>
              <a:t> 2019 року.</a:t>
            </a:r>
          </a:p>
          <a:p>
            <a:endParaRPr lang="ru-RU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t="5725" r="16895" b="2693"/>
          <a:stretch/>
        </p:blipFill>
        <p:spPr bwMode="auto">
          <a:xfrm>
            <a:off x="8100392" y="5438110"/>
            <a:ext cx="1029002" cy="141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46549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5932" r="17677" b="6579"/>
          <a:stretch/>
        </p:blipFill>
        <p:spPr bwMode="auto">
          <a:xfrm>
            <a:off x="8111256" y="5373216"/>
            <a:ext cx="1004780" cy="141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УКРАЇНСЬКА МОВА І 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4896544"/>
          </a:xfrm>
        </p:spPr>
        <p:txBody>
          <a:bodyPr>
            <a:noAutofit/>
          </a:bodyPr>
          <a:lstStyle/>
          <a:p>
            <a:r>
              <a:rPr lang="ru-RU" sz="1200" dirty="0" smtClean="0">
                <a:effectLst/>
              </a:rPr>
              <a:t>У 2019 </a:t>
            </a:r>
            <a:r>
              <a:rPr lang="ru-RU" sz="1200" dirty="0" err="1" smtClean="0">
                <a:effectLst/>
              </a:rPr>
              <a:t>році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зовнішнє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української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і </a:t>
            </a:r>
            <a:r>
              <a:rPr lang="ru-RU" sz="1200" dirty="0" err="1" smtClean="0">
                <a:effectLst/>
              </a:rPr>
              <a:t>літератури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відбудеться</a:t>
            </a:r>
            <a:r>
              <a:rPr lang="ru-RU" sz="1200" dirty="0" smtClean="0">
                <a:effectLst/>
              </a:rPr>
              <a:t> 23 </a:t>
            </a:r>
            <a:r>
              <a:rPr lang="ru-RU" sz="1200" dirty="0" err="1" smtClean="0">
                <a:effectLst/>
              </a:rPr>
              <a:t>травня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Зміст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української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і </a:t>
            </a:r>
            <a:r>
              <a:rPr lang="ru-RU" sz="1200" dirty="0" err="1" smtClean="0">
                <a:effectLst/>
              </a:rPr>
              <a:t>літератури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визначено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>
                <a:hlinkClick r:id="rId3"/>
              </a:rPr>
              <a:t>Програмою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української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і </a:t>
            </a:r>
            <a:r>
              <a:rPr lang="ru-RU" sz="1200" dirty="0" err="1" smtClean="0">
                <a:effectLst/>
              </a:rPr>
              <a:t>літератури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затвердженою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Міністерством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освіти</a:t>
            </a:r>
            <a:r>
              <a:rPr lang="ru-RU" sz="1200" dirty="0" smtClean="0">
                <a:effectLst/>
              </a:rPr>
              <a:t> і науки </a:t>
            </a:r>
            <a:r>
              <a:rPr lang="ru-RU" sz="1200" dirty="0" err="1" smtClean="0">
                <a:effectLst/>
              </a:rPr>
              <a:t>України</a:t>
            </a:r>
            <a:r>
              <a:rPr lang="ru-RU" sz="1200" dirty="0" smtClean="0">
                <a:effectLst/>
              </a:rPr>
              <a:t>. </a:t>
            </a:r>
            <a:r>
              <a:rPr lang="ru-RU" sz="1200" dirty="0" err="1" smtClean="0">
                <a:effectLst/>
              </a:rPr>
              <a:t>Програму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розроблено</a:t>
            </a:r>
            <a:r>
              <a:rPr lang="ru-RU" sz="1200" dirty="0" smtClean="0">
                <a:effectLst/>
              </a:rPr>
              <a:t> на </a:t>
            </a:r>
            <a:r>
              <a:rPr lang="ru-RU" sz="1200" dirty="0" err="1" smtClean="0">
                <a:effectLst/>
              </a:rPr>
              <a:t>основі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чинних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програм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української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і </a:t>
            </a:r>
            <a:r>
              <a:rPr lang="ru-RU" sz="1200" dirty="0" err="1" smtClean="0">
                <a:effectLst/>
              </a:rPr>
              <a:t>літератури</a:t>
            </a:r>
            <a:r>
              <a:rPr lang="ru-RU" sz="1200" dirty="0" smtClean="0">
                <a:effectLst/>
              </a:rPr>
              <a:t> для </a:t>
            </a:r>
            <a:r>
              <a:rPr lang="ru-RU" sz="1200" dirty="0" err="1" smtClean="0">
                <a:effectLst/>
              </a:rPr>
              <a:t>загальноосвітніх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Сертифікаційна</a:t>
            </a:r>
            <a:r>
              <a:rPr lang="ru-RU" sz="1200" dirty="0" smtClean="0">
                <a:effectLst/>
              </a:rPr>
              <a:t> робота з </a:t>
            </a:r>
            <a:r>
              <a:rPr lang="ru-RU" sz="1200" dirty="0" err="1" smtClean="0">
                <a:effectLst/>
              </a:rPr>
              <a:t>української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і </a:t>
            </a:r>
            <a:r>
              <a:rPr lang="ru-RU" sz="1200" dirty="0" err="1" smtClean="0">
                <a:effectLst/>
              </a:rPr>
              <a:t>літератури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налічує</a:t>
            </a:r>
            <a:r>
              <a:rPr lang="ru-RU" sz="1200" dirty="0" smtClean="0">
                <a:effectLst/>
              </a:rPr>
              <a:t> 58 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різних</a:t>
            </a:r>
            <a:r>
              <a:rPr lang="ru-RU" sz="1200" dirty="0" smtClean="0">
                <a:effectLst/>
              </a:rPr>
              <a:t> форм і </a:t>
            </a:r>
            <a:r>
              <a:rPr lang="ru-RU" sz="1200" dirty="0" err="1" smtClean="0">
                <a:effectLst/>
              </a:rPr>
              <a:t>складається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трьох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частин</a:t>
            </a:r>
            <a:r>
              <a:rPr lang="ru-RU" sz="1200" dirty="0" smtClean="0">
                <a:effectLst/>
              </a:rPr>
              <a:t>: «</a:t>
            </a:r>
            <a:r>
              <a:rPr lang="ru-RU" sz="1200" dirty="0" err="1" smtClean="0">
                <a:effectLst/>
              </a:rPr>
              <a:t>Українська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мова</a:t>
            </a:r>
            <a:r>
              <a:rPr lang="ru-RU" sz="1200" dirty="0" smtClean="0">
                <a:effectLst/>
              </a:rPr>
              <a:t>» (33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), «</a:t>
            </a:r>
            <a:r>
              <a:rPr lang="ru-RU" sz="1200" dirty="0" err="1" smtClean="0">
                <a:effectLst/>
              </a:rPr>
              <a:t>Українська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література</a:t>
            </a:r>
            <a:r>
              <a:rPr lang="ru-RU" sz="1200" dirty="0" smtClean="0">
                <a:effectLst/>
              </a:rPr>
              <a:t>» (24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) і «</a:t>
            </a:r>
            <a:r>
              <a:rPr lang="ru-RU" sz="1200" dirty="0" err="1" smtClean="0">
                <a:effectLst/>
              </a:rPr>
              <a:t>Власне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висловлення</a:t>
            </a:r>
            <a:r>
              <a:rPr lang="ru-RU" sz="1200" dirty="0" smtClean="0">
                <a:effectLst/>
              </a:rPr>
              <a:t>» (</a:t>
            </a:r>
            <a:r>
              <a:rPr lang="ru-RU" sz="1200" dirty="0" err="1" smtClean="0">
                <a:effectLst/>
              </a:rPr>
              <a:t>одне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відкритої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форми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розгорнутою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відповіддю</a:t>
            </a:r>
            <a:r>
              <a:rPr lang="ru-RU" sz="1200" dirty="0" smtClean="0">
                <a:effectLst/>
              </a:rPr>
              <a:t>).</a:t>
            </a:r>
          </a:p>
          <a:p>
            <a:r>
              <a:rPr lang="ru-RU" sz="1200" dirty="0" smtClean="0">
                <a:effectLst/>
              </a:rPr>
              <a:t>При </a:t>
            </a:r>
            <a:r>
              <a:rPr lang="ru-RU" sz="1200" dirty="0" err="1" smtClean="0">
                <a:effectLst/>
              </a:rPr>
              <a:t>визначенні</a:t>
            </a:r>
            <a:r>
              <a:rPr lang="ru-RU" sz="1200" dirty="0" smtClean="0">
                <a:effectLst/>
              </a:rPr>
              <a:t> результату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української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і </a:t>
            </a:r>
            <a:r>
              <a:rPr lang="ru-RU" sz="1200" dirty="0" err="1" smtClean="0">
                <a:effectLst/>
              </a:rPr>
              <a:t>літератури</a:t>
            </a:r>
            <a:r>
              <a:rPr lang="ru-RU" sz="1200" dirty="0" smtClean="0">
                <a:effectLst/>
              </a:rPr>
              <a:t> за шкалою 100-200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ураховують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бал, </a:t>
            </a:r>
            <a:r>
              <a:rPr lang="ru-RU" sz="1200" dirty="0" err="1" smtClean="0">
                <a:effectLst/>
              </a:rPr>
              <a:t>отриманий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учасником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всіх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. </a:t>
            </a:r>
            <a:r>
              <a:rPr lang="ru-RU" sz="1200" dirty="0" err="1" smtClean="0">
                <a:effectLst/>
              </a:rPr>
              <a:t>Визначення</a:t>
            </a:r>
            <a:r>
              <a:rPr lang="ru-RU" sz="1200" dirty="0" smtClean="0">
                <a:effectLst/>
              </a:rPr>
              <a:t> тестового бала </a:t>
            </a:r>
            <a:r>
              <a:rPr lang="ru-RU" sz="1200" dirty="0" err="1" smtClean="0">
                <a:effectLst/>
              </a:rPr>
              <a:t>здійснюється</a:t>
            </a:r>
            <a:r>
              <a:rPr lang="ru-RU" sz="1200" dirty="0" smtClean="0">
                <a:effectLst/>
              </a:rPr>
              <a:t> на </a:t>
            </a:r>
            <a:r>
              <a:rPr lang="ru-RU" sz="1200" dirty="0" err="1" smtClean="0">
                <a:effectLst/>
              </a:rPr>
              <a:t>основі</a:t>
            </a:r>
            <a:r>
              <a:rPr lang="ru-RU" sz="1200" dirty="0" smtClean="0">
                <a:effectLst/>
              </a:rPr>
              <a:t> схем </a:t>
            </a:r>
            <a:r>
              <a:rPr lang="ru-RU" sz="1200" dirty="0" err="1" smtClean="0">
                <a:effectLst/>
              </a:rPr>
              <a:t>нарахування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 (подано в </a:t>
            </a:r>
            <a:r>
              <a:rPr lang="ru-RU" sz="1200" dirty="0" err="1">
                <a:hlinkClick r:id="rId4"/>
              </a:rPr>
              <a:t>Характеристиці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) та </a:t>
            </a:r>
            <a:r>
              <a:rPr lang="ru-RU" sz="1200" dirty="0" err="1">
                <a:hlinkClick r:id="rId5"/>
              </a:rPr>
              <a:t>Критеріїв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відкритої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форми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розгорнутою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відповіддю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smtClean="0">
                <a:effectLst/>
              </a:rPr>
              <a:t>У </a:t>
            </a:r>
            <a:r>
              <a:rPr lang="ru-RU" sz="1200" dirty="0" err="1" smtClean="0">
                <a:effectLst/>
              </a:rPr>
              <a:t>процесі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визначення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результатів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за шкалою 100–200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 буде </a:t>
            </a:r>
            <a:r>
              <a:rPr lang="ru-RU" sz="1200" dirty="0" err="1" smtClean="0">
                <a:effectLst/>
              </a:rPr>
              <a:t>встановлено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 – </a:t>
            </a:r>
            <a:r>
              <a:rPr lang="ru-RU" sz="1200" dirty="0" err="1" smtClean="0">
                <a:effectLst/>
              </a:rPr>
              <a:t>мінімальний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бал, </a:t>
            </a:r>
            <a:r>
              <a:rPr lang="ru-RU" sz="1200" dirty="0" err="1" smtClean="0">
                <a:effectLst/>
              </a:rPr>
              <a:t>який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сертифікаційної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роботи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може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отримати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із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мінімальним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рівнем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знань</a:t>
            </a:r>
            <a:r>
              <a:rPr lang="ru-RU" sz="1200" dirty="0" smtClean="0">
                <a:effectLst/>
              </a:rPr>
              <a:t>. На </a:t>
            </a:r>
            <a:r>
              <a:rPr lang="ru-RU" sz="1200" dirty="0" err="1" smtClean="0">
                <a:effectLst/>
              </a:rPr>
              <a:t>основі</a:t>
            </a:r>
            <a:r>
              <a:rPr lang="ru-RU" sz="1200" dirty="0" smtClean="0">
                <a:effectLst/>
              </a:rPr>
              <a:t> тестового бала кожного </a:t>
            </a:r>
            <a:r>
              <a:rPr lang="ru-RU" sz="1200" dirty="0" err="1" smtClean="0">
                <a:effectLst/>
              </a:rPr>
              <a:t>учасника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який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подолав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», буде </a:t>
            </a:r>
            <a:r>
              <a:rPr lang="ru-RU" sz="1200" dirty="0" err="1" smtClean="0">
                <a:effectLst/>
              </a:rPr>
              <a:t>визначено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його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рейтингову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оцінку</a:t>
            </a:r>
            <a:r>
              <a:rPr lang="ru-RU" sz="1200" dirty="0" smtClean="0">
                <a:effectLst/>
              </a:rPr>
              <a:t> за шкалою 100–200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Учасники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які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подолають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поріг</a:t>
            </a:r>
            <a:r>
              <a:rPr lang="ru-RU" sz="1200" dirty="0" smtClean="0">
                <a:effectLst/>
              </a:rPr>
              <a:t> «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/не </a:t>
            </a:r>
            <a:r>
              <a:rPr lang="ru-RU" sz="1200" dirty="0" err="1" smtClean="0">
                <a:effectLst/>
              </a:rPr>
              <a:t>склав</a:t>
            </a:r>
            <a:r>
              <a:rPr lang="ru-RU" sz="1200" dirty="0" smtClean="0">
                <a:effectLst/>
              </a:rPr>
              <a:t>», </a:t>
            </a:r>
            <a:r>
              <a:rPr lang="ru-RU" sz="1200" dirty="0" err="1" smtClean="0">
                <a:effectLst/>
              </a:rPr>
              <a:t>зможуть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узяти</a:t>
            </a:r>
            <a:r>
              <a:rPr lang="ru-RU" sz="1200" dirty="0" smtClean="0">
                <a:effectLst/>
              </a:rPr>
              <a:t> участь у конкурсному </a:t>
            </a:r>
            <a:r>
              <a:rPr lang="ru-RU" sz="1200" dirty="0" err="1" smtClean="0">
                <a:effectLst/>
              </a:rPr>
              <a:t>відборі</a:t>
            </a:r>
            <a:r>
              <a:rPr lang="ru-RU" sz="1200" dirty="0" smtClean="0">
                <a:effectLst/>
              </a:rPr>
              <a:t> до </a:t>
            </a:r>
            <a:r>
              <a:rPr lang="ru-RU" sz="1200" dirty="0" err="1" smtClean="0">
                <a:effectLst/>
              </a:rPr>
              <a:t>вищих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навчальних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.</a:t>
            </a:r>
          </a:p>
          <a:p>
            <a:r>
              <a:rPr lang="ru-RU" sz="1200" dirty="0" err="1" smtClean="0">
                <a:effectLst/>
              </a:rPr>
              <a:t>Випускники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загальної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середньої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освіти</a:t>
            </a:r>
            <a:r>
              <a:rPr lang="ru-RU" sz="1200" dirty="0" smtClean="0">
                <a:effectLst/>
              </a:rPr>
              <a:t>, а </a:t>
            </a:r>
            <a:r>
              <a:rPr lang="ru-RU" sz="1200" dirty="0" err="1" smtClean="0">
                <a:effectLst/>
              </a:rPr>
              <a:t>також</a:t>
            </a:r>
            <a:r>
              <a:rPr lang="ru-RU" sz="1200" dirty="0" smtClean="0">
                <a:effectLst/>
              </a:rPr>
              <a:t> </a:t>
            </a:r>
            <a:r>
              <a:rPr lang="ru-RU" sz="1200" dirty="0" err="1" smtClean="0">
                <a:effectLst/>
              </a:rPr>
              <a:t>учні</a:t>
            </a:r>
            <a:r>
              <a:rPr lang="ru-RU" sz="1200" dirty="0" smtClean="0">
                <a:effectLst/>
              </a:rPr>
              <a:t> (</a:t>
            </a:r>
            <a:r>
              <a:rPr lang="ru-RU" sz="1200" dirty="0" err="1" smtClean="0">
                <a:effectLst/>
              </a:rPr>
              <a:t>слухачі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студенти</a:t>
            </a:r>
            <a:r>
              <a:rPr lang="ru-RU" sz="1200" dirty="0" smtClean="0">
                <a:effectLst/>
              </a:rPr>
              <a:t>) </a:t>
            </a:r>
            <a:r>
              <a:rPr lang="ru-RU" sz="1200" dirty="0" err="1" smtClean="0">
                <a:effectLst/>
              </a:rPr>
              <a:t>закладів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професійної</a:t>
            </a:r>
            <a:r>
              <a:rPr lang="ru-RU" sz="1200" dirty="0" smtClean="0">
                <a:effectLst/>
              </a:rPr>
              <a:t> (</a:t>
            </a:r>
            <a:r>
              <a:rPr lang="ru-RU" sz="1200" dirty="0" err="1" smtClean="0">
                <a:effectLst/>
              </a:rPr>
              <a:t>професійно-технічної</a:t>
            </a:r>
            <a:r>
              <a:rPr lang="ru-RU" sz="1200" dirty="0" smtClean="0">
                <a:effectLst/>
              </a:rPr>
              <a:t>), </a:t>
            </a:r>
            <a:r>
              <a:rPr lang="ru-RU" sz="1200" dirty="0" err="1" smtClean="0">
                <a:effectLst/>
              </a:rPr>
              <a:t>вищої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освіти</a:t>
            </a:r>
            <a:r>
              <a:rPr lang="ru-RU" sz="1200" dirty="0" smtClean="0">
                <a:effectLst/>
              </a:rPr>
              <a:t>, </a:t>
            </a:r>
            <a:r>
              <a:rPr lang="ru-RU" sz="1200" dirty="0" err="1" smtClean="0">
                <a:effectLst/>
              </a:rPr>
              <a:t>які</a:t>
            </a:r>
            <a:r>
              <a:rPr lang="ru-RU" sz="1200" dirty="0" smtClean="0">
                <a:effectLst/>
              </a:rPr>
              <a:t> в 2019 </a:t>
            </a:r>
            <a:r>
              <a:rPr lang="ru-RU" sz="1200" dirty="0" err="1" smtClean="0">
                <a:effectLst/>
              </a:rPr>
              <a:t>році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здобудуть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повну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загальну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середню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освіту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обов’язково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проходитимуть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державну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підсумкову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атестацію</a:t>
            </a:r>
            <a:r>
              <a:rPr lang="ru-RU" sz="1200" dirty="0" smtClean="0">
                <a:effectLst/>
              </a:rPr>
              <a:t> у </a:t>
            </a:r>
            <a:r>
              <a:rPr lang="ru-RU" sz="1200" dirty="0" err="1" smtClean="0">
                <a:effectLst/>
              </a:rPr>
              <a:t>формі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. Вони </a:t>
            </a:r>
            <a:r>
              <a:rPr lang="ru-RU" sz="1200" dirty="0" err="1" smtClean="0">
                <a:effectLst/>
              </a:rPr>
              <a:t>отримають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оцінку</a:t>
            </a:r>
            <a:r>
              <a:rPr lang="ru-RU" sz="1200" dirty="0" smtClean="0">
                <a:effectLst/>
              </a:rPr>
              <a:t> за шкалою 1–12 </a:t>
            </a:r>
            <a:r>
              <a:rPr lang="ru-RU" sz="1200" dirty="0" err="1" smtClean="0">
                <a:effectLst/>
              </a:rPr>
              <a:t>балів</a:t>
            </a:r>
            <a:r>
              <a:rPr lang="ru-RU" sz="1200" dirty="0" smtClean="0">
                <a:effectLst/>
              </a:rPr>
              <a:t>. У </a:t>
            </a:r>
            <a:r>
              <a:rPr lang="ru-RU" sz="1200" dirty="0" err="1" smtClean="0">
                <a:effectLst/>
              </a:rPr>
              <a:t>процесі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визначення</a:t>
            </a:r>
            <a:r>
              <a:rPr lang="ru-RU" sz="1200" dirty="0" smtClean="0">
                <a:effectLst/>
              </a:rPr>
              <a:t> результату буде </a:t>
            </a:r>
            <a:r>
              <a:rPr lang="ru-RU" sz="1200" dirty="0" err="1" smtClean="0">
                <a:effectLst/>
              </a:rPr>
              <a:t>використано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тестовий</a:t>
            </a:r>
            <a:r>
              <a:rPr lang="ru-RU" sz="1200" dirty="0" smtClean="0">
                <a:effectLst/>
              </a:rPr>
              <a:t> бал, </a:t>
            </a:r>
            <a:r>
              <a:rPr lang="ru-RU" sz="1200" dirty="0" err="1" smtClean="0">
                <a:effectLst/>
              </a:rPr>
              <a:t>отриманий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учасником</a:t>
            </a:r>
            <a:r>
              <a:rPr lang="ru-RU" sz="1200" dirty="0" smtClean="0">
                <a:effectLst/>
              </a:rPr>
              <a:t> за </a:t>
            </a:r>
            <a:r>
              <a:rPr lang="ru-RU" sz="1200" dirty="0" err="1" smtClean="0">
                <a:effectLst/>
              </a:rPr>
              <a:t>виконання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завдань</a:t>
            </a:r>
            <a:r>
              <a:rPr lang="ru-RU" sz="1200" dirty="0" smtClean="0">
                <a:effectLst/>
              </a:rPr>
              <a:t> № 1–33 </a:t>
            </a:r>
            <a:r>
              <a:rPr lang="ru-RU" sz="1200" dirty="0" err="1" smtClean="0">
                <a:effectLst/>
              </a:rPr>
              <a:t>частини</a:t>
            </a:r>
            <a:r>
              <a:rPr lang="ru-RU" sz="1200" dirty="0" smtClean="0">
                <a:effectLst/>
              </a:rPr>
              <a:t> 1 і </a:t>
            </a:r>
            <a:r>
              <a:rPr lang="ru-RU" sz="1200" dirty="0" err="1" smtClean="0">
                <a:effectLst/>
              </a:rPr>
              <a:t>завдання</a:t>
            </a:r>
            <a:r>
              <a:rPr lang="ru-RU" sz="1200" dirty="0" smtClean="0">
                <a:effectLst/>
              </a:rPr>
              <a:t> № 58 </a:t>
            </a:r>
            <a:r>
              <a:rPr lang="ru-RU" sz="1200" dirty="0" err="1" smtClean="0">
                <a:effectLst/>
              </a:rPr>
              <a:t>частини</a:t>
            </a:r>
            <a:r>
              <a:rPr lang="ru-RU" sz="1200" dirty="0" smtClean="0">
                <a:effectLst/>
              </a:rPr>
              <a:t> 3.</a:t>
            </a:r>
          </a:p>
          <a:p>
            <a:r>
              <a:rPr lang="ru-RU" sz="1200" dirty="0" err="1" smtClean="0">
                <a:effectLst/>
              </a:rPr>
              <a:t>Результати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зовнішнього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незалежного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оцінювання</a:t>
            </a:r>
            <a:r>
              <a:rPr lang="ru-RU" sz="1200" dirty="0" smtClean="0">
                <a:effectLst/>
              </a:rPr>
              <a:t> з </a:t>
            </a:r>
            <a:r>
              <a:rPr lang="ru-RU" sz="1200" dirty="0" err="1" smtClean="0">
                <a:effectLst/>
              </a:rPr>
              <a:t>української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мови</a:t>
            </a:r>
            <a:r>
              <a:rPr lang="ru-RU" sz="1200" dirty="0" smtClean="0">
                <a:effectLst/>
              </a:rPr>
              <a:t> і </a:t>
            </a:r>
            <a:r>
              <a:rPr lang="ru-RU" sz="1200" dirty="0" err="1" smtClean="0">
                <a:effectLst/>
              </a:rPr>
              <a:t>літератури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будуть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розміщені</a:t>
            </a:r>
            <a:r>
              <a:rPr lang="ru-RU" sz="1200" dirty="0" smtClean="0">
                <a:effectLst/>
              </a:rPr>
              <a:t> на </a:t>
            </a:r>
            <a:r>
              <a:rPr lang="ru-RU" sz="1200" dirty="0" err="1" smtClean="0">
                <a:effectLst/>
              </a:rPr>
              <a:t>інформаційних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сторінках</a:t>
            </a:r>
            <a:r>
              <a:rPr lang="ru-RU" sz="1200" dirty="0" smtClean="0">
                <a:effectLst/>
              </a:rPr>
              <a:t> </a:t>
            </a:r>
            <a:r>
              <a:rPr lang="ru-RU" sz="1200" dirty="0" err="1" smtClean="0">
                <a:effectLst/>
              </a:rPr>
              <a:t>учасників</a:t>
            </a:r>
            <a:r>
              <a:rPr lang="ru-RU" sz="1200" dirty="0" smtClean="0">
                <a:effectLst/>
              </a:rPr>
              <a:t> до 13 </a:t>
            </a:r>
            <a:r>
              <a:rPr lang="ru-RU" sz="1200" dirty="0" err="1" smtClean="0">
                <a:effectLst/>
              </a:rPr>
              <a:t>червня</a:t>
            </a:r>
            <a:r>
              <a:rPr lang="ru-RU" sz="1200" dirty="0" smtClean="0">
                <a:effectLst/>
              </a:rPr>
              <a:t> 2019 року.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7262255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82282"/>
            <a:ext cx="901932" cy="127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ФІЗИКА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5446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effectLst/>
              </a:rPr>
              <a:t>У 2019 </a:t>
            </a:r>
            <a:r>
              <a:rPr lang="ru-RU" dirty="0" err="1" smtClean="0">
                <a:effectLst/>
              </a:rPr>
              <a:t>році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зовнішнє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фізики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відбудеться</a:t>
            </a:r>
            <a:r>
              <a:rPr lang="ru-RU" dirty="0" smtClean="0">
                <a:effectLst/>
              </a:rPr>
              <a:t> 30 </a:t>
            </a:r>
            <a:r>
              <a:rPr lang="ru-RU" dirty="0" err="1" smtClean="0">
                <a:effectLst/>
              </a:rPr>
              <a:t>травня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Випускники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середньої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 поточного року </a:t>
            </a:r>
            <a:r>
              <a:rPr lang="ru-RU" dirty="0" err="1" smtClean="0">
                <a:effectLst/>
              </a:rPr>
              <a:t>можуть</a:t>
            </a:r>
            <a:r>
              <a:rPr lang="ru-RU" dirty="0" smtClean="0">
                <a:effectLst/>
              </a:rPr>
              <a:t> обрати </a:t>
            </a:r>
            <a:r>
              <a:rPr lang="ru-RU" dirty="0" err="1" smtClean="0">
                <a:effectLst/>
              </a:rPr>
              <a:t>фізику</a:t>
            </a:r>
            <a:r>
              <a:rPr lang="ru-RU" dirty="0" smtClean="0">
                <a:effectLst/>
              </a:rPr>
              <a:t> як </a:t>
            </a:r>
            <a:r>
              <a:rPr lang="ru-RU" dirty="0" err="1" smtClean="0">
                <a:effectLst/>
              </a:rPr>
              <a:t>третій</a:t>
            </a:r>
            <a:r>
              <a:rPr lang="ru-RU" dirty="0" smtClean="0">
                <a:effectLst/>
              </a:rPr>
              <a:t> предмет для </a:t>
            </a:r>
            <a:r>
              <a:rPr lang="ru-RU" dirty="0" err="1" smtClean="0">
                <a:effectLst/>
              </a:rPr>
              <a:t>проходження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державної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підсумкової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атестації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формі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Зміст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фізики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визначено</a:t>
            </a:r>
            <a:r>
              <a:rPr lang="ru-RU" dirty="0" smtClean="0">
                <a:effectLst/>
              </a:rPr>
              <a:t> </a:t>
            </a:r>
            <a:r>
              <a:rPr lang="ru-RU" dirty="0" err="1">
                <a:hlinkClick r:id="rId3"/>
              </a:rPr>
              <a:t>Програмою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фізики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затвердженою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Міністерством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 і науки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Програму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розроблено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чинних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програм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фізики</a:t>
            </a:r>
            <a:r>
              <a:rPr lang="ru-RU" dirty="0" smtClean="0">
                <a:effectLst/>
              </a:rPr>
              <a:t> для </a:t>
            </a:r>
            <a:r>
              <a:rPr lang="ru-RU" dirty="0" err="1" smtClean="0">
                <a:effectLst/>
              </a:rPr>
              <a:t>загальноосвітніх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Сертифікаційна</a:t>
            </a:r>
            <a:r>
              <a:rPr lang="ru-RU" dirty="0" smtClean="0">
                <a:effectLst/>
              </a:rPr>
              <a:t> робота з </a:t>
            </a:r>
            <a:r>
              <a:rPr lang="ru-RU" dirty="0" err="1" smtClean="0">
                <a:effectLst/>
              </a:rPr>
              <a:t>фізики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налічує</a:t>
            </a:r>
            <a:r>
              <a:rPr lang="ru-RU" dirty="0" smtClean="0">
                <a:effectLst/>
              </a:rPr>
              <a:t> 38 </a:t>
            </a:r>
            <a:r>
              <a:rPr lang="ru-RU" dirty="0" err="1" smtClean="0">
                <a:effectLst/>
              </a:rPr>
              <a:t>завдання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різних</a:t>
            </a:r>
            <a:r>
              <a:rPr lang="ru-RU" dirty="0" smtClean="0">
                <a:effectLst/>
              </a:rPr>
              <a:t> форм: з </a:t>
            </a:r>
            <a:r>
              <a:rPr lang="ru-RU" dirty="0" err="1" smtClean="0">
                <a:effectLst/>
              </a:rPr>
              <a:t>вибором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однієї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правильної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відповіді</a:t>
            </a:r>
            <a:r>
              <a:rPr lang="ru-RU" dirty="0" smtClean="0">
                <a:effectLst/>
              </a:rPr>
              <a:t> (24 </a:t>
            </a:r>
            <a:r>
              <a:rPr lang="ru-RU" dirty="0" err="1" smtClean="0">
                <a:effectLst/>
              </a:rPr>
              <a:t>завдання</a:t>
            </a:r>
            <a:r>
              <a:rPr lang="ru-RU" dirty="0" smtClean="0">
                <a:effectLst/>
              </a:rPr>
              <a:t>), на </a:t>
            </a:r>
            <a:r>
              <a:rPr lang="ru-RU" dirty="0" err="1" smtClean="0">
                <a:effectLst/>
              </a:rPr>
              <a:t>встановлення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відповідності</a:t>
            </a:r>
            <a:r>
              <a:rPr lang="ru-RU" dirty="0" smtClean="0">
                <a:effectLst/>
              </a:rPr>
              <a:t> («</a:t>
            </a:r>
            <a:r>
              <a:rPr lang="ru-RU" dirty="0" err="1" smtClean="0">
                <a:effectLst/>
              </a:rPr>
              <a:t>логічні</a:t>
            </a:r>
            <a:r>
              <a:rPr lang="ru-RU" dirty="0" smtClean="0">
                <a:effectLst/>
              </a:rPr>
              <a:t> пари») (4 </a:t>
            </a:r>
            <a:r>
              <a:rPr lang="ru-RU" dirty="0" err="1" smtClean="0">
                <a:effectLst/>
              </a:rPr>
              <a:t>завдання</a:t>
            </a:r>
            <a:r>
              <a:rPr lang="ru-RU" dirty="0" smtClean="0">
                <a:effectLst/>
              </a:rPr>
              <a:t>), </a:t>
            </a:r>
            <a:r>
              <a:rPr lang="ru-RU" dirty="0" err="1" smtClean="0">
                <a:effectLst/>
              </a:rPr>
              <a:t>відкритої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форми</a:t>
            </a:r>
            <a:r>
              <a:rPr lang="ru-RU" dirty="0" smtClean="0">
                <a:effectLst/>
              </a:rPr>
              <a:t> з короткою </a:t>
            </a:r>
            <a:r>
              <a:rPr lang="ru-RU" dirty="0" err="1" smtClean="0">
                <a:effectLst/>
              </a:rPr>
              <a:t>відповіддю</a:t>
            </a:r>
            <a:r>
              <a:rPr lang="ru-RU" dirty="0" smtClean="0">
                <a:effectLst/>
              </a:rPr>
              <a:t> (10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).</a:t>
            </a:r>
          </a:p>
          <a:p>
            <a:r>
              <a:rPr lang="ru-RU" dirty="0" smtClean="0">
                <a:effectLst/>
              </a:rPr>
              <a:t>При </a:t>
            </a:r>
            <a:r>
              <a:rPr lang="ru-RU" dirty="0" err="1" smtClean="0">
                <a:effectLst/>
              </a:rPr>
              <a:t>визначенні</a:t>
            </a:r>
            <a:r>
              <a:rPr lang="ru-RU" dirty="0" smtClean="0">
                <a:effectLst/>
              </a:rPr>
              <a:t> результату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фізики</a:t>
            </a:r>
            <a:r>
              <a:rPr lang="ru-RU" dirty="0" smtClean="0">
                <a:effectLst/>
              </a:rPr>
              <a:t> 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ураховують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отриманий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учасником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всіх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. 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тестового бала </a:t>
            </a:r>
            <a:r>
              <a:rPr lang="ru-RU" dirty="0" err="1" smtClean="0">
                <a:effectLst/>
              </a:rPr>
              <a:t>здійснюється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схем </a:t>
            </a:r>
            <a:r>
              <a:rPr lang="ru-RU" dirty="0" err="1" smtClean="0">
                <a:effectLst/>
              </a:rPr>
              <a:t>нарахування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(подано в </a:t>
            </a:r>
            <a:r>
              <a:rPr lang="ru-RU" dirty="0" err="1">
                <a:hlinkClick r:id="rId4"/>
              </a:rPr>
              <a:t>Характеристиці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).</a:t>
            </a:r>
          </a:p>
          <a:p>
            <a:r>
              <a:rPr lang="ru-RU" dirty="0" smtClean="0">
                <a:effectLst/>
              </a:rPr>
              <a:t>У </a:t>
            </a:r>
            <a:r>
              <a:rPr lang="ru-RU" dirty="0" err="1" smtClean="0">
                <a:effectLst/>
              </a:rPr>
              <a:t>процесі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результатів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буде </a:t>
            </a:r>
            <a:r>
              <a:rPr lang="ru-RU" dirty="0" err="1" smtClean="0">
                <a:effectLst/>
              </a:rPr>
              <a:t>встановлено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 – </a:t>
            </a:r>
            <a:r>
              <a:rPr lang="ru-RU" dirty="0" err="1" smtClean="0">
                <a:effectLst/>
              </a:rPr>
              <a:t>мінімальний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який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може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отримати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із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мінімальним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рівнем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знань</a:t>
            </a:r>
            <a:r>
              <a:rPr lang="ru-RU" dirty="0" smtClean="0">
                <a:effectLst/>
              </a:rPr>
              <a:t>.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тестового бала кожного </a:t>
            </a:r>
            <a:r>
              <a:rPr lang="ru-RU" dirty="0" err="1" smtClean="0">
                <a:effectLst/>
              </a:rPr>
              <a:t>учасника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подолав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», буде </a:t>
            </a:r>
            <a:r>
              <a:rPr lang="ru-RU" dirty="0" err="1" smtClean="0">
                <a:effectLst/>
              </a:rPr>
              <a:t>визначено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його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рейтингову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оцінку</a:t>
            </a:r>
            <a:r>
              <a:rPr lang="ru-RU" dirty="0" smtClean="0">
                <a:effectLst/>
              </a:rPr>
              <a:t> 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Учасники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подолають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», </a:t>
            </a:r>
            <a:r>
              <a:rPr lang="ru-RU" dirty="0" err="1" smtClean="0">
                <a:effectLst/>
              </a:rPr>
              <a:t>зможуть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узяти</a:t>
            </a:r>
            <a:r>
              <a:rPr lang="ru-RU" dirty="0" smtClean="0">
                <a:effectLst/>
              </a:rPr>
              <a:t> участь у конкурсному </a:t>
            </a:r>
            <a:r>
              <a:rPr lang="ru-RU" dirty="0" err="1" smtClean="0">
                <a:effectLst/>
              </a:rPr>
              <a:t>відборі</a:t>
            </a:r>
            <a:r>
              <a:rPr lang="ru-RU" dirty="0" smtClean="0">
                <a:effectLst/>
              </a:rPr>
              <a:t> до </a:t>
            </a:r>
            <a:r>
              <a:rPr lang="ru-RU" dirty="0" err="1" smtClean="0">
                <a:effectLst/>
              </a:rPr>
              <a:t>вищих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Випускники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середньої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 поточного року,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обрали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фізику</a:t>
            </a:r>
            <a:r>
              <a:rPr lang="ru-RU" dirty="0" smtClean="0">
                <a:effectLst/>
              </a:rPr>
              <a:t> для </a:t>
            </a:r>
            <a:r>
              <a:rPr lang="ru-RU" dirty="0" err="1" smtClean="0">
                <a:effectLst/>
              </a:rPr>
              <a:t>проходження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державної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підсумкової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атестації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формі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також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отримають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оцінку</a:t>
            </a:r>
            <a:r>
              <a:rPr lang="ru-RU" dirty="0" smtClean="0">
                <a:effectLst/>
              </a:rPr>
              <a:t> за шкалою 1–12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. У такому </a:t>
            </a:r>
            <a:r>
              <a:rPr lang="ru-RU" dirty="0" err="1" smtClean="0">
                <a:effectLst/>
              </a:rPr>
              <a:t>разі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процесі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результату буде </a:t>
            </a:r>
            <a:r>
              <a:rPr lang="ru-RU" dirty="0" err="1" smtClean="0">
                <a:effectLst/>
              </a:rPr>
              <a:t>використано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отриманий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учасником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всіх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Результати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фізики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будуть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розміщені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інформаційних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сторінках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учасників</a:t>
            </a:r>
            <a:r>
              <a:rPr lang="ru-RU" dirty="0" smtClean="0">
                <a:effectLst/>
              </a:rPr>
              <a:t> до 13 </a:t>
            </a:r>
            <a:r>
              <a:rPr lang="ru-RU" dirty="0" err="1" smtClean="0">
                <a:effectLst/>
              </a:rPr>
              <a:t>червня</a:t>
            </a:r>
            <a:r>
              <a:rPr lang="ru-RU" dirty="0" smtClean="0">
                <a:effectLst/>
              </a:rPr>
              <a:t> 2019 року.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6313429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1045918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ІСТОРІЯ УКРАЇНИ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136904" cy="54726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effectLst/>
              </a:rPr>
              <a:t>У 2019 </a:t>
            </a:r>
            <a:r>
              <a:rPr lang="ru-RU" dirty="0" err="1" smtClean="0">
                <a:effectLst/>
              </a:rPr>
              <a:t>році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зовнішнє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історії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відбудеться</a:t>
            </a:r>
            <a:r>
              <a:rPr lang="ru-RU" dirty="0" smtClean="0">
                <a:effectLst/>
              </a:rPr>
              <a:t> 04 </a:t>
            </a:r>
            <a:r>
              <a:rPr lang="ru-RU" dirty="0" err="1" smtClean="0">
                <a:effectLst/>
              </a:rPr>
              <a:t>червня</a:t>
            </a:r>
            <a:r>
              <a:rPr lang="ru-RU" dirty="0" smtClean="0">
                <a:effectLst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effectLst/>
              </a:rPr>
              <a:t>Випускники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середньої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, а </a:t>
            </a:r>
            <a:r>
              <a:rPr lang="ru-RU" dirty="0" err="1" smtClean="0">
                <a:effectLst/>
              </a:rPr>
              <a:t>також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учні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слухачі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студенти</a:t>
            </a:r>
            <a:r>
              <a:rPr lang="ru-RU" dirty="0" smtClean="0">
                <a:effectLst/>
              </a:rPr>
              <a:t>)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професійної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професійно-технічної</a:t>
            </a:r>
            <a:r>
              <a:rPr lang="ru-RU" dirty="0" smtClean="0">
                <a:effectLst/>
              </a:rPr>
              <a:t>), </a:t>
            </a:r>
            <a:r>
              <a:rPr lang="ru-RU" dirty="0" err="1" smtClean="0">
                <a:effectLst/>
              </a:rPr>
              <a:t>вищої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в 2019 </a:t>
            </a:r>
            <a:r>
              <a:rPr lang="ru-RU" dirty="0" err="1" smtClean="0">
                <a:effectLst/>
              </a:rPr>
              <a:t>році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здобудуть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повну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середню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можуть</a:t>
            </a:r>
            <a:r>
              <a:rPr lang="ru-RU" dirty="0" smtClean="0">
                <a:effectLst/>
              </a:rPr>
              <a:t> обрати </a:t>
            </a:r>
            <a:r>
              <a:rPr lang="ru-RU" dirty="0" err="1" smtClean="0">
                <a:effectLst/>
              </a:rPr>
              <a:t>історію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 для </a:t>
            </a:r>
            <a:r>
              <a:rPr lang="ru-RU" dirty="0" err="1" smtClean="0">
                <a:effectLst/>
              </a:rPr>
              <a:t>проходження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державної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підсумкової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атестації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формі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effectLst/>
              </a:rPr>
              <a:t>Зміст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історії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визначено</a:t>
            </a:r>
            <a:r>
              <a:rPr lang="ru-RU" dirty="0" smtClean="0">
                <a:effectLst/>
              </a:rPr>
              <a:t> </a:t>
            </a:r>
            <a:r>
              <a:rPr lang="ru-RU" dirty="0" err="1">
                <a:hlinkClick r:id="rId3"/>
              </a:rPr>
              <a:t>Програмою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історії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затвердженою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Міністерством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 і науки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. </a:t>
            </a:r>
            <a:r>
              <a:rPr lang="ru-RU" dirty="0" err="1" smtClean="0">
                <a:effectLst/>
              </a:rPr>
              <a:t>Програму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розроблено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чинних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програм</a:t>
            </a:r>
            <a:r>
              <a:rPr lang="ru-RU" dirty="0" smtClean="0">
                <a:effectLst/>
              </a:rPr>
              <a:t> з </a:t>
            </a:r>
            <a:r>
              <a:rPr lang="ru-RU" dirty="0" err="1" smtClean="0">
                <a:effectLst/>
              </a:rPr>
              <a:t>історії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 для </a:t>
            </a:r>
            <a:r>
              <a:rPr lang="ru-RU" dirty="0" err="1" smtClean="0">
                <a:effectLst/>
              </a:rPr>
              <a:t>загальноосвітніх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effectLst/>
              </a:rPr>
              <a:t>Сертифікаційна</a:t>
            </a:r>
            <a:r>
              <a:rPr lang="ru-RU" dirty="0" smtClean="0">
                <a:effectLst/>
              </a:rPr>
              <a:t> робота з </a:t>
            </a:r>
            <a:r>
              <a:rPr lang="ru-RU" dirty="0" err="1" smtClean="0">
                <a:effectLst/>
              </a:rPr>
              <a:t>історії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налічує</a:t>
            </a:r>
            <a:r>
              <a:rPr lang="ru-RU" dirty="0" smtClean="0">
                <a:effectLst/>
              </a:rPr>
              <a:t> 60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різних</a:t>
            </a:r>
            <a:r>
              <a:rPr lang="ru-RU" dirty="0" smtClean="0">
                <a:effectLst/>
              </a:rPr>
              <a:t> форм і </a:t>
            </a:r>
            <a:r>
              <a:rPr lang="ru-RU" dirty="0" err="1" smtClean="0">
                <a:effectLst/>
              </a:rPr>
              <a:t>складається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двох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частин</a:t>
            </a:r>
            <a:r>
              <a:rPr lang="ru-RU" dirty="0" smtClean="0">
                <a:effectLst/>
              </a:rPr>
              <a:t>: «</a:t>
            </a:r>
            <a:r>
              <a:rPr lang="ru-RU" dirty="0" err="1" smtClean="0">
                <a:effectLst/>
              </a:rPr>
              <a:t>Історія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 ХХ – початку ХХІ ст.» (30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) та «</a:t>
            </a:r>
            <a:r>
              <a:rPr lang="ru-RU" dirty="0" err="1" smtClean="0">
                <a:effectLst/>
              </a:rPr>
              <a:t>Історія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найдавніших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часів</a:t>
            </a:r>
            <a:r>
              <a:rPr lang="ru-RU" dirty="0" smtClean="0">
                <a:effectLst/>
              </a:rPr>
              <a:t> до </a:t>
            </a:r>
            <a:r>
              <a:rPr lang="ru-RU" dirty="0" err="1" smtClean="0">
                <a:effectLst/>
              </a:rPr>
              <a:t>кінця</a:t>
            </a:r>
            <a:r>
              <a:rPr lang="ru-RU" dirty="0" smtClean="0">
                <a:effectLst/>
              </a:rPr>
              <a:t> ХІХ ст.» (30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effectLst/>
              </a:rPr>
              <a:t>При </a:t>
            </a:r>
            <a:r>
              <a:rPr lang="ru-RU" dirty="0" err="1" smtClean="0">
                <a:effectLst/>
              </a:rPr>
              <a:t>визначенні</a:t>
            </a:r>
            <a:r>
              <a:rPr lang="ru-RU" dirty="0" smtClean="0">
                <a:effectLst/>
              </a:rPr>
              <a:t> результату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історії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 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ураховують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отриманий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учасником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всіх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. 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тестового бала </a:t>
            </a:r>
            <a:r>
              <a:rPr lang="ru-RU" dirty="0" err="1" smtClean="0">
                <a:effectLst/>
              </a:rPr>
              <a:t>здійснюється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схем </a:t>
            </a:r>
            <a:r>
              <a:rPr lang="ru-RU" dirty="0" err="1" smtClean="0">
                <a:effectLst/>
              </a:rPr>
              <a:t>нарахування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(подано в </a:t>
            </a:r>
            <a:r>
              <a:rPr lang="ru-RU" dirty="0" err="1">
                <a:hlinkClick r:id="rId4"/>
              </a:rPr>
              <a:t>Характеристиці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).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effectLst/>
              </a:rPr>
              <a:t>У </a:t>
            </a:r>
            <a:r>
              <a:rPr lang="ru-RU" dirty="0" err="1" smtClean="0">
                <a:effectLst/>
              </a:rPr>
              <a:t>процесі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результатів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буде </a:t>
            </a:r>
            <a:r>
              <a:rPr lang="ru-RU" dirty="0" err="1" smtClean="0">
                <a:effectLst/>
              </a:rPr>
              <a:t>встановлено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 – </a:t>
            </a:r>
            <a:r>
              <a:rPr lang="ru-RU" dirty="0" err="1" smtClean="0">
                <a:effectLst/>
              </a:rPr>
              <a:t>мінімальний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який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може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отримати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із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мінімальним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рівнем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знань</a:t>
            </a:r>
            <a:r>
              <a:rPr lang="ru-RU" dirty="0" smtClean="0">
                <a:effectLst/>
              </a:rPr>
              <a:t>.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тестового бала кожного </a:t>
            </a:r>
            <a:r>
              <a:rPr lang="ru-RU" dirty="0" err="1" smtClean="0">
                <a:effectLst/>
              </a:rPr>
              <a:t>учасника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подолав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», буде </a:t>
            </a:r>
            <a:r>
              <a:rPr lang="ru-RU" dirty="0" err="1" smtClean="0">
                <a:effectLst/>
              </a:rPr>
              <a:t>визначено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його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рейтингову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оцінку</a:t>
            </a:r>
            <a:r>
              <a:rPr lang="ru-RU" dirty="0" smtClean="0">
                <a:effectLst/>
              </a:rPr>
              <a:t> 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effectLst/>
              </a:rPr>
              <a:t>Учасники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подолають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», </a:t>
            </a:r>
            <a:r>
              <a:rPr lang="ru-RU" dirty="0" err="1" smtClean="0">
                <a:effectLst/>
              </a:rPr>
              <a:t>зможуть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узяти</a:t>
            </a:r>
            <a:r>
              <a:rPr lang="ru-RU" dirty="0" smtClean="0">
                <a:effectLst/>
              </a:rPr>
              <a:t> участь у конкурсному </a:t>
            </a:r>
            <a:r>
              <a:rPr lang="ru-RU" dirty="0" err="1" smtClean="0">
                <a:effectLst/>
              </a:rPr>
              <a:t>відборі</a:t>
            </a:r>
            <a:r>
              <a:rPr lang="ru-RU" dirty="0" smtClean="0">
                <a:effectLst/>
              </a:rPr>
              <a:t> до </a:t>
            </a:r>
            <a:r>
              <a:rPr lang="ru-RU" dirty="0" err="1" smtClean="0">
                <a:effectLst/>
              </a:rPr>
              <a:t>вищих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effectLst/>
              </a:rPr>
              <a:t>Випускники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середньої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, а </a:t>
            </a:r>
            <a:r>
              <a:rPr lang="ru-RU" dirty="0" err="1" smtClean="0">
                <a:effectLst/>
              </a:rPr>
              <a:t>також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учні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слухачі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студенти</a:t>
            </a:r>
            <a:r>
              <a:rPr lang="ru-RU" dirty="0" smtClean="0">
                <a:effectLst/>
              </a:rPr>
              <a:t>)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професійної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професійно-технічної</a:t>
            </a:r>
            <a:r>
              <a:rPr lang="ru-RU" dirty="0" smtClean="0">
                <a:effectLst/>
              </a:rPr>
              <a:t>), </a:t>
            </a:r>
            <a:r>
              <a:rPr lang="ru-RU" dirty="0" err="1" smtClean="0">
                <a:effectLst/>
              </a:rPr>
              <a:t>вищої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обрали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історію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 для </a:t>
            </a:r>
            <a:r>
              <a:rPr lang="ru-RU" dirty="0" err="1" smtClean="0">
                <a:effectLst/>
              </a:rPr>
              <a:t>проходження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державної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підсумкової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атестації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формі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також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отримають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оцінку</a:t>
            </a:r>
            <a:r>
              <a:rPr lang="ru-RU" dirty="0" smtClean="0">
                <a:effectLst/>
              </a:rPr>
              <a:t> за шкалою 1–12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. У такому </a:t>
            </a:r>
            <a:r>
              <a:rPr lang="ru-RU" dirty="0" err="1" smtClean="0">
                <a:effectLst/>
              </a:rPr>
              <a:t>разі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процесі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результату буде </a:t>
            </a:r>
            <a:r>
              <a:rPr lang="ru-RU" dirty="0" err="1" smtClean="0">
                <a:effectLst/>
              </a:rPr>
              <a:t>використано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отриманий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учасником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частини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Історія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 ХХ – початку ХХІ ст.».</a:t>
            </a:r>
          </a:p>
          <a:p>
            <a:pPr>
              <a:lnSpc>
                <a:spcPct val="120000"/>
              </a:lnSpc>
            </a:pPr>
            <a:r>
              <a:rPr lang="ru-RU" dirty="0" err="1" smtClean="0">
                <a:effectLst/>
              </a:rPr>
              <a:t>Результати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історії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будуть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розміщені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інформаційних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сторінках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учасників</a:t>
            </a:r>
            <a:r>
              <a:rPr lang="ru-RU" dirty="0" smtClean="0">
                <a:effectLst/>
              </a:rPr>
              <a:t> до 24 </a:t>
            </a:r>
            <a:r>
              <a:rPr lang="ru-RU" dirty="0" err="1" smtClean="0">
                <a:effectLst/>
              </a:rPr>
              <a:t>червня</a:t>
            </a:r>
            <a:r>
              <a:rPr lang="ru-RU" dirty="0" smtClean="0">
                <a:effectLst/>
              </a:rPr>
              <a:t> 2019 року.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002665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36522"/>
            <a:ext cx="1187624" cy="155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ГЕОГРАФІЯ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544616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 smtClean="0">
                <a:effectLst/>
              </a:rPr>
              <a:t>У 2019 </a:t>
            </a:r>
            <a:r>
              <a:rPr lang="ru-RU" sz="2500" dirty="0" err="1" smtClean="0">
                <a:effectLst/>
              </a:rPr>
              <a:t>році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зовнішнє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незалежне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оцінювання</a:t>
            </a:r>
            <a:r>
              <a:rPr lang="ru-RU" sz="2500" dirty="0" smtClean="0">
                <a:effectLst/>
              </a:rPr>
              <a:t> з </a:t>
            </a:r>
            <a:r>
              <a:rPr lang="ru-RU" sz="2500" dirty="0" err="1" smtClean="0">
                <a:effectLst/>
              </a:rPr>
              <a:t>географії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відбудеться</a:t>
            </a:r>
            <a:r>
              <a:rPr lang="ru-RU" sz="2500" dirty="0" smtClean="0">
                <a:effectLst/>
              </a:rPr>
              <a:t> 11 </a:t>
            </a:r>
            <a:r>
              <a:rPr lang="ru-RU" sz="2500" dirty="0" err="1" smtClean="0">
                <a:effectLst/>
              </a:rPr>
              <a:t>червня</a:t>
            </a:r>
            <a:r>
              <a:rPr lang="ru-RU" sz="2500" dirty="0" smtClean="0">
                <a:effectLst/>
              </a:rPr>
              <a:t>.</a:t>
            </a:r>
          </a:p>
          <a:p>
            <a:r>
              <a:rPr lang="ru-RU" sz="2500" dirty="0" err="1" smtClean="0">
                <a:effectLst/>
              </a:rPr>
              <a:t>Випускники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закладів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загальної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середньої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освіти</a:t>
            </a:r>
            <a:r>
              <a:rPr lang="ru-RU" sz="2500" dirty="0" smtClean="0">
                <a:effectLst/>
              </a:rPr>
              <a:t> поточного року </a:t>
            </a:r>
            <a:r>
              <a:rPr lang="ru-RU" sz="2500" dirty="0" err="1" smtClean="0">
                <a:effectLst/>
              </a:rPr>
              <a:t>можуть</a:t>
            </a:r>
            <a:r>
              <a:rPr lang="ru-RU" sz="2500" dirty="0" smtClean="0">
                <a:effectLst/>
              </a:rPr>
              <a:t> обрати </a:t>
            </a:r>
            <a:r>
              <a:rPr lang="ru-RU" sz="2500" dirty="0" err="1" smtClean="0">
                <a:effectLst/>
              </a:rPr>
              <a:t>географію</a:t>
            </a:r>
            <a:r>
              <a:rPr lang="ru-RU" sz="2500" dirty="0" smtClean="0">
                <a:effectLst/>
              </a:rPr>
              <a:t> як </a:t>
            </a:r>
            <a:r>
              <a:rPr lang="ru-RU" sz="2500" dirty="0" err="1" smtClean="0">
                <a:effectLst/>
              </a:rPr>
              <a:t>третій</a:t>
            </a:r>
            <a:r>
              <a:rPr lang="ru-RU" sz="2500" dirty="0" smtClean="0">
                <a:effectLst/>
              </a:rPr>
              <a:t> предмет для </a:t>
            </a:r>
            <a:r>
              <a:rPr lang="ru-RU" sz="2500" dirty="0" err="1" smtClean="0">
                <a:effectLst/>
              </a:rPr>
              <a:t>проходження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державної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підсумкової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атестації</a:t>
            </a:r>
            <a:r>
              <a:rPr lang="ru-RU" sz="2500" dirty="0" smtClean="0">
                <a:effectLst/>
              </a:rPr>
              <a:t> у </a:t>
            </a:r>
            <a:r>
              <a:rPr lang="ru-RU" sz="2500" dirty="0" err="1" smtClean="0">
                <a:effectLst/>
              </a:rPr>
              <a:t>формі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зовнішнього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незалежного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оцінювання</a:t>
            </a:r>
            <a:r>
              <a:rPr lang="ru-RU" sz="2500" dirty="0" smtClean="0">
                <a:effectLst/>
              </a:rPr>
              <a:t>.</a:t>
            </a:r>
          </a:p>
          <a:p>
            <a:r>
              <a:rPr lang="ru-RU" sz="2500" dirty="0" err="1" smtClean="0">
                <a:effectLst/>
              </a:rPr>
              <a:t>Зміст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сертифікаційної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роботи</a:t>
            </a:r>
            <a:r>
              <a:rPr lang="ru-RU" sz="2500" dirty="0" smtClean="0">
                <a:effectLst/>
              </a:rPr>
              <a:t> з </a:t>
            </a:r>
            <a:r>
              <a:rPr lang="ru-RU" sz="2500" dirty="0" err="1" smtClean="0">
                <a:effectLst/>
              </a:rPr>
              <a:t>географії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визначено</a:t>
            </a:r>
            <a:r>
              <a:rPr lang="ru-RU" sz="2500" dirty="0" smtClean="0">
                <a:effectLst/>
              </a:rPr>
              <a:t> </a:t>
            </a:r>
            <a:r>
              <a:rPr lang="ru-RU" sz="2500" dirty="0" err="1">
                <a:hlinkClick r:id="rId3"/>
              </a:rPr>
              <a:t>Програмою</a:t>
            </a:r>
            <a:r>
              <a:rPr lang="ru-RU" sz="2500" dirty="0" smtClean="0">
                <a:effectLst/>
              </a:rPr>
              <a:t> </a:t>
            </a:r>
            <a:r>
              <a:rPr lang="ru-RU" sz="2500" dirty="0" err="1" smtClean="0">
                <a:effectLst/>
              </a:rPr>
              <a:t>зовнішнього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незалежного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оцінювання</a:t>
            </a:r>
            <a:r>
              <a:rPr lang="ru-RU" sz="2500" dirty="0" smtClean="0">
                <a:effectLst/>
              </a:rPr>
              <a:t> з </a:t>
            </a:r>
            <a:r>
              <a:rPr lang="ru-RU" sz="2500" dirty="0" err="1" smtClean="0">
                <a:effectLst/>
              </a:rPr>
              <a:t>географії</a:t>
            </a:r>
            <a:r>
              <a:rPr lang="ru-RU" sz="2500" dirty="0" smtClean="0">
                <a:effectLst/>
              </a:rPr>
              <a:t>, </a:t>
            </a:r>
            <a:r>
              <a:rPr lang="ru-RU" sz="2500" dirty="0" err="1" smtClean="0">
                <a:effectLst/>
              </a:rPr>
              <a:t>затвердженою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Міністерством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освіти</a:t>
            </a:r>
            <a:r>
              <a:rPr lang="ru-RU" sz="2500" dirty="0" smtClean="0">
                <a:effectLst/>
              </a:rPr>
              <a:t> і науки </a:t>
            </a:r>
            <a:r>
              <a:rPr lang="ru-RU" sz="2500" dirty="0" err="1" smtClean="0">
                <a:effectLst/>
              </a:rPr>
              <a:t>України</a:t>
            </a:r>
            <a:r>
              <a:rPr lang="ru-RU" sz="2500" dirty="0" smtClean="0">
                <a:effectLst/>
              </a:rPr>
              <a:t>. </a:t>
            </a:r>
            <a:r>
              <a:rPr lang="ru-RU" sz="2500" dirty="0" err="1" smtClean="0">
                <a:effectLst/>
              </a:rPr>
              <a:t>Програму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розроблено</a:t>
            </a:r>
            <a:r>
              <a:rPr lang="ru-RU" sz="2500" dirty="0" smtClean="0">
                <a:effectLst/>
              </a:rPr>
              <a:t> на </a:t>
            </a:r>
            <a:r>
              <a:rPr lang="ru-RU" sz="2500" dirty="0" err="1" smtClean="0">
                <a:effectLst/>
              </a:rPr>
              <a:t>основі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чинних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навчальних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програм</a:t>
            </a:r>
            <a:r>
              <a:rPr lang="ru-RU" sz="2500" dirty="0" smtClean="0">
                <a:effectLst/>
              </a:rPr>
              <a:t> з </a:t>
            </a:r>
            <a:r>
              <a:rPr lang="ru-RU" sz="2500" dirty="0" err="1" smtClean="0">
                <a:effectLst/>
              </a:rPr>
              <a:t>географії</a:t>
            </a:r>
            <a:r>
              <a:rPr lang="ru-RU" sz="2500" dirty="0" smtClean="0">
                <a:effectLst/>
              </a:rPr>
              <a:t> для </a:t>
            </a:r>
            <a:r>
              <a:rPr lang="ru-RU" sz="2500" dirty="0" err="1" smtClean="0">
                <a:effectLst/>
              </a:rPr>
              <a:t>загальноосвітніх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навчальних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закладів</a:t>
            </a:r>
            <a:r>
              <a:rPr lang="ru-RU" sz="2500" dirty="0" smtClean="0">
                <a:effectLst/>
              </a:rPr>
              <a:t>.</a:t>
            </a:r>
          </a:p>
          <a:p>
            <a:r>
              <a:rPr lang="ru-RU" sz="2500" dirty="0" err="1" smtClean="0">
                <a:effectLst/>
              </a:rPr>
              <a:t>Сертифікаційна</a:t>
            </a:r>
            <a:r>
              <a:rPr lang="ru-RU" sz="2500" dirty="0" smtClean="0">
                <a:effectLst/>
              </a:rPr>
              <a:t> робота з </a:t>
            </a:r>
            <a:r>
              <a:rPr lang="ru-RU" sz="2500" dirty="0" err="1" smtClean="0">
                <a:effectLst/>
              </a:rPr>
              <a:t>географії</a:t>
            </a:r>
            <a:r>
              <a:rPr lang="ru-RU" sz="2500" dirty="0" smtClean="0">
                <a:effectLst/>
              </a:rPr>
              <a:t> </a:t>
            </a:r>
            <a:r>
              <a:rPr lang="ru-RU" sz="2500" dirty="0" err="1" smtClean="0">
                <a:effectLst/>
              </a:rPr>
              <a:t>налічує</a:t>
            </a:r>
            <a:r>
              <a:rPr lang="ru-RU" sz="2500" dirty="0" smtClean="0">
                <a:effectLst/>
              </a:rPr>
              <a:t> 56 </a:t>
            </a:r>
            <a:r>
              <a:rPr lang="ru-RU" sz="2500" dirty="0" err="1" smtClean="0">
                <a:effectLst/>
              </a:rPr>
              <a:t>завдань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різної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форми</a:t>
            </a:r>
            <a:r>
              <a:rPr lang="ru-RU" sz="2500" dirty="0" smtClean="0">
                <a:effectLst/>
              </a:rPr>
              <a:t>: з </a:t>
            </a:r>
            <a:r>
              <a:rPr lang="ru-RU" sz="2500" dirty="0" err="1" smtClean="0">
                <a:effectLst/>
              </a:rPr>
              <a:t>вибором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однієї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правильної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відповіді</a:t>
            </a:r>
            <a:r>
              <a:rPr lang="ru-RU" sz="2500" dirty="0" smtClean="0">
                <a:effectLst/>
              </a:rPr>
              <a:t> (36 </a:t>
            </a:r>
            <a:r>
              <a:rPr lang="ru-RU" sz="2500" dirty="0" err="1" smtClean="0">
                <a:effectLst/>
              </a:rPr>
              <a:t>завдань</a:t>
            </a:r>
            <a:r>
              <a:rPr lang="ru-RU" sz="2500" dirty="0" smtClean="0">
                <a:effectLst/>
              </a:rPr>
              <a:t>), на </a:t>
            </a:r>
            <a:r>
              <a:rPr lang="ru-RU" sz="2500" dirty="0" err="1" smtClean="0">
                <a:effectLst/>
              </a:rPr>
              <a:t>встановлення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відповідності</a:t>
            </a:r>
            <a:r>
              <a:rPr lang="ru-RU" sz="2500" dirty="0" smtClean="0">
                <a:effectLst/>
              </a:rPr>
              <a:t> (6 </a:t>
            </a:r>
            <a:r>
              <a:rPr lang="ru-RU" sz="2500" dirty="0" err="1" smtClean="0">
                <a:effectLst/>
              </a:rPr>
              <a:t>завдань</a:t>
            </a:r>
            <a:r>
              <a:rPr lang="ru-RU" sz="2500" dirty="0" smtClean="0">
                <a:effectLst/>
              </a:rPr>
              <a:t>), </a:t>
            </a:r>
            <a:r>
              <a:rPr lang="ru-RU" sz="2500" dirty="0" err="1" smtClean="0">
                <a:effectLst/>
              </a:rPr>
              <a:t>відкритої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форми</a:t>
            </a:r>
            <a:r>
              <a:rPr lang="ru-RU" sz="2500" dirty="0" smtClean="0">
                <a:effectLst/>
              </a:rPr>
              <a:t> з короткою </a:t>
            </a:r>
            <a:r>
              <a:rPr lang="ru-RU" sz="2500" dirty="0" err="1" smtClean="0">
                <a:effectLst/>
              </a:rPr>
              <a:t>відповіддю</a:t>
            </a:r>
            <a:r>
              <a:rPr lang="ru-RU" sz="2500" dirty="0" smtClean="0">
                <a:effectLst/>
              </a:rPr>
              <a:t> (8 </a:t>
            </a:r>
            <a:r>
              <a:rPr lang="ru-RU" sz="2500" dirty="0" err="1" smtClean="0">
                <a:effectLst/>
              </a:rPr>
              <a:t>завдань</a:t>
            </a:r>
            <a:r>
              <a:rPr lang="ru-RU" sz="2500" dirty="0" smtClean="0">
                <a:effectLst/>
              </a:rPr>
              <a:t>) та з </a:t>
            </a:r>
            <a:r>
              <a:rPr lang="ru-RU" sz="2500" dirty="0" err="1" smtClean="0">
                <a:effectLst/>
              </a:rPr>
              <a:t>вибором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трьох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правильних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відповідей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із</a:t>
            </a:r>
            <a:r>
              <a:rPr lang="ru-RU" sz="2500" dirty="0" smtClean="0">
                <a:effectLst/>
              </a:rPr>
              <a:t> семи </a:t>
            </a:r>
            <a:r>
              <a:rPr lang="ru-RU" sz="2500" dirty="0" err="1" smtClean="0">
                <a:effectLst/>
              </a:rPr>
              <a:t>запропонованих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варіантів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відповіді</a:t>
            </a:r>
            <a:r>
              <a:rPr lang="ru-RU" sz="2500" dirty="0" smtClean="0">
                <a:effectLst/>
              </a:rPr>
              <a:t> (6 </a:t>
            </a:r>
            <a:r>
              <a:rPr lang="ru-RU" sz="2500" dirty="0" err="1" smtClean="0">
                <a:effectLst/>
              </a:rPr>
              <a:t>завдань</a:t>
            </a:r>
            <a:r>
              <a:rPr lang="ru-RU" sz="2500" dirty="0" smtClean="0">
                <a:effectLst/>
              </a:rPr>
              <a:t>).</a:t>
            </a:r>
          </a:p>
          <a:p>
            <a:r>
              <a:rPr lang="ru-RU" sz="2500" dirty="0" smtClean="0">
                <a:effectLst/>
              </a:rPr>
              <a:t>При </a:t>
            </a:r>
            <a:r>
              <a:rPr lang="ru-RU" sz="2500" dirty="0" err="1" smtClean="0">
                <a:effectLst/>
              </a:rPr>
              <a:t>визначенні</a:t>
            </a:r>
            <a:r>
              <a:rPr lang="ru-RU" sz="2500" dirty="0" smtClean="0">
                <a:effectLst/>
              </a:rPr>
              <a:t> результату </a:t>
            </a:r>
            <a:r>
              <a:rPr lang="ru-RU" sz="2500" dirty="0" err="1" smtClean="0">
                <a:effectLst/>
              </a:rPr>
              <a:t>зовнішнього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незалежного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оцінювання</a:t>
            </a:r>
            <a:r>
              <a:rPr lang="ru-RU" sz="2500" dirty="0" smtClean="0">
                <a:effectLst/>
              </a:rPr>
              <a:t> з </a:t>
            </a:r>
            <a:r>
              <a:rPr lang="ru-RU" sz="2500" dirty="0" err="1" smtClean="0">
                <a:effectLst/>
              </a:rPr>
              <a:t>географії</a:t>
            </a:r>
            <a:r>
              <a:rPr lang="ru-RU" sz="2500" dirty="0" smtClean="0">
                <a:effectLst/>
              </a:rPr>
              <a:t> за шкалою 100–200 </a:t>
            </a:r>
            <a:r>
              <a:rPr lang="ru-RU" sz="2500" dirty="0" err="1" smtClean="0">
                <a:effectLst/>
              </a:rPr>
              <a:t>балів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ураховують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тестовий</a:t>
            </a:r>
            <a:r>
              <a:rPr lang="ru-RU" sz="2500" dirty="0" smtClean="0">
                <a:effectLst/>
              </a:rPr>
              <a:t> бал, </a:t>
            </a:r>
            <a:r>
              <a:rPr lang="ru-RU" sz="2500" dirty="0" err="1" smtClean="0">
                <a:effectLst/>
              </a:rPr>
              <a:t>отриманий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учасником</a:t>
            </a:r>
            <a:r>
              <a:rPr lang="ru-RU" sz="2500" dirty="0" smtClean="0">
                <a:effectLst/>
              </a:rPr>
              <a:t> за </a:t>
            </a:r>
            <a:r>
              <a:rPr lang="ru-RU" sz="2500" dirty="0" err="1" smtClean="0">
                <a:effectLst/>
              </a:rPr>
              <a:t>виконання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всіх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завдань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сертифікаційної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роботи</a:t>
            </a:r>
            <a:r>
              <a:rPr lang="ru-RU" sz="2500" dirty="0" smtClean="0">
                <a:effectLst/>
              </a:rPr>
              <a:t>. </a:t>
            </a:r>
            <a:r>
              <a:rPr lang="ru-RU" sz="2500" dirty="0" err="1" smtClean="0">
                <a:effectLst/>
              </a:rPr>
              <a:t>Визначення</a:t>
            </a:r>
            <a:r>
              <a:rPr lang="ru-RU" sz="2500" dirty="0" smtClean="0">
                <a:effectLst/>
              </a:rPr>
              <a:t> тестового бала </a:t>
            </a:r>
            <a:r>
              <a:rPr lang="ru-RU" sz="2500" dirty="0" err="1" smtClean="0">
                <a:effectLst/>
              </a:rPr>
              <a:t>здійснюється</a:t>
            </a:r>
            <a:r>
              <a:rPr lang="ru-RU" sz="2500" dirty="0" smtClean="0">
                <a:effectLst/>
              </a:rPr>
              <a:t> на </a:t>
            </a:r>
            <a:r>
              <a:rPr lang="ru-RU" sz="2500" dirty="0" err="1" smtClean="0">
                <a:effectLst/>
              </a:rPr>
              <a:t>основі</a:t>
            </a:r>
            <a:r>
              <a:rPr lang="ru-RU" sz="2500" dirty="0" smtClean="0">
                <a:effectLst/>
              </a:rPr>
              <a:t> схем </a:t>
            </a:r>
            <a:r>
              <a:rPr lang="ru-RU" sz="2500" dirty="0" err="1" smtClean="0">
                <a:effectLst/>
              </a:rPr>
              <a:t>нарахування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балів</a:t>
            </a:r>
            <a:r>
              <a:rPr lang="ru-RU" sz="2500" dirty="0" smtClean="0">
                <a:effectLst/>
              </a:rPr>
              <a:t> за </a:t>
            </a:r>
            <a:r>
              <a:rPr lang="ru-RU" sz="2500" dirty="0" err="1" smtClean="0">
                <a:effectLst/>
              </a:rPr>
              <a:t>виконання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завдань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сертифікаційної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роботи</a:t>
            </a:r>
            <a:r>
              <a:rPr lang="ru-RU" sz="2500" dirty="0" smtClean="0">
                <a:effectLst/>
              </a:rPr>
              <a:t> (подано в </a:t>
            </a:r>
            <a:r>
              <a:rPr lang="ru-RU" sz="2500" dirty="0" err="1">
                <a:hlinkClick r:id="rId4"/>
              </a:rPr>
              <a:t>Характеристиці</a:t>
            </a:r>
            <a:r>
              <a:rPr lang="ru-RU" sz="2500" dirty="0" smtClean="0">
                <a:effectLst/>
              </a:rPr>
              <a:t> </a:t>
            </a:r>
            <a:r>
              <a:rPr lang="ru-RU" sz="2500" dirty="0" err="1" smtClean="0">
                <a:effectLst/>
              </a:rPr>
              <a:t>сертифікаційної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роботи</a:t>
            </a:r>
            <a:r>
              <a:rPr lang="ru-RU" sz="2500" dirty="0" smtClean="0">
                <a:effectLst/>
              </a:rPr>
              <a:t>).</a:t>
            </a:r>
          </a:p>
          <a:p>
            <a:r>
              <a:rPr lang="ru-RU" sz="2500" dirty="0" smtClean="0">
                <a:effectLst/>
              </a:rPr>
              <a:t>У </a:t>
            </a:r>
            <a:r>
              <a:rPr lang="ru-RU" sz="2500" dirty="0" err="1" smtClean="0">
                <a:effectLst/>
              </a:rPr>
              <a:t>процесі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визначення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результатів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зовнішнього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незалежного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оцінювання</a:t>
            </a:r>
            <a:r>
              <a:rPr lang="ru-RU" sz="2500" dirty="0" smtClean="0">
                <a:effectLst/>
              </a:rPr>
              <a:t> за шкалою 100–200 </a:t>
            </a:r>
            <a:r>
              <a:rPr lang="ru-RU" sz="2500" dirty="0" err="1" smtClean="0">
                <a:effectLst/>
              </a:rPr>
              <a:t>балів</a:t>
            </a:r>
            <a:r>
              <a:rPr lang="ru-RU" sz="2500" dirty="0" smtClean="0">
                <a:effectLst/>
              </a:rPr>
              <a:t> буде </a:t>
            </a:r>
            <a:r>
              <a:rPr lang="ru-RU" sz="2500" dirty="0" err="1" smtClean="0">
                <a:effectLst/>
              </a:rPr>
              <a:t>встановлено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поріг</a:t>
            </a:r>
            <a:r>
              <a:rPr lang="ru-RU" sz="2500" dirty="0" smtClean="0">
                <a:effectLst/>
              </a:rPr>
              <a:t> «</a:t>
            </a:r>
            <a:r>
              <a:rPr lang="ru-RU" sz="2500" dirty="0" err="1" smtClean="0">
                <a:effectLst/>
              </a:rPr>
              <a:t>склав</a:t>
            </a:r>
            <a:r>
              <a:rPr lang="ru-RU" sz="2500" dirty="0" smtClean="0">
                <a:effectLst/>
              </a:rPr>
              <a:t>/не </a:t>
            </a:r>
            <a:r>
              <a:rPr lang="ru-RU" sz="2500" dirty="0" err="1" smtClean="0">
                <a:effectLst/>
              </a:rPr>
              <a:t>склав</a:t>
            </a:r>
            <a:r>
              <a:rPr lang="ru-RU" sz="2500" dirty="0" smtClean="0">
                <a:effectLst/>
              </a:rPr>
              <a:t>» – </a:t>
            </a:r>
            <a:r>
              <a:rPr lang="ru-RU" sz="2500" dirty="0" err="1" smtClean="0">
                <a:effectLst/>
              </a:rPr>
              <a:t>мінімальний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тестовий</a:t>
            </a:r>
            <a:r>
              <a:rPr lang="ru-RU" sz="2500" dirty="0" smtClean="0">
                <a:effectLst/>
              </a:rPr>
              <a:t> бал, </a:t>
            </a:r>
            <a:r>
              <a:rPr lang="ru-RU" sz="2500" dirty="0" err="1" smtClean="0">
                <a:effectLst/>
              </a:rPr>
              <a:t>який</a:t>
            </a:r>
            <a:r>
              <a:rPr lang="ru-RU" sz="2500" dirty="0" smtClean="0">
                <a:effectLst/>
              </a:rPr>
              <a:t> за </a:t>
            </a:r>
            <a:r>
              <a:rPr lang="ru-RU" sz="2500" dirty="0" err="1" smtClean="0">
                <a:effectLst/>
              </a:rPr>
              <a:t>виконання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сертифікаційної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роботи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може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отримати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учасник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із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мінімальним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рівнем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знань</a:t>
            </a:r>
            <a:r>
              <a:rPr lang="ru-RU" sz="2500" dirty="0" smtClean="0">
                <a:effectLst/>
              </a:rPr>
              <a:t>. На </a:t>
            </a:r>
            <a:r>
              <a:rPr lang="ru-RU" sz="2500" dirty="0" err="1" smtClean="0">
                <a:effectLst/>
              </a:rPr>
              <a:t>основі</a:t>
            </a:r>
            <a:r>
              <a:rPr lang="ru-RU" sz="2500" dirty="0" smtClean="0">
                <a:effectLst/>
              </a:rPr>
              <a:t> тестового бала кожного </a:t>
            </a:r>
            <a:r>
              <a:rPr lang="ru-RU" sz="2500" dirty="0" err="1" smtClean="0">
                <a:effectLst/>
              </a:rPr>
              <a:t>учасника</a:t>
            </a:r>
            <a:r>
              <a:rPr lang="ru-RU" sz="2500" dirty="0" smtClean="0">
                <a:effectLst/>
              </a:rPr>
              <a:t>, </a:t>
            </a:r>
            <a:r>
              <a:rPr lang="ru-RU" sz="2500" dirty="0" err="1" smtClean="0">
                <a:effectLst/>
              </a:rPr>
              <a:t>який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подолав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поріг</a:t>
            </a:r>
            <a:r>
              <a:rPr lang="ru-RU" sz="2500" dirty="0" smtClean="0">
                <a:effectLst/>
              </a:rPr>
              <a:t> «</a:t>
            </a:r>
            <a:r>
              <a:rPr lang="ru-RU" sz="2500" dirty="0" err="1" smtClean="0">
                <a:effectLst/>
              </a:rPr>
              <a:t>склав</a:t>
            </a:r>
            <a:r>
              <a:rPr lang="ru-RU" sz="2500" dirty="0" smtClean="0">
                <a:effectLst/>
              </a:rPr>
              <a:t>/не </a:t>
            </a:r>
            <a:r>
              <a:rPr lang="ru-RU" sz="2500" dirty="0" err="1" smtClean="0">
                <a:effectLst/>
              </a:rPr>
              <a:t>склав</a:t>
            </a:r>
            <a:r>
              <a:rPr lang="ru-RU" sz="2500" dirty="0" smtClean="0">
                <a:effectLst/>
              </a:rPr>
              <a:t>», буде </a:t>
            </a:r>
            <a:r>
              <a:rPr lang="ru-RU" sz="2500" dirty="0" err="1" smtClean="0">
                <a:effectLst/>
              </a:rPr>
              <a:t>визначено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його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рейтингову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оцінку</a:t>
            </a:r>
            <a:r>
              <a:rPr lang="ru-RU" sz="2500" dirty="0" smtClean="0">
                <a:effectLst/>
              </a:rPr>
              <a:t> за шкалою 100–200 </a:t>
            </a:r>
            <a:r>
              <a:rPr lang="ru-RU" sz="2500" dirty="0" err="1" smtClean="0">
                <a:effectLst/>
              </a:rPr>
              <a:t>балів</a:t>
            </a:r>
            <a:r>
              <a:rPr lang="ru-RU" sz="2500" dirty="0" smtClean="0">
                <a:effectLst/>
              </a:rPr>
              <a:t>.</a:t>
            </a:r>
          </a:p>
          <a:p>
            <a:r>
              <a:rPr lang="ru-RU" sz="2500" dirty="0" err="1" smtClean="0">
                <a:effectLst/>
              </a:rPr>
              <a:t>Учасники</a:t>
            </a:r>
            <a:r>
              <a:rPr lang="ru-RU" sz="2500" dirty="0" smtClean="0">
                <a:effectLst/>
              </a:rPr>
              <a:t>, </a:t>
            </a:r>
            <a:r>
              <a:rPr lang="ru-RU" sz="2500" dirty="0" err="1" smtClean="0">
                <a:effectLst/>
              </a:rPr>
              <a:t>які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подолають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поріг</a:t>
            </a:r>
            <a:r>
              <a:rPr lang="ru-RU" sz="2500" dirty="0" smtClean="0">
                <a:effectLst/>
              </a:rPr>
              <a:t> «</a:t>
            </a:r>
            <a:r>
              <a:rPr lang="ru-RU" sz="2500" dirty="0" err="1" smtClean="0">
                <a:effectLst/>
              </a:rPr>
              <a:t>склав</a:t>
            </a:r>
            <a:r>
              <a:rPr lang="ru-RU" sz="2500" dirty="0" smtClean="0">
                <a:effectLst/>
              </a:rPr>
              <a:t>/не </a:t>
            </a:r>
            <a:r>
              <a:rPr lang="ru-RU" sz="2500" dirty="0" err="1" smtClean="0">
                <a:effectLst/>
              </a:rPr>
              <a:t>склав</a:t>
            </a:r>
            <a:r>
              <a:rPr lang="ru-RU" sz="2500" dirty="0" smtClean="0">
                <a:effectLst/>
              </a:rPr>
              <a:t>», </a:t>
            </a:r>
            <a:r>
              <a:rPr lang="ru-RU" sz="2500" dirty="0" err="1" smtClean="0">
                <a:effectLst/>
              </a:rPr>
              <a:t>зможуть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взяти</a:t>
            </a:r>
            <a:r>
              <a:rPr lang="ru-RU" sz="2500" dirty="0" smtClean="0">
                <a:effectLst/>
              </a:rPr>
              <a:t> участь у конкурсному </a:t>
            </a:r>
            <a:r>
              <a:rPr lang="ru-RU" sz="2500" dirty="0" err="1" smtClean="0">
                <a:effectLst/>
              </a:rPr>
              <a:t>відборі</a:t>
            </a:r>
            <a:r>
              <a:rPr lang="ru-RU" sz="2500" dirty="0" smtClean="0">
                <a:effectLst/>
              </a:rPr>
              <a:t> до </a:t>
            </a:r>
            <a:r>
              <a:rPr lang="ru-RU" sz="2500" dirty="0" err="1" smtClean="0">
                <a:effectLst/>
              </a:rPr>
              <a:t>вищих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навчальних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закладів</a:t>
            </a:r>
            <a:r>
              <a:rPr lang="ru-RU" sz="2500" dirty="0" smtClean="0">
                <a:effectLst/>
              </a:rPr>
              <a:t>.</a:t>
            </a:r>
          </a:p>
          <a:p>
            <a:r>
              <a:rPr lang="ru-RU" sz="2500" dirty="0" err="1" smtClean="0">
                <a:effectLst/>
              </a:rPr>
              <a:t>Випускники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закладів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загальної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середньої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освіти</a:t>
            </a:r>
            <a:r>
              <a:rPr lang="ru-RU" sz="2500" dirty="0" smtClean="0">
                <a:effectLst/>
              </a:rPr>
              <a:t> поточного року, </a:t>
            </a:r>
            <a:r>
              <a:rPr lang="ru-RU" sz="2500" dirty="0" err="1" smtClean="0">
                <a:effectLst/>
              </a:rPr>
              <a:t>які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обрали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географію</a:t>
            </a:r>
            <a:r>
              <a:rPr lang="ru-RU" sz="2500" dirty="0" smtClean="0">
                <a:effectLst/>
              </a:rPr>
              <a:t> для </a:t>
            </a:r>
            <a:r>
              <a:rPr lang="ru-RU" sz="2500" dirty="0" err="1" smtClean="0">
                <a:effectLst/>
              </a:rPr>
              <a:t>проходження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державної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підсумкової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атестації</a:t>
            </a:r>
            <a:r>
              <a:rPr lang="ru-RU" sz="2500" dirty="0" smtClean="0">
                <a:effectLst/>
              </a:rPr>
              <a:t> у </a:t>
            </a:r>
            <a:r>
              <a:rPr lang="ru-RU" sz="2500" dirty="0" err="1" smtClean="0">
                <a:effectLst/>
              </a:rPr>
              <a:t>формі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зовнішнього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незалежного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оцінювання</a:t>
            </a:r>
            <a:r>
              <a:rPr lang="ru-RU" sz="2500" dirty="0" smtClean="0">
                <a:effectLst/>
              </a:rPr>
              <a:t>, </a:t>
            </a:r>
            <a:r>
              <a:rPr lang="ru-RU" sz="2500" dirty="0" err="1" smtClean="0">
                <a:effectLst/>
              </a:rPr>
              <a:t>також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отримають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оцінку</a:t>
            </a:r>
            <a:r>
              <a:rPr lang="ru-RU" sz="2500" dirty="0" smtClean="0">
                <a:effectLst/>
              </a:rPr>
              <a:t> за шкалою 1–12 </a:t>
            </a:r>
            <a:r>
              <a:rPr lang="ru-RU" sz="2500" dirty="0" err="1" smtClean="0">
                <a:effectLst/>
              </a:rPr>
              <a:t>балів</a:t>
            </a:r>
            <a:r>
              <a:rPr lang="ru-RU" sz="2500" dirty="0" smtClean="0">
                <a:effectLst/>
              </a:rPr>
              <a:t>. У такому </a:t>
            </a:r>
            <a:r>
              <a:rPr lang="ru-RU" sz="2500" dirty="0" err="1" smtClean="0">
                <a:effectLst/>
              </a:rPr>
              <a:t>разі</a:t>
            </a:r>
            <a:r>
              <a:rPr lang="ru-RU" sz="2500" dirty="0" smtClean="0">
                <a:effectLst/>
              </a:rPr>
              <a:t> в </a:t>
            </a:r>
            <a:r>
              <a:rPr lang="ru-RU" sz="2500" dirty="0" err="1" smtClean="0">
                <a:effectLst/>
              </a:rPr>
              <a:t>процесі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визначення</a:t>
            </a:r>
            <a:r>
              <a:rPr lang="ru-RU" sz="2500" dirty="0" smtClean="0">
                <a:effectLst/>
              </a:rPr>
              <a:t> результату буде </a:t>
            </a:r>
            <a:r>
              <a:rPr lang="ru-RU" sz="2500" dirty="0" err="1" smtClean="0">
                <a:effectLst/>
              </a:rPr>
              <a:t>використано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тестовий</a:t>
            </a:r>
            <a:r>
              <a:rPr lang="ru-RU" sz="2500" dirty="0" smtClean="0">
                <a:effectLst/>
              </a:rPr>
              <a:t> бал, </a:t>
            </a:r>
            <a:r>
              <a:rPr lang="ru-RU" sz="2500" dirty="0" err="1" smtClean="0">
                <a:effectLst/>
              </a:rPr>
              <a:t>отриманий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учасником</a:t>
            </a:r>
            <a:r>
              <a:rPr lang="ru-RU" sz="2500" dirty="0" smtClean="0">
                <a:effectLst/>
              </a:rPr>
              <a:t> за </a:t>
            </a:r>
            <a:r>
              <a:rPr lang="ru-RU" sz="2500" dirty="0" err="1" smtClean="0">
                <a:effectLst/>
              </a:rPr>
              <a:t>виконання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всіх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завдань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сертифікаційної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роботи</a:t>
            </a:r>
            <a:r>
              <a:rPr lang="ru-RU" sz="2500" dirty="0" smtClean="0">
                <a:effectLst/>
              </a:rPr>
              <a:t>.</a:t>
            </a:r>
          </a:p>
          <a:p>
            <a:r>
              <a:rPr lang="ru-RU" sz="2500" dirty="0" err="1" smtClean="0">
                <a:effectLst/>
              </a:rPr>
              <a:t>Результати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зовнішнього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незалежного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оцінювання</a:t>
            </a:r>
            <a:r>
              <a:rPr lang="ru-RU" sz="2500" dirty="0" smtClean="0">
                <a:effectLst/>
              </a:rPr>
              <a:t> з </a:t>
            </a:r>
            <a:r>
              <a:rPr lang="ru-RU" sz="2500" dirty="0" err="1" smtClean="0">
                <a:effectLst/>
              </a:rPr>
              <a:t>географії</a:t>
            </a:r>
            <a:r>
              <a:rPr lang="ru-RU" sz="2500" dirty="0" smtClean="0">
                <a:effectLst/>
              </a:rPr>
              <a:t> </a:t>
            </a:r>
            <a:r>
              <a:rPr lang="ru-RU" sz="2500" dirty="0" err="1" smtClean="0">
                <a:effectLst/>
              </a:rPr>
              <a:t>будуть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розміщені</a:t>
            </a:r>
            <a:r>
              <a:rPr lang="ru-RU" sz="2500" dirty="0" smtClean="0">
                <a:effectLst/>
              </a:rPr>
              <a:t> на </a:t>
            </a:r>
            <a:r>
              <a:rPr lang="ru-RU" sz="2500" dirty="0" err="1" smtClean="0">
                <a:effectLst/>
              </a:rPr>
              <a:t>інформаційних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сторінках</a:t>
            </a:r>
            <a:r>
              <a:rPr lang="ru-RU" sz="2500" dirty="0" smtClean="0">
                <a:effectLst/>
              </a:rPr>
              <a:t> </a:t>
            </a:r>
            <a:r>
              <a:rPr lang="ru-RU" sz="2500" dirty="0" err="1" smtClean="0">
                <a:effectLst/>
              </a:rPr>
              <a:t>учасників</a:t>
            </a:r>
            <a:r>
              <a:rPr lang="ru-RU" sz="2500" dirty="0" smtClean="0">
                <a:effectLst/>
              </a:rPr>
              <a:t> до 24 </a:t>
            </a:r>
            <a:r>
              <a:rPr lang="ru-RU" sz="2500" dirty="0" err="1" smtClean="0">
                <a:effectLst/>
              </a:rPr>
              <a:t>червня</a:t>
            </a:r>
            <a:r>
              <a:rPr lang="ru-RU" sz="2500" dirty="0" smtClean="0">
                <a:effectLst/>
              </a:rPr>
              <a:t> 2019 року.</a:t>
            </a:r>
          </a:p>
        </p:txBody>
      </p:sp>
    </p:spTree>
    <p:extLst>
      <p:ext uri="{BB962C8B-B14F-4D97-AF65-F5344CB8AC3E}">
        <p14:creationId xmlns:p14="http://schemas.microsoft.com/office/powerpoint/2010/main" val="1104936876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51725"/>
            <a:ext cx="1125894" cy="160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БІОЛОГІЯ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56886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effectLst/>
              </a:rPr>
              <a:t>У 2019 </a:t>
            </a:r>
            <a:r>
              <a:rPr lang="ru-RU" dirty="0" err="1" smtClean="0">
                <a:effectLst/>
              </a:rPr>
              <a:t>році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зовнішнє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біології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відбудеться</a:t>
            </a:r>
            <a:r>
              <a:rPr lang="ru-RU" dirty="0" smtClean="0">
                <a:effectLst/>
              </a:rPr>
              <a:t> 06 </a:t>
            </a:r>
            <a:r>
              <a:rPr lang="ru-RU" dirty="0" err="1" smtClean="0">
                <a:effectLst/>
              </a:rPr>
              <a:t>червня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Випускники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середньої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 поточного року </a:t>
            </a:r>
            <a:r>
              <a:rPr lang="ru-RU" dirty="0" err="1" smtClean="0">
                <a:effectLst/>
              </a:rPr>
              <a:t>можуть</a:t>
            </a:r>
            <a:r>
              <a:rPr lang="ru-RU" dirty="0" smtClean="0">
                <a:effectLst/>
              </a:rPr>
              <a:t> обрати </a:t>
            </a:r>
            <a:r>
              <a:rPr lang="ru-RU" dirty="0" err="1" smtClean="0">
                <a:effectLst/>
              </a:rPr>
              <a:t>біологію</a:t>
            </a:r>
            <a:r>
              <a:rPr lang="ru-RU" dirty="0" smtClean="0">
                <a:effectLst/>
              </a:rPr>
              <a:t> як </a:t>
            </a:r>
            <a:r>
              <a:rPr lang="ru-RU" dirty="0" err="1" smtClean="0">
                <a:effectLst/>
              </a:rPr>
              <a:t>третій</a:t>
            </a:r>
            <a:r>
              <a:rPr lang="ru-RU" dirty="0" smtClean="0">
                <a:effectLst/>
              </a:rPr>
              <a:t> предмет для </a:t>
            </a:r>
            <a:r>
              <a:rPr lang="ru-RU" dirty="0" err="1" smtClean="0">
                <a:effectLst/>
              </a:rPr>
              <a:t>проходження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державної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підсумкової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атестації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формі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Зміст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біології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визначено</a:t>
            </a:r>
            <a:r>
              <a:rPr lang="ru-RU" dirty="0" smtClean="0">
                <a:effectLst/>
              </a:rPr>
              <a:t> </a:t>
            </a:r>
            <a:r>
              <a:rPr lang="ru-RU" dirty="0" err="1">
                <a:hlinkClick r:id="rId3"/>
              </a:rPr>
              <a:t>Програмою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біології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затвердженою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Міністерством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 і науки </a:t>
            </a:r>
            <a:r>
              <a:rPr lang="ru-RU" dirty="0" err="1" smtClean="0">
                <a:effectLst/>
              </a:rPr>
              <a:t>України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Програму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розроблено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чинних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програм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біології</a:t>
            </a:r>
            <a:r>
              <a:rPr lang="ru-RU" dirty="0" smtClean="0">
                <a:effectLst/>
              </a:rPr>
              <a:t> для </a:t>
            </a:r>
            <a:r>
              <a:rPr lang="ru-RU" dirty="0" err="1" smtClean="0">
                <a:effectLst/>
              </a:rPr>
              <a:t>загальноосвітніх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Сертифікаційна</a:t>
            </a:r>
            <a:r>
              <a:rPr lang="ru-RU" dirty="0" smtClean="0">
                <a:effectLst/>
              </a:rPr>
              <a:t> робота з </a:t>
            </a:r>
            <a:r>
              <a:rPr lang="ru-RU" dirty="0" err="1" smtClean="0">
                <a:effectLst/>
              </a:rPr>
              <a:t>біології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налічує</a:t>
            </a:r>
            <a:r>
              <a:rPr lang="ru-RU" dirty="0" smtClean="0">
                <a:effectLst/>
              </a:rPr>
              <a:t> 48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різних</a:t>
            </a:r>
            <a:r>
              <a:rPr lang="ru-RU" dirty="0" smtClean="0">
                <a:effectLst/>
              </a:rPr>
              <a:t> форм: з </a:t>
            </a:r>
            <a:r>
              <a:rPr lang="ru-RU" dirty="0" err="1" smtClean="0">
                <a:effectLst/>
              </a:rPr>
              <a:t>вибором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однієї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правильної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відповіді</a:t>
            </a:r>
            <a:r>
              <a:rPr lang="ru-RU" dirty="0" smtClean="0">
                <a:effectLst/>
              </a:rPr>
              <a:t> (36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), на </a:t>
            </a:r>
            <a:r>
              <a:rPr lang="ru-RU" dirty="0" err="1" smtClean="0">
                <a:effectLst/>
              </a:rPr>
              <a:t>встановлення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відповідності</a:t>
            </a:r>
            <a:r>
              <a:rPr lang="ru-RU" dirty="0" smtClean="0">
                <a:effectLst/>
              </a:rPr>
              <a:t> (8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) та з </a:t>
            </a:r>
            <a:r>
              <a:rPr lang="ru-RU" dirty="0" err="1" smtClean="0">
                <a:effectLst/>
              </a:rPr>
              <a:t>вибором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трьох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правильних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відповідей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із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трьох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груп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запропонованих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варіантів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відповідей</a:t>
            </a:r>
            <a:r>
              <a:rPr lang="ru-RU" dirty="0" smtClean="0">
                <a:effectLst/>
              </a:rPr>
              <a:t> (4 </a:t>
            </a:r>
            <a:r>
              <a:rPr lang="ru-RU" dirty="0" err="1" smtClean="0">
                <a:effectLst/>
              </a:rPr>
              <a:t>завдання</a:t>
            </a:r>
            <a:r>
              <a:rPr lang="ru-RU" dirty="0" smtClean="0">
                <a:effectLst/>
              </a:rPr>
              <a:t>).</a:t>
            </a:r>
          </a:p>
          <a:p>
            <a:r>
              <a:rPr lang="ru-RU" dirty="0" smtClean="0">
                <a:effectLst/>
              </a:rPr>
              <a:t>При </a:t>
            </a:r>
            <a:r>
              <a:rPr lang="ru-RU" dirty="0" err="1" smtClean="0">
                <a:effectLst/>
              </a:rPr>
              <a:t>визначенні</a:t>
            </a:r>
            <a:r>
              <a:rPr lang="ru-RU" dirty="0" smtClean="0">
                <a:effectLst/>
              </a:rPr>
              <a:t> результату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біології</a:t>
            </a:r>
            <a:r>
              <a:rPr lang="ru-RU" dirty="0" smtClean="0">
                <a:effectLst/>
              </a:rPr>
              <a:t> 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ураховують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отриманий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учасником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всіх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тестового бала </a:t>
            </a:r>
            <a:r>
              <a:rPr lang="ru-RU" dirty="0" err="1" smtClean="0">
                <a:effectLst/>
              </a:rPr>
              <a:t>здійснюється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схем </a:t>
            </a:r>
            <a:r>
              <a:rPr lang="ru-RU" dirty="0" err="1" smtClean="0">
                <a:effectLst/>
              </a:rPr>
              <a:t>нарахування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(подано в </a:t>
            </a:r>
            <a:r>
              <a:rPr lang="ru-RU" dirty="0" err="1">
                <a:hlinkClick r:id="rId4"/>
              </a:rPr>
              <a:t>Характеристиці</a:t>
            </a:r>
            <a:r>
              <a:rPr lang="ru-RU" dirty="0" smtClean="0">
                <a:effectLst/>
              </a:rPr>
              <a:t> 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).</a:t>
            </a:r>
          </a:p>
          <a:p>
            <a:r>
              <a:rPr lang="ru-RU" dirty="0" smtClean="0">
                <a:effectLst/>
              </a:rPr>
              <a:t>У </a:t>
            </a:r>
            <a:r>
              <a:rPr lang="ru-RU" dirty="0" err="1" smtClean="0">
                <a:effectLst/>
              </a:rPr>
              <a:t>процесі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результатів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 буде </a:t>
            </a:r>
            <a:r>
              <a:rPr lang="ru-RU" dirty="0" err="1" smtClean="0">
                <a:effectLst/>
              </a:rPr>
              <a:t>встановлено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 – </a:t>
            </a:r>
            <a:r>
              <a:rPr lang="ru-RU" dirty="0" err="1" smtClean="0">
                <a:effectLst/>
              </a:rPr>
              <a:t>мінімальний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який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може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отримати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із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мінімальним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рівнем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знань</a:t>
            </a:r>
            <a:r>
              <a:rPr lang="ru-RU" dirty="0" smtClean="0">
                <a:effectLst/>
              </a:rPr>
              <a:t>. На </a:t>
            </a:r>
            <a:r>
              <a:rPr lang="ru-RU" dirty="0" err="1" smtClean="0">
                <a:effectLst/>
              </a:rPr>
              <a:t>основі</a:t>
            </a:r>
            <a:r>
              <a:rPr lang="ru-RU" dirty="0" smtClean="0">
                <a:effectLst/>
              </a:rPr>
              <a:t> тестового бала кожного </a:t>
            </a:r>
            <a:r>
              <a:rPr lang="ru-RU" dirty="0" err="1" smtClean="0">
                <a:effectLst/>
              </a:rPr>
              <a:t>учасника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подолав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», буде </a:t>
            </a:r>
            <a:r>
              <a:rPr lang="ru-RU" dirty="0" err="1" smtClean="0">
                <a:effectLst/>
              </a:rPr>
              <a:t>визначено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його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рейтингову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оцінку</a:t>
            </a:r>
            <a:r>
              <a:rPr lang="ru-RU" dirty="0" smtClean="0">
                <a:effectLst/>
              </a:rPr>
              <a:t> за шкалою 100–200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Учасники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подолають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поріг</a:t>
            </a:r>
            <a:r>
              <a:rPr lang="ru-RU" dirty="0" smtClean="0">
                <a:effectLst/>
              </a:rPr>
              <a:t> «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/не </a:t>
            </a:r>
            <a:r>
              <a:rPr lang="ru-RU" dirty="0" err="1" smtClean="0">
                <a:effectLst/>
              </a:rPr>
              <a:t>склав</a:t>
            </a:r>
            <a:r>
              <a:rPr lang="ru-RU" dirty="0" smtClean="0">
                <a:effectLst/>
              </a:rPr>
              <a:t>», </a:t>
            </a:r>
            <a:r>
              <a:rPr lang="ru-RU" dirty="0" err="1" smtClean="0">
                <a:effectLst/>
              </a:rPr>
              <a:t>зможуть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узяти</a:t>
            </a:r>
            <a:r>
              <a:rPr lang="ru-RU" dirty="0" smtClean="0">
                <a:effectLst/>
              </a:rPr>
              <a:t> участь у конкурсному </a:t>
            </a:r>
            <a:r>
              <a:rPr lang="ru-RU" dirty="0" err="1" smtClean="0">
                <a:effectLst/>
              </a:rPr>
              <a:t>відборі</a:t>
            </a:r>
            <a:r>
              <a:rPr lang="ru-RU" dirty="0" smtClean="0">
                <a:effectLst/>
              </a:rPr>
              <a:t> до </a:t>
            </a:r>
            <a:r>
              <a:rPr lang="ru-RU" dirty="0" err="1" smtClean="0">
                <a:effectLst/>
              </a:rPr>
              <a:t>вищих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навчальних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Випускники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закладів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загальної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середньої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освіти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обрали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біологію</a:t>
            </a:r>
            <a:r>
              <a:rPr lang="ru-RU" dirty="0" smtClean="0">
                <a:effectLst/>
              </a:rPr>
              <a:t> для </a:t>
            </a:r>
            <a:r>
              <a:rPr lang="ru-RU" dirty="0" err="1" smtClean="0">
                <a:effectLst/>
              </a:rPr>
              <a:t>проходження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державної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підсумкової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атестації</a:t>
            </a:r>
            <a:r>
              <a:rPr lang="ru-RU" dirty="0" smtClean="0">
                <a:effectLst/>
              </a:rPr>
              <a:t> у </a:t>
            </a:r>
            <a:r>
              <a:rPr lang="ru-RU" dirty="0" err="1" smtClean="0">
                <a:effectLst/>
              </a:rPr>
              <a:t>формі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також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отримають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оцінку</a:t>
            </a:r>
            <a:r>
              <a:rPr lang="ru-RU" dirty="0" smtClean="0">
                <a:effectLst/>
              </a:rPr>
              <a:t> за шкалою 1–12 </a:t>
            </a:r>
            <a:r>
              <a:rPr lang="ru-RU" dirty="0" err="1" smtClean="0">
                <a:effectLst/>
              </a:rPr>
              <a:t>балів</a:t>
            </a:r>
            <a:r>
              <a:rPr lang="ru-RU" dirty="0" smtClean="0">
                <a:effectLst/>
              </a:rPr>
              <a:t>. У такому </a:t>
            </a:r>
            <a:r>
              <a:rPr lang="ru-RU" dirty="0" err="1" smtClean="0">
                <a:effectLst/>
              </a:rPr>
              <a:t>разі</a:t>
            </a:r>
            <a:r>
              <a:rPr lang="ru-RU" dirty="0" smtClean="0">
                <a:effectLst/>
              </a:rPr>
              <a:t> в </a:t>
            </a:r>
            <a:r>
              <a:rPr lang="ru-RU" dirty="0" err="1" smtClean="0">
                <a:effectLst/>
              </a:rPr>
              <a:t>процесі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визначення</a:t>
            </a:r>
            <a:r>
              <a:rPr lang="ru-RU" dirty="0" smtClean="0">
                <a:effectLst/>
              </a:rPr>
              <a:t> результату буде </a:t>
            </a:r>
            <a:r>
              <a:rPr lang="ru-RU" dirty="0" err="1" smtClean="0">
                <a:effectLst/>
              </a:rPr>
              <a:t>використано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тестовий</a:t>
            </a:r>
            <a:r>
              <a:rPr lang="ru-RU" dirty="0" smtClean="0">
                <a:effectLst/>
              </a:rPr>
              <a:t> бал, </a:t>
            </a:r>
            <a:r>
              <a:rPr lang="ru-RU" dirty="0" err="1" smtClean="0">
                <a:effectLst/>
              </a:rPr>
              <a:t>отриманий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учасником</a:t>
            </a:r>
            <a:r>
              <a:rPr lang="ru-RU" dirty="0" smtClean="0">
                <a:effectLst/>
              </a:rPr>
              <a:t> за </a:t>
            </a:r>
            <a:r>
              <a:rPr lang="ru-RU" dirty="0" err="1" smtClean="0">
                <a:effectLst/>
              </a:rPr>
              <a:t>виконання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всіх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завдань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сертифікаційної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роботи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 smtClean="0">
                <a:effectLst/>
              </a:rPr>
              <a:t>Результати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зовнішнього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незалежного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оцінювання</a:t>
            </a:r>
            <a:r>
              <a:rPr lang="ru-RU" dirty="0" smtClean="0">
                <a:effectLst/>
              </a:rPr>
              <a:t> з </a:t>
            </a:r>
            <a:r>
              <a:rPr lang="ru-RU" dirty="0" err="1" smtClean="0">
                <a:effectLst/>
              </a:rPr>
              <a:t>біології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будуть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розміщені</a:t>
            </a:r>
            <a:r>
              <a:rPr lang="ru-RU" dirty="0" smtClean="0">
                <a:effectLst/>
              </a:rPr>
              <a:t> на </a:t>
            </a:r>
            <a:r>
              <a:rPr lang="ru-RU" dirty="0" err="1" smtClean="0">
                <a:effectLst/>
              </a:rPr>
              <a:t>інформаційних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сторінках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учасників</a:t>
            </a:r>
            <a:r>
              <a:rPr lang="ru-RU" dirty="0" smtClean="0">
                <a:effectLst/>
              </a:rPr>
              <a:t> до 19 </a:t>
            </a:r>
            <a:r>
              <a:rPr lang="ru-RU" dirty="0" err="1" smtClean="0">
                <a:effectLst/>
              </a:rPr>
              <a:t>червня</a:t>
            </a:r>
            <a:r>
              <a:rPr lang="ru-RU" dirty="0" smtClean="0">
                <a:effectLst/>
              </a:rPr>
              <a:t> 2019 року.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425655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 rot="1896411">
            <a:off x="6269097" y="416658"/>
            <a:ext cx="2767233" cy="1848218"/>
          </a:xfrm>
          <a:prstGeom prst="wedgeRoundRectCallout">
            <a:avLst>
              <a:gd name="adj1" fmla="val -47476"/>
              <a:gd name="adj2" fmla="val 829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Проходження</a:t>
            </a:r>
            <a:r>
              <a:rPr lang="ru-RU" sz="1400" dirty="0"/>
              <a:t> пробного ЗНО є </a:t>
            </a:r>
            <a:r>
              <a:rPr lang="ru-RU" sz="1400" dirty="0" err="1"/>
              <a:t>добровільним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платна </a:t>
            </a:r>
            <a:r>
              <a:rPr lang="ru-RU" sz="1400" dirty="0" err="1"/>
              <a:t>послуга</a:t>
            </a:r>
            <a:r>
              <a:rPr lang="ru-RU" sz="1400" dirty="0"/>
              <a:t> для </a:t>
            </a:r>
            <a:r>
              <a:rPr lang="ru-RU" sz="1400" dirty="0" err="1"/>
              <a:t>учасників</a:t>
            </a:r>
            <a:r>
              <a:rPr lang="ru-RU" sz="1400" dirty="0"/>
              <a:t> і </a:t>
            </a:r>
            <a:r>
              <a:rPr lang="ru-RU" sz="1400" dirty="0" err="1"/>
              <a:t>неприбуткове</a:t>
            </a:r>
            <a:r>
              <a:rPr lang="ru-RU" sz="1400" dirty="0"/>
              <a:t> для </a:t>
            </a:r>
            <a:r>
              <a:rPr lang="ru-RU" sz="1400" dirty="0" err="1"/>
              <a:t>організаторів</a:t>
            </a:r>
            <a:r>
              <a:rPr lang="ru-RU" sz="1400" dirty="0"/>
              <a:t>,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проводять</a:t>
            </a:r>
            <a:r>
              <a:rPr lang="ru-RU" sz="1400" dirty="0"/>
              <a:t> коштом </a:t>
            </a:r>
            <a:r>
              <a:rPr lang="ru-RU" sz="1400" dirty="0" err="1"/>
              <a:t>фізичних</a:t>
            </a:r>
            <a:r>
              <a:rPr lang="ru-RU" sz="1400" dirty="0"/>
              <a:t> та </a:t>
            </a:r>
            <a:r>
              <a:rPr lang="ru-RU" sz="1400" dirty="0" err="1"/>
              <a:t>юридичних</a:t>
            </a:r>
            <a:r>
              <a:rPr lang="ru-RU" sz="1400" dirty="0"/>
              <a:t> </a:t>
            </a:r>
            <a:r>
              <a:rPr lang="ru-RU" sz="1400" dirty="0" err="1"/>
              <a:t>осіб</a:t>
            </a:r>
            <a:r>
              <a:rPr lang="ru-RU" sz="14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36" y="476672"/>
            <a:ext cx="7024744" cy="1143000"/>
          </a:xfrm>
        </p:spPr>
        <p:txBody>
          <a:bodyPr/>
          <a:lstStyle/>
          <a:p>
            <a:r>
              <a:rPr lang="ru-RU" dirty="0" err="1" smtClean="0"/>
              <a:t>Пробне</a:t>
            </a:r>
            <a:r>
              <a:rPr lang="ru-RU" dirty="0" smtClean="0"/>
              <a:t> ЗНО 2019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7848872" cy="420382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Пробне</a:t>
            </a:r>
            <a:r>
              <a:rPr lang="ru-RU" b="1" dirty="0" smtClean="0"/>
              <a:t> </a:t>
            </a:r>
            <a:r>
              <a:rPr lang="ru-RU" b="1" dirty="0" err="1"/>
              <a:t>зовнішнє</a:t>
            </a:r>
            <a:r>
              <a:rPr lang="ru-RU" b="1" dirty="0"/>
              <a:t> </a:t>
            </a:r>
            <a:r>
              <a:rPr lang="ru-RU" b="1" dirty="0" err="1"/>
              <a:t>незалежне</a:t>
            </a:r>
            <a:r>
              <a:rPr lang="ru-RU" b="1" dirty="0"/>
              <a:t> </a:t>
            </a:r>
            <a:r>
              <a:rPr lang="ru-RU" b="1" dirty="0" err="1"/>
              <a:t>оцінювання</a:t>
            </a:r>
            <a:r>
              <a:rPr lang="ru-RU" b="1" dirty="0"/>
              <a:t> </a:t>
            </a:r>
            <a:r>
              <a:rPr lang="ru-RU" dirty="0"/>
              <a:t>проходить з метою </a:t>
            </a:r>
            <a:r>
              <a:rPr lang="ru-RU" dirty="0" err="1" smtClean="0"/>
              <a:t>ознайомлен-ня</a:t>
            </a:r>
            <a:r>
              <a:rPr lang="ru-RU" dirty="0" smtClean="0"/>
              <a:t> </a:t>
            </a:r>
            <a:r>
              <a:rPr lang="ru-RU" dirty="0" err="1"/>
              <a:t>всіх</a:t>
            </a:r>
            <a:r>
              <a:rPr lang="ru-RU" dirty="0"/>
              <a:t> охочих </a:t>
            </a:r>
            <a:r>
              <a:rPr lang="ru-RU" dirty="0" err="1"/>
              <a:t>із</a:t>
            </a:r>
            <a:r>
              <a:rPr lang="ru-RU" dirty="0"/>
              <a:t> процедурою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, структурою та </a:t>
            </a:r>
            <a:r>
              <a:rPr lang="ru-RU" dirty="0" err="1"/>
              <a:t>змістом</a:t>
            </a:r>
            <a:r>
              <a:rPr lang="ru-RU" dirty="0"/>
              <a:t> тестового </a:t>
            </a:r>
            <a:r>
              <a:rPr lang="ru-RU" dirty="0" err="1"/>
              <a:t>зошита</a:t>
            </a:r>
            <a:r>
              <a:rPr lang="ru-RU" dirty="0"/>
              <a:t>, порядком доступу до пункту </a:t>
            </a:r>
            <a:r>
              <a:rPr lang="ru-RU" dirty="0" err="1"/>
              <a:t>тестування</a:t>
            </a:r>
            <a:r>
              <a:rPr lang="ru-RU" dirty="0"/>
              <a:t> та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Пробне</a:t>
            </a:r>
            <a:r>
              <a:rPr lang="ru-RU" dirty="0"/>
              <a:t> </a:t>
            </a:r>
            <a:r>
              <a:rPr lang="ru-RU" dirty="0" err="1"/>
              <a:t>тестування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до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.</a:t>
            </a:r>
          </a:p>
          <a:p>
            <a:r>
              <a:rPr lang="ru-RU" dirty="0"/>
              <a:t>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зареєструються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у пробному </a:t>
            </a:r>
            <a:r>
              <a:rPr lang="ru-RU" dirty="0" err="1"/>
              <a:t>тестуванні</a:t>
            </a:r>
            <a:r>
              <a:rPr lang="ru-RU" dirty="0"/>
              <a:t>, </a:t>
            </a:r>
            <a:r>
              <a:rPr lang="ru-RU" dirty="0" err="1"/>
              <a:t>матимуть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:</a:t>
            </a:r>
          </a:p>
          <a:p>
            <a:r>
              <a:rPr lang="ru-RU" dirty="0" err="1"/>
              <a:t>ознайомитися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стандартизованими</a:t>
            </a:r>
            <a:r>
              <a:rPr lang="ru-RU" dirty="0"/>
              <a:t> тестами,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характеристикам і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сертифікаційних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2019 року;</a:t>
            </a:r>
          </a:p>
          <a:p>
            <a:r>
              <a:rPr lang="ru-RU" dirty="0"/>
              <a:t>пройти </a:t>
            </a:r>
            <a:r>
              <a:rPr lang="ru-RU" dirty="0" err="1"/>
              <a:t>пробний</a:t>
            </a:r>
            <a:r>
              <a:rPr lang="ru-RU" dirty="0"/>
              <a:t> тест і </a:t>
            </a:r>
            <a:r>
              <a:rPr lang="ru-RU" dirty="0" err="1"/>
              <a:t>попрактикуватися</a:t>
            </a:r>
            <a:r>
              <a:rPr lang="ru-RU" dirty="0"/>
              <a:t> в </a:t>
            </a:r>
            <a:r>
              <a:rPr lang="ru-RU" dirty="0" err="1"/>
              <a:t>заповненні</a:t>
            </a:r>
            <a:r>
              <a:rPr lang="ru-RU" dirty="0"/>
              <a:t> </a:t>
            </a:r>
            <a:r>
              <a:rPr lang="ru-RU" dirty="0" err="1"/>
              <a:t>бланків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;</a:t>
            </a:r>
          </a:p>
          <a:p>
            <a:r>
              <a:rPr lang="ru-RU" dirty="0" err="1"/>
              <a:t>дізнатися</a:t>
            </a:r>
            <a:r>
              <a:rPr lang="ru-RU" dirty="0"/>
              <a:t> </a:t>
            </a:r>
            <a:r>
              <a:rPr lang="ru-RU" dirty="0" err="1"/>
              <a:t>правильні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до </a:t>
            </a:r>
            <a:r>
              <a:rPr lang="ru-RU" dirty="0" err="1"/>
              <a:t>завдань</a:t>
            </a:r>
            <a:r>
              <a:rPr lang="ru-RU" dirty="0"/>
              <a:t> пробного </a:t>
            </a:r>
            <a:r>
              <a:rPr lang="ru-RU" dirty="0" err="1"/>
              <a:t>тестування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центру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у </a:t>
            </a:r>
            <a:r>
              <a:rPr lang="ru-RU" dirty="0" err="1"/>
              <a:t>визначений</a:t>
            </a:r>
            <a:r>
              <a:rPr lang="ru-RU" dirty="0"/>
              <a:t> час;</a:t>
            </a:r>
          </a:p>
          <a:p>
            <a:r>
              <a:rPr lang="ru-RU" dirty="0" err="1"/>
              <a:t>отримати</a:t>
            </a:r>
            <a:r>
              <a:rPr lang="ru-RU" dirty="0"/>
              <a:t> результат пробного </a:t>
            </a:r>
            <a:r>
              <a:rPr lang="ru-RU" dirty="0" err="1"/>
              <a:t>тестування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(за </a:t>
            </a:r>
            <a:r>
              <a:rPr lang="ru-RU" dirty="0" err="1"/>
              <a:t>бажанням</a:t>
            </a:r>
            <a:r>
              <a:rPr lang="ru-RU" dirty="0"/>
              <a:t>);</a:t>
            </a:r>
          </a:p>
          <a:p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налаштуватися</a:t>
            </a:r>
            <a:r>
              <a:rPr lang="ru-RU" dirty="0"/>
              <a:t> на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;</a:t>
            </a:r>
          </a:p>
          <a:p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розподіляти</a:t>
            </a:r>
            <a:r>
              <a:rPr lang="ru-RU" dirty="0"/>
              <a:t> час;</a:t>
            </a:r>
          </a:p>
          <a:p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241009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00641"/>
              </p:ext>
            </p:extLst>
          </p:nvPr>
        </p:nvGraphicFramePr>
        <p:xfrm>
          <a:off x="1043608" y="404664"/>
          <a:ext cx="677703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503046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367970"/>
              </p:ext>
            </p:extLst>
          </p:nvPr>
        </p:nvGraphicFramePr>
        <p:xfrm>
          <a:off x="539551" y="4797151"/>
          <a:ext cx="8196130" cy="1752741"/>
        </p:xfrm>
        <a:graphic>
          <a:graphicData uri="http://schemas.openxmlformats.org/drawingml/2006/table">
            <a:tbl>
              <a:tblPr/>
              <a:tblGrid>
                <a:gridCol w="1651191"/>
                <a:gridCol w="1148654"/>
                <a:gridCol w="1136690"/>
                <a:gridCol w="1124724"/>
                <a:gridCol w="2261414"/>
                <a:gridCol w="873457"/>
              </a:tblGrid>
              <a:tr h="584247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історія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України</a:t>
                      </a:r>
                      <a:endParaRPr lang="ru-RU" sz="1400" dirty="0">
                        <a:effectLst/>
                      </a:endParaRP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30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географія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24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англійська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німецька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французька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іспанська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мови</a:t>
                      </a:r>
                      <a:endParaRPr lang="ru-RU" sz="1400" dirty="0">
                        <a:effectLst/>
                      </a:endParaRP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4247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математика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13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хімія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21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22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84247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біологія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26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фізика</a:t>
                      </a:r>
                      <a:endParaRPr lang="ru-RU" sz="1400" dirty="0">
                        <a:effectLst/>
                      </a:endParaRP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15</a:t>
                      </a:r>
                    </a:p>
                  </a:txBody>
                  <a:tcPr marL="69748" marR="69748" marT="34874" marB="348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9748" marR="69748" marT="34874" marB="34874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544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3212976"/>
            <a:ext cx="8496944" cy="1117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Робочою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центру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установлення</a:t>
            </a:r>
            <a:r>
              <a:rPr lang="ru-RU" dirty="0"/>
              <a:t> порога «</a:t>
            </a:r>
            <a:r>
              <a:rPr lang="ru-RU" dirty="0" err="1"/>
              <a:t>склав</a:t>
            </a:r>
            <a:r>
              <a:rPr lang="ru-RU" dirty="0"/>
              <a:t>/не </a:t>
            </a:r>
            <a:r>
              <a:rPr lang="ru-RU" dirty="0" err="1"/>
              <a:t>склав</a:t>
            </a:r>
            <a:r>
              <a:rPr lang="ru-RU" dirty="0"/>
              <a:t>» та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пробного ЗНО за рейтинговою шкалою 100 – 200 </a:t>
            </a:r>
            <a:r>
              <a:rPr lang="ru-RU" dirty="0" err="1"/>
              <a:t>балів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порогові</a:t>
            </a:r>
            <a:r>
              <a:rPr lang="ru-RU" dirty="0"/>
              <a:t> </a:t>
            </a:r>
            <a:r>
              <a:rPr lang="ru-RU" dirty="0" err="1"/>
              <a:t>бали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328852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" y="32792"/>
            <a:ext cx="5472608" cy="3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22" y="3074431"/>
            <a:ext cx="63817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792185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202357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84" y="901590"/>
            <a:ext cx="5172256" cy="49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232334"/>
      </p:ext>
    </p:extLst>
  </p:cSld>
  <p:clrMapOvr>
    <a:masterClrMapping/>
  </p:clrMapOvr>
  <p:transition spd="slow" advClick="0" advTm="6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Підготовка до ЗНО-2019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819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316659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3" t="18976"/>
          <a:stretch/>
        </p:blipFill>
        <p:spPr bwMode="auto">
          <a:xfrm>
            <a:off x="1547664" y="332656"/>
            <a:ext cx="6062811" cy="602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24344"/>
      </p:ext>
    </p:extLst>
  </p:cSld>
  <p:clrMapOvr>
    <a:masterClrMapping/>
  </p:clrMapOvr>
  <p:transition spd="slow" advClick="0" advTm="6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226</Words>
  <Application>Microsoft Office PowerPoint</Application>
  <PresentationFormat>Экран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Пробне ЗНО 2019 та підготовка до основної сесії</vt:lpstr>
      <vt:lpstr>Пробне ЗНО 2019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Підготовка до ЗНО-2019</vt:lpstr>
      <vt:lpstr>Презентация PowerPoint</vt:lpstr>
      <vt:lpstr>Презентация PowerPoint</vt:lpstr>
      <vt:lpstr>Презентация PowerPoint</vt:lpstr>
      <vt:lpstr>МАТЕМАТИКА </vt:lpstr>
      <vt:lpstr>АНГЛІЙСЬКА МОВА </vt:lpstr>
      <vt:lpstr>УКРАЇНСЬКА МОВА І ЛІТЕРАТУРА</vt:lpstr>
      <vt:lpstr>ФІЗИКА </vt:lpstr>
      <vt:lpstr>ІСТОРІЯ УКРАЇНИ </vt:lpstr>
      <vt:lpstr>ГЕОГРАФІЯ </vt:lpstr>
      <vt:lpstr>БІОЛОГІЯ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user</cp:lastModifiedBy>
  <cp:revision>25</cp:revision>
  <dcterms:created xsi:type="dcterms:W3CDTF">2019-04-06T08:56:34Z</dcterms:created>
  <dcterms:modified xsi:type="dcterms:W3CDTF">2019-04-08T12:14:24Z</dcterms:modified>
</cp:coreProperties>
</file>