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4"/>
  </p:notesMasterIdLst>
  <p:sldIdLst>
    <p:sldId id="256" r:id="rId2"/>
    <p:sldId id="313" r:id="rId3"/>
    <p:sldId id="317" r:id="rId4"/>
    <p:sldId id="312" r:id="rId5"/>
    <p:sldId id="316" r:id="rId6"/>
    <p:sldId id="318" r:id="rId7"/>
    <p:sldId id="322" r:id="rId8"/>
    <p:sldId id="323" r:id="rId9"/>
    <p:sldId id="315" r:id="rId10"/>
    <p:sldId id="319" r:id="rId11"/>
    <p:sldId id="326" r:id="rId12"/>
    <p:sldId id="320" r:id="rId13"/>
    <p:sldId id="324" r:id="rId14"/>
    <p:sldId id="328" r:id="rId15"/>
    <p:sldId id="327" r:id="rId16"/>
    <p:sldId id="325" r:id="rId17"/>
    <p:sldId id="329" r:id="rId18"/>
    <p:sldId id="330" r:id="rId19"/>
    <p:sldId id="331" r:id="rId20"/>
    <p:sldId id="332" r:id="rId21"/>
    <p:sldId id="333" r:id="rId22"/>
    <p:sldId id="334" r:id="rId23"/>
  </p:sldIdLst>
  <p:sldSz cx="9144000" cy="6858000" type="screen4x3"/>
  <p:notesSz cx="6850063" cy="99822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A06"/>
    <a:srgbClr val="E725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787" autoAdjust="0"/>
  </p:normalViewPr>
  <p:slideViewPr>
    <p:cSldViewPr>
      <p:cViewPr varScale="1">
        <p:scale>
          <a:sx n="83" d="100"/>
          <a:sy n="83" d="100"/>
        </p:scale>
        <p:origin x="153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68361" cy="4991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0117" y="0"/>
            <a:ext cx="2968361" cy="4991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1DB2CB-17BD-40BC-929F-F64F7FBFAA40}" type="datetimeFigureOut">
              <a:rPr lang="uk-UA" smtClean="0"/>
              <a:pPr/>
              <a:t>30.11.2018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49300"/>
            <a:ext cx="4989513" cy="3743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007" y="4741545"/>
            <a:ext cx="5480050" cy="44919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81358"/>
            <a:ext cx="2968361" cy="4991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0117" y="9481358"/>
            <a:ext cx="2968361" cy="4991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BF9B6D-4778-421C-B263-B44C1606ABA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4885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634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6161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30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79767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857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581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347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102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741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5268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928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897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750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943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7210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644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2855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30.11.2018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657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9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3528" y="1484784"/>
            <a:ext cx="7784567" cy="29177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uk-UA" sz="54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Моделювання 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uk-UA" sz="54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життєвих ситуацій 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uk-UA" sz="54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uk-UA" sz="54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уроках</a:t>
            </a:r>
            <a:r>
              <a:rPr lang="uk-UA" sz="54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класах НУШ</a:t>
            </a:r>
            <a:endParaRPr lang="uk-UA" sz="54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662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20428" y="444599"/>
            <a:ext cx="3410744" cy="2558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9" y="3499488"/>
            <a:ext cx="257175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8" y="0"/>
            <a:ext cx="2564904" cy="3419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078" y="3499488"/>
            <a:ext cx="257175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987072"/>
            <a:ext cx="3327801" cy="4437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-20028" y="-90146"/>
            <a:ext cx="91440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uk-UA" sz="32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оделювання життєвих ситуацій під час роботи в щоденнику вражень</a:t>
            </a:r>
            <a:endParaRPr lang="ru-RU" sz="3200" b="1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465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0028" y="-90146"/>
            <a:ext cx="91440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uk-UA" sz="32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оделювання життєвих ситуацій під час тематичних тижнів</a:t>
            </a:r>
            <a:endParaRPr lang="ru-RU" sz="3200" b="1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824" y="4077072"/>
            <a:ext cx="3891265" cy="2881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394" y="998871"/>
            <a:ext cx="3010730" cy="4014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" y="964367"/>
            <a:ext cx="2944654" cy="3976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892" y="788243"/>
            <a:ext cx="2564159" cy="3418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7901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1" y="448463"/>
            <a:ext cx="4248472" cy="3186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444" y="3502104"/>
            <a:ext cx="4474528" cy="3355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444486" y="850978"/>
            <a:ext cx="469951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32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Тиждень « Театр»   </a:t>
            </a:r>
          </a:p>
          <a:p>
            <a:pPr algn="ctr"/>
            <a:r>
              <a:rPr lang="uk-UA" sz="32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Ми актори </a:t>
            </a:r>
            <a:endParaRPr lang="ru-RU" sz="3200" b="1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92" y="3596279"/>
            <a:ext cx="4379979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37118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331" y="12596"/>
            <a:ext cx="2317669" cy="3090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04" y="36827"/>
            <a:ext cx="2443377" cy="3257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645024"/>
            <a:ext cx="4283968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984" y="3294663"/>
            <a:ext cx="2517744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271" y="3294663"/>
            <a:ext cx="2423010" cy="3230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706" y="483786"/>
            <a:ext cx="2105150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84281" y="-30622"/>
            <a:ext cx="91440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32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Тиждень « Мода»       </a:t>
            </a:r>
          </a:p>
          <a:p>
            <a:pPr algn="ctr"/>
            <a:r>
              <a:rPr lang="uk-UA" sz="32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Показ мод </a:t>
            </a:r>
            <a:endParaRPr lang="ru-RU" sz="3200" b="1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763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0028" y="-90146"/>
            <a:ext cx="91440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uk-UA" sz="32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оделювання життєвих ситуацій під час проведення дослідів, спостережень</a:t>
            </a:r>
            <a:endParaRPr lang="ru-RU" sz="3200" b="1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6923"/>
            <a:ext cx="3199134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340768"/>
            <a:ext cx="3240361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188" y="2708917"/>
            <a:ext cx="3111812" cy="4149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08334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0028" y="-90146"/>
            <a:ext cx="91440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uk-UA" sz="32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оделювання життєвих ситуацій під час проведення дослідів, спостережень</a:t>
            </a:r>
            <a:endParaRPr lang="ru-RU" sz="3200" b="1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12986"/>
            <a:ext cx="3772193" cy="5029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012763"/>
            <a:ext cx="3761773" cy="5015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6543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0028" y="-90146"/>
            <a:ext cx="91440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uk-UA" sz="32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оделювання життєвих ситуацій з використанням « Шість цеглинок»</a:t>
            </a:r>
            <a:endParaRPr lang="ru-RU" sz="3200" b="1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836712"/>
            <a:ext cx="2970331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852936"/>
            <a:ext cx="3003798" cy="4005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811" y="1772816"/>
            <a:ext cx="3045870" cy="4113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4804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20028" y="-90146"/>
            <a:ext cx="9144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32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Відтворіть фігуру</a:t>
            </a:r>
            <a:endParaRPr lang="ru-RU" sz="3200" b="1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94629"/>
            <a:ext cx="4608512" cy="617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149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96752"/>
            <a:ext cx="8499305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08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05584"/>
            <a:ext cx="7416824" cy="575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731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ÐÐ°ÑÑÐ¸Ð½ÐºÐ¸ Ð¿Ð¾ Ð·Ð°Ð¿ÑÐ¾ÑÑ Ð¼Ð¾Ð´ÐµÐ»ÑÐ²Ð°Ð½Ð½Ñ Ð¶Ð¸ÑÑÑÐ²Ð¸Ñ Ð½Ð°Ð²Ð¸ÑÐ¾Ðº Ð½Ð° ÑÑÐ¾ÐºÐ°Ñ Ð² Ð¿Ð¾ÑÐ°ÑÐºÐ¾Ð²Ð¸Ñ ÐºÐ»Ð°ÑÐ°Ñ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55" y="764704"/>
            <a:ext cx="9295018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512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20028" y="-90146"/>
            <a:ext cx="9144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32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Скласти слово</a:t>
            </a:r>
            <a:endParaRPr lang="ru-RU" sz="3200" b="1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513857"/>
            <a:ext cx="2686050" cy="14859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50716" y="2490045"/>
            <a:ext cx="2247900" cy="15335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288" y="2503872"/>
            <a:ext cx="2295525" cy="13716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11560" y="4088370"/>
            <a:ext cx="208823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32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голосний</a:t>
            </a:r>
            <a:endParaRPr lang="ru-RU" sz="3200" b="1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14571" y="4380757"/>
            <a:ext cx="279763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32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приголосний</a:t>
            </a:r>
            <a:endParaRPr lang="ru-RU" sz="3200" b="1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801836" y="3999757"/>
            <a:ext cx="287443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uk-UA" sz="32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аголошений</a:t>
            </a:r>
          </a:p>
          <a:p>
            <a:pPr algn="ctr"/>
            <a:r>
              <a:rPr lang="uk-UA" sz="32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голосний</a:t>
            </a:r>
            <a:endParaRPr lang="ru-RU" sz="3200" b="1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030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453" y="651017"/>
            <a:ext cx="1352556" cy="8107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11517" y="582420"/>
            <a:ext cx="1273261" cy="8686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601" y="587387"/>
            <a:ext cx="1437109" cy="8586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60148" y="568225"/>
            <a:ext cx="1255212" cy="8638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800" y="572481"/>
            <a:ext cx="1364175" cy="8372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21652" y="552934"/>
            <a:ext cx="1273262" cy="8763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453" y="2331764"/>
            <a:ext cx="1352556" cy="8107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203" y="2268134"/>
            <a:ext cx="1437109" cy="85868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97318" y="2302814"/>
            <a:ext cx="1273261" cy="8686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78" y="2269833"/>
            <a:ext cx="1364175" cy="83724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72286" y="2256552"/>
            <a:ext cx="1255212" cy="86380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652" y="2230739"/>
            <a:ext cx="1273262" cy="87633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68" y="3970240"/>
            <a:ext cx="1364175" cy="83724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81011" y="3881781"/>
            <a:ext cx="1273261" cy="8686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636" y="3931146"/>
            <a:ext cx="1273262" cy="87633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245" y="3939969"/>
            <a:ext cx="1437109" cy="85868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49369" y="3875167"/>
            <a:ext cx="1255212" cy="86380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4824" y="5481821"/>
            <a:ext cx="1273261" cy="86862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010" y="5518686"/>
            <a:ext cx="1273262" cy="87633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04152" y="5493256"/>
            <a:ext cx="1255212" cy="86380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100" y="5536333"/>
            <a:ext cx="1437109" cy="85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652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32656"/>
            <a:ext cx="9144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32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Визнач кількість букв</a:t>
            </a:r>
            <a:endParaRPr lang="ru-RU" sz="3200" b="1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513857"/>
            <a:ext cx="2686050" cy="14859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364272"/>
            <a:ext cx="2376264" cy="16354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012" y="2513857"/>
            <a:ext cx="2431420" cy="149224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02687" y="3999757"/>
            <a:ext cx="207174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3200" b="1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83425" y="4100779"/>
            <a:ext cx="207174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32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3200" b="1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88684" y="4100779"/>
            <a:ext cx="207174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32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3200" b="1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191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144000" cy="19082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в </a:t>
            </a:r>
            <a:r>
              <a:rPr lang="ru-RU" sz="54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групах</a:t>
            </a:r>
            <a:r>
              <a:rPr lang="ru-RU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3200" b="1" i="1" dirty="0" err="1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sz="3200" b="1" i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вид </a:t>
            </a:r>
            <a:r>
              <a:rPr lang="ru-RU" sz="3200" b="1" i="1" dirty="0" err="1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3200" b="1" i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b="1" i="1" dirty="0" err="1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дає</a:t>
            </a:r>
            <a:r>
              <a:rPr lang="ru-RU" sz="3200" b="1" i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b="1" i="1" dirty="0" err="1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змогу</a:t>
            </a:r>
            <a:r>
              <a:rPr lang="ru-RU" sz="3200" b="1" i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набути </a:t>
            </a:r>
            <a:r>
              <a:rPr lang="ru-RU" sz="3200" b="1" i="1" dirty="0" err="1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навичок</a:t>
            </a:r>
            <a:r>
              <a:rPr lang="ru-RU" sz="3200" b="1" i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спілкування</a:t>
            </a:r>
            <a:r>
              <a:rPr lang="ru-RU" sz="3200" b="1" i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200" b="1" i="1" dirty="0" err="1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співпраці</a:t>
            </a:r>
            <a:endParaRPr lang="ru-RU" sz="3200" b="1" i="1" dirty="0">
              <a:ln w="11430"/>
              <a:solidFill>
                <a:prstClr val="black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04" y="1844824"/>
            <a:ext cx="4813768" cy="3564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002" y="3428639"/>
            <a:ext cx="4653806" cy="3445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0242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4230"/>
            <a:ext cx="9144000" cy="6957392"/>
          </a:xfrm>
          <a:prstGeom prst="rect">
            <a:avLst/>
          </a:prstGeom>
          <a:gradFill rotWithShape="1">
            <a:gsLst>
              <a:gs pos="0">
                <a:srgbClr val="EEECE1">
                  <a:tint val="80000"/>
                  <a:satMod val="300000"/>
                </a:srgbClr>
              </a:gs>
              <a:gs pos="100000">
                <a:srgbClr val="EEECE1">
                  <a:shade val="30000"/>
                  <a:satMod val="200000"/>
                </a:srgbClr>
              </a:gs>
            </a:gsLst>
            <a:path path="circle">
              <a:fillToRect l="50000" t="50000" r="50000" b="50000"/>
            </a:path>
          </a:gradFill>
          <a:ln w="25400" cap="flat" cmpd="sng" algn="ctr">
            <a:solidFill>
              <a:schemeClr val="bg1">
                <a:lumMod val="8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uk-UA" kern="0" dirty="0" smtClean="0">
              <a:solidFill>
                <a:prstClr val="white"/>
              </a:solidFill>
            </a:endParaRPr>
          </a:p>
          <a:p>
            <a:pPr algn="ctr">
              <a:defRPr/>
            </a:pPr>
            <a:endParaRPr lang="uk-UA" kern="0" dirty="0" smtClean="0">
              <a:solidFill>
                <a:prstClr val="white"/>
              </a:solidFill>
            </a:endParaRPr>
          </a:p>
          <a:p>
            <a:pPr algn="ctr">
              <a:defRPr/>
            </a:pPr>
            <a:endParaRPr lang="uk-UA" kern="0" dirty="0" smtClean="0">
              <a:solidFill>
                <a:prstClr val="white"/>
              </a:solidFill>
            </a:endParaRPr>
          </a:p>
          <a:p>
            <a:pPr algn="ctr">
              <a:defRPr/>
            </a:pPr>
            <a:endParaRPr lang="uk-UA" kern="0" dirty="0" smtClean="0">
              <a:solidFill>
                <a:prstClr val="white"/>
              </a:solidFill>
            </a:endParaRPr>
          </a:p>
          <a:p>
            <a:pPr algn="ctr">
              <a:defRPr/>
            </a:pPr>
            <a:endParaRPr lang="uk-UA" kern="0" dirty="0" smtClean="0">
              <a:solidFill>
                <a:prstClr val="white"/>
              </a:solidFill>
            </a:endParaRPr>
          </a:p>
          <a:p>
            <a:pPr algn="ctr">
              <a:defRPr/>
            </a:pPr>
            <a:endParaRPr lang="uk-UA" kern="0" dirty="0" smtClean="0">
              <a:solidFill>
                <a:prstClr val="white"/>
              </a:solidFill>
            </a:endParaRPr>
          </a:p>
          <a:p>
            <a:pPr algn="ctr">
              <a:defRPr/>
            </a:pPr>
            <a:endParaRPr lang="uk-UA" kern="0" dirty="0" smtClean="0">
              <a:solidFill>
                <a:prstClr val="white"/>
              </a:solidFill>
            </a:endParaRPr>
          </a:p>
          <a:p>
            <a:pPr algn="ctr">
              <a:defRPr/>
            </a:pPr>
            <a:endParaRPr lang="uk-UA" kern="0" dirty="0" smtClean="0">
              <a:solidFill>
                <a:prstClr val="white"/>
              </a:solidFill>
            </a:endParaRPr>
          </a:p>
          <a:p>
            <a:pPr algn="ctr">
              <a:defRPr/>
            </a:pPr>
            <a:endParaRPr lang="uk-UA" kern="0" dirty="0" smtClean="0">
              <a:solidFill>
                <a:prstClr val="white"/>
              </a:solidFill>
            </a:endParaRPr>
          </a:p>
          <a:p>
            <a:pPr algn="ctr">
              <a:defRPr/>
            </a:pPr>
            <a:endParaRPr lang="uk-UA" kern="0" dirty="0" smtClean="0">
              <a:solidFill>
                <a:prstClr val="white"/>
              </a:solidFill>
            </a:endParaRPr>
          </a:p>
          <a:p>
            <a:pPr algn="ctr">
              <a:defRPr/>
            </a:pPr>
            <a:endParaRPr lang="uk-UA" kern="0" dirty="0" smtClean="0">
              <a:solidFill>
                <a:prstClr val="white"/>
              </a:solidFill>
            </a:endParaRPr>
          </a:p>
          <a:p>
            <a:pPr algn="ctr">
              <a:defRPr/>
            </a:pPr>
            <a:endParaRPr lang="uk-UA" kern="0" dirty="0" smtClean="0">
              <a:solidFill>
                <a:prstClr val="white"/>
              </a:solidFill>
            </a:endParaRPr>
          </a:p>
          <a:p>
            <a:pPr algn="ctr">
              <a:defRPr/>
            </a:pPr>
            <a:endParaRPr lang="uk-UA" kern="0" dirty="0" smtClean="0">
              <a:solidFill>
                <a:prstClr val="white"/>
              </a:solidFill>
            </a:endParaRPr>
          </a:p>
          <a:p>
            <a:pPr algn="ctr">
              <a:defRPr/>
            </a:pPr>
            <a:endParaRPr lang="uk-UA" kern="0" dirty="0" smtClean="0">
              <a:solidFill>
                <a:prstClr val="white"/>
              </a:solidFill>
            </a:endParaRPr>
          </a:p>
          <a:p>
            <a:pPr algn="ctr">
              <a:defRPr/>
            </a:pPr>
            <a:endParaRPr lang="uk-UA" kern="0" dirty="0" smtClean="0">
              <a:solidFill>
                <a:prstClr val="white"/>
              </a:solidFill>
            </a:endParaRPr>
          </a:p>
          <a:p>
            <a:pPr algn="ctr">
              <a:defRPr/>
            </a:pPr>
            <a:endParaRPr lang="uk-UA" kern="0" dirty="0" smtClean="0">
              <a:solidFill>
                <a:prstClr val="white"/>
              </a:solidFill>
            </a:endParaRPr>
          </a:p>
          <a:p>
            <a:pPr algn="ctr">
              <a:defRPr/>
            </a:pPr>
            <a:endParaRPr lang="uk-UA" kern="0" dirty="0" smtClean="0">
              <a:solidFill>
                <a:prstClr val="white"/>
              </a:solidFill>
            </a:endParaRPr>
          </a:p>
          <a:p>
            <a:pPr algn="ctr">
              <a:defRPr/>
            </a:pPr>
            <a:endParaRPr lang="uk-UA" kern="0" dirty="0" smtClean="0">
              <a:solidFill>
                <a:prstClr val="white"/>
              </a:solidFill>
            </a:endParaRPr>
          </a:p>
          <a:p>
            <a:pPr algn="ctr">
              <a:defRPr/>
            </a:pPr>
            <a:endParaRPr lang="uk-UA" kern="0" dirty="0" smtClean="0">
              <a:solidFill>
                <a:prstClr val="white"/>
              </a:solidFill>
            </a:endParaRPr>
          </a:p>
          <a:p>
            <a:pPr algn="ctr">
              <a:defRPr/>
            </a:pPr>
            <a:endParaRPr lang="uk-UA" kern="0" dirty="0" smtClean="0">
              <a:solidFill>
                <a:prstClr val="white"/>
              </a:solidFill>
            </a:endParaRPr>
          </a:p>
          <a:p>
            <a:pPr algn="ctr">
              <a:defRPr/>
            </a:pPr>
            <a:endParaRPr lang="uk-UA" kern="0" dirty="0" smtClean="0">
              <a:solidFill>
                <a:prstClr val="white"/>
              </a:solidFill>
            </a:endParaRPr>
          </a:p>
          <a:p>
            <a:pPr algn="ctr">
              <a:defRPr/>
            </a:pPr>
            <a:endParaRPr lang="uk-UA" kern="0" dirty="0" smtClean="0">
              <a:solidFill>
                <a:prstClr val="white"/>
              </a:solidFill>
            </a:endParaRPr>
          </a:p>
          <a:p>
            <a:pPr algn="ctr">
              <a:defRPr/>
            </a:pPr>
            <a:endParaRPr lang="uk-UA" kern="0" dirty="0" smtClean="0">
              <a:solidFill>
                <a:prstClr val="white"/>
              </a:solidFill>
            </a:endParaRPr>
          </a:p>
          <a:p>
            <a:pPr algn="ctr">
              <a:defRPr/>
            </a:pPr>
            <a:endParaRPr lang="uk-UA" kern="0" dirty="0" smtClean="0">
              <a:solidFill>
                <a:prstClr val="white"/>
              </a:solidFill>
            </a:endParaRPr>
          </a:p>
          <a:p>
            <a:pPr algn="ctr">
              <a:defRPr/>
            </a:pPr>
            <a:endParaRPr lang="uk-UA" kern="0" dirty="0" smtClean="0">
              <a:solidFill>
                <a:prstClr val="white"/>
              </a:solidFill>
            </a:endParaRPr>
          </a:p>
          <a:p>
            <a:pPr algn="ctr">
              <a:defRPr/>
            </a:pPr>
            <a:endParaRPr lang="uk-UA" kern="0" dirty="0" smtClean="0">
              <a:solidFill>
                <a:prstClr val="white"/>
              </a:solidFill>
            </a:endParaRPr>
          </a:p>
          <a:p>
            <a:pPr algn="ctr">
              <a:defRPr/>
            </a:pPr>
            <a:endParaRPr lang="uk-UA" kern="0" dirty="0" smtClean="0">
              <a:solidFill>
                <a:prstClr val="white"/>
              </a:solidFill>
            </a:endParaRPr>
          </a:p>
          <a:p>
            <a:pPr algn="ctr">
              <a:defRPr/>
            </a:pPr>
            <a:endParaRPr lang="uk-UA" kern="0" dirty="0" smtClean="0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31640" y="909834"/>
            <a:ext cx="54006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endParaRPr lang="uk-UA" sz="44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uk-UA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група – з окремих частинок скласти малюнок – ілюстрацію до казки і наклеїти на лист картону</a:t>
            </a:r>
            <a:r>
              <a:rPr lang="uk-UA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uk-UA" sz="32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 група – виліпити качечку в гніздечку</a:t>
            </a:r>
            <a:r>
              <a:rPr lang="uk-UA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uk-UA" sz="3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ІІІ група – скласти опис качечки</a:t>
            </a:r>
            <a:r>
              <a:rPr lang="uk-UA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32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788978"/>
            <a:ext cx="1728192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Картинки по запросу ліплення качечки з пластиліну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884" y="3454466"/>
            <a:ext cx="1728191" cy="154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Картинки по запросу дитячі малюнки качечо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129808"/>
            <a:ext cx="1728192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116632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в </a:t>
            </a:r>
            <a:r>
              <a:rPr lang="ru-RU" sz="40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групах</a:t>
            </a:r>
            <a:r>
              <a:rPr lang="ru-RU" sz="4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4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Казка « Кривенька качечка»</a:t>
            </a:r>
            <a:endParaRPr lang="ru-RU" sz="4000" b="1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413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8" y="1870958"/>
            <a:ext cx="9006743" cy="4582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116632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</a:t>
            </a:r>
            <a:r>
              <a:rPr lang="uk-UA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 дитячою книжкою </a:t>
            </a:r>
          </a:p>
          <a:p>
            <a:pPr algn="ctr"/>
            <a:r>
              <a:rPr lang="uk-UA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uk-UA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етод «Передбачення»</a:t>
            </a:r>
            <a:endParaRPr lang="ru-RU" sz="5400" b="1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321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4" y="1874966"/>
            <a:ext cx="8940051" cy="407832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116632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</a:t>
            </a:r>
            <a:r>
              <a:rPr lang="uk-UA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 картиною </a:t>
            </a:r>
          </a:p>
          <a:p>
            <a:pPr algn="ctr"/>
            <a:r>
              <a:rPr lang="uk-UA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uk-UA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етод «Передбачення»</a:t>
            </a:r>
            <a:endParaRPr lang="ru-RU" sz="5400" b="1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247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Ð°ÑÑÐ¸Ð½ÐºÐ¸ Ð¿Ð¾ Ð·Ð°Ð¿ÑÐ¾ÑÑ ÐºÐ°Ð·ÐºÐ° ÐºÐ¾Ð»Ð¾ÑÐ¾Ð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455" y="1193850"/>
            <a:ext cx="3188545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116632"/>
            <a:ext cx="91440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32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Застосування вправ на моделювання життєвих ситуацій працюючи з казкою « Колосок»</a:t>
            </a:r>
            <a:endParaRPr lang="ru-RU" sz="3200" b="1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5760" y="1556792"/>
            <a:ext cx="570393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i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«Метод </a:t>
            </a:r>
            <a:r>
              <a:rPr lang="ru-RU" altLang="ru-RU" b="1" i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Прес</a:t>
            </a:r>
            <a:r>
              <a:rPr lang="ru-RU" altLang="ru-RU" b="1" i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Хто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вас 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допомагає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батькам?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Як 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вважаєте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навіщо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треба 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допомагати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батькам? 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Почніть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свою 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відповідь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словами: </a:t>
            </a:r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 </a:t>
            </a:r>
            <a:r>
              <a:rPr lang="ru-RU" altLang="ru-RU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вважаю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…»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Поясніть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свою точку 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зору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«Тому </a:t>
            </a:r>
            <a:r>
              <a:rPr lang="ru-RU" altLang="ru-RU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…»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ru-RU" altLang="ru-RU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Приведіть</a:t>
            </a:r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приклад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коли ваша 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допомога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стала у 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пригоді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5759" y="3501008"/>
            <a:ext cx="570393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«Письмо в </a:t>
            </a:r>
            <a:r>
              <a:rPr lang="ru-RU" altLang="ru-RU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малюнках</a:t>
            </a:r>
            <a:r>
              <a:rPr lang="ru-RU" altLang="ru-RU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(робота в </a:t>
            </a:r>
            <a:r>
              <a:rPr lang="ru-RU" altLang="ru-RU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групах</a:t>
            </a:r>
            <a:r>
              <a:rPr lang="ru-RU" altLang="ru-RU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читає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казку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слів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«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Мишенята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знають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танцюють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співають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.»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 startAt="2"/>
            </a:pP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дітям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«Намалюйте на великому 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аркуші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ігри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грали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мишенята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 startAt="3"/>
            </a:pP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читає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наступну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частину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казки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«Ото 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якось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підмітав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півник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дворі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й 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знайшов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колосок…»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 startAt="4"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Намалюйте 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власні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думки. 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стануть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робити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мишенята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32565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Ð°ÑÑÐ¸Ð½ÐºÐ¸ Ð¿Ð¾ Ð·Ð°Ð¿ÑÐ¾ÑÑ ÐºÐ°Ð·ÐºÐ° ÐºÐ¾Ð»Ð¾ÑÐ¾Ð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455" y="1193850"/>
            <a:ext cx="3188545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116632"/>
            <a:ext cx="91440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32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Застосування вправ на моделювання життєвих ситуацій працюючи з казкою « Колосок»</a:t>
            </a:r>
            <a:endParaRPr lang="ru-RU" sz="3200" b="1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1764" y="1628800"/>
            <a:ext cx="563192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Кубування</a:t>
            </a:r>
            <a:r>
              <a:rPr lang="ru-RU" altLang="ru-RU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кидає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дітям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кубик на гранях 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якого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наступні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запитання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Хто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?», «Опиши», «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Порівняй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Ассоціація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Моє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враження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«Хочу знати».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Діти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відповідають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запитання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кубика.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Хто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герой 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казки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?», «Опиши 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півника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мишенят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)», «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Порівняй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півника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мишенятами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Ассоціація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Кого 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тобі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нагадує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півник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мишата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)», «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Моє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враження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казку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«Хочу 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дізнатися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про,…»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259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193850"/>
            <a:ext cx="82089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+mj-lt"/>
              <a:buAutoNum type="arabicPeriod"/>
            </a:pPr>
            <a:r>
              <a:rPr lang="uk-UA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Вправа «Крісло автора»</a:t>
            </a:r>
            <a:endParaRPr lang="uk-UA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Дитина ділиться цікавою новиною. Попередньо учитель запитує про те, що хотіли б розповісти діти своїм однокласникам</a:t>
            </a:r>
            <a:r>
              <a:rPr lang="uk-UA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Це </a:t>
            </a:r>
            <a:r>
              <a:rPr lang="uk-UA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 бути розповідь про улюблену пору </a:t>
            </a:r>
            <a:r>
              <a:rPr lang="uk-UA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року, природнє </a:t>
            </a:r>
            <a:r>
              <a:rPr lang="uk-UA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явище тощо. Після завершення розповіді «автор» відповідає на запитання дітей.</a:t>
            </a:r>
          </a:p>
          <a:p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Вправа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«Мережа вражень»</a:t>
            </a: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вправи потрібен клубок з нитками. Клубок передається від одного учасника до іншого розмотуючи нитку. Діти діляться своїми враженнями від зустрічі.</a:t>
            </a:r>
          </a:p>
          <a:p>
            <a:endParaRPr lang="uk-UA" sz="1600" b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16632"/>
            <a:ext cx="91440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uk-UA" sz="32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оделювання життєвих ситуацій на ранкових зустрічах</a:t>
            </a:r>
            <a:endParaRPr lang="ru-RU" sz="3200" b="1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924944"/>
            <a:ext cx="3024336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10179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1395</TotalTime>
  <Words>434</Words>
  <Application>Microsoft Office PowerPoint</Application>
  <PresentationFormat>Экран (4:3)</PresentationFormat>
  <Paragraphs>84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Times New Roman</vt:lpstr>
      <vt:lpstr>Tw Cen MT</vt:lpstr>
      <vt:lpstr>Капля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Skywalker Igor</dc:creator>
  <cp:lastModifiedBy>Пользователь Windows</cp:lastModifiedBy>
  <cp:revision>101</cp:revision>
  <dcterms:created xsi:type="dcterms:W3CDTF">2016-11-12T17:29:29Z</dcterms:created>
  <dcterms:modified xsi:type="dcterms:W3CDTF">2018-11-30T15:41:01Z</dcterms:modified>
</cp:coreProperties>
</file>