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67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40B14BD-69F4-47BF-A97A-DBCE1E520608}">
          <p14:sldIdLst>
            <p14:sldId id="256"/>
            <p14:sldId id="257"/>
            <p14:sldId id="258"/>
            <p14:sldId id="267"/>
            <p14:sldId id="259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14:ripple/>
      </p:transition>
    </mc:Choice>
    <mc:Fallback xmlns="">
      <p:transition spd="slow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14:ripple/>
      </p:transition>
    </mc:Choice>
    <mc:Fallback xmlns="">
      <p:transition spd="slow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14:ripple/>
      </p:transition>
    </mc:Choice>
    <mc:Fallback xmlns="">
      <p:transition spd="slow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14:ripple/>
      </p:transition>
    </mc:Choice>
    <mc:Fallback xmlns="">
      <p:transition spd="slow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14:ripple/>
      </p:transition>
    </mc:Choice>
    <mc:Fallback xmlns="">
      <p:transition spd="slow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14:ripple/>
      </p:transition>
    </mc:Choice>
    <mc:Fallback xmlns="">
      <p:transition spd="slow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14:ripple/>
      </p:transition>
    </mc:Choice>
    <mc:Fallback xmlns="">
      <p:transition spd="slow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14:ripple/>
      </p:transition>
    </mc:Choice>
    <mc:Fallback xmlns="">
      <p:transition spd="slow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14:ripple/>
      </p:transition>
    </mc:Choice>
    <mc:Fallback xmlns="">
      <p:transition spd="slow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14:ripple/>
      </p:transition>
    </mc:Choice>
    <mc:Fallback xmlns="">
      <p:transition spd="slow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14:ripple/>
      </p:transition>
    </mc:Choice>
    <mc:Fallback xmlns="">
      <p:transition spd="slow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2000">
        <p14:ripple/>
      </p:transition>
    </mc:Choice>
    <mc:Fallback xmlns="">
      <p:transition spd="slow" advTm="2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125113" cy="1411559"/>
          </a:xfrm>
        </p:spPr>
        <p:txBody>
          <a:bodyPr>
            <a:noAutofit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закладах та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 і службами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420888"/>
            <a:ext cx="3210208" cy="4052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539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14:rippl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977900"/>
            <a:ext cx="6372225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04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14:rippl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4365104"/>
            <a:ext cx="6120680" cy="2492896"/>
          </a:xfrm>
          <a:ln>
            <a:noFill/>
          </a:ln>
          <a:effectLst>
            <a:reflection blurRad="6350" stA="50000" endA="295" endPos="92000" dist="101600" dir="5400000" sy="-100000" algn="bl" rotWithShape="0"/>
          </a:effectLst>
        </p:spPr>
        <p:txBody>
          <a:bodyPr>
            <a:normAutofit/>
          </a:bodyPr>
          <a:lstStyle/>
          <a:p>
            <a:pPr indent="450215" algn="ctr">
              <a:spcAft>
                <a:spcPts val="0"/>
              </a:spcAft>
            </a:pPr>
            <a:r>
              <a:rPr lang="uk-UA" sz="1400" b="1" dirty="0">
                <a:solidFill>
                  <a:srgbClr val="FFFF00"/>
                </a:solidFill>
                <a:latin typeface="Times New Roman"/>
                <a:ea typeface="Times New Roman"/>
                <a:cs typeface="Times New Roman CYR"/>
              </a:rPr>
              <a:t>Педагогічні працівники, медичний та господарсько-обслуговуючий персонал навчального закладу при виявленні ознак чи факторів, що можуть вказувати на складні життєві обставини, жорстоке поводження з дитиною або  ризики щодо їх виникнення стосовно дитини, передають соціальному педагогу/практичному психологу, а у разі їх відсутності заступникові директора  ( класному керівнику) чи безпосередньо керівникові навчального закладу (директорові) інформацію про дитину з метою планування подальших дій щодо її захисту.</a:t>
            </a:r>
            <a:endParaRPr lang="ru-RU" sz="1400" b="1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algn="ctr"/>
            <a:endParaRPr lang="ru-RU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49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14:rippl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1803" y="3564791"/>
            <a:ext cx="6120680" cy="329320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perspectiveRelaxedModerately"/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accent1">
                <a:shade val="15000"/>
                <a:satMod val="11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Відповідно до Закону України „ Про охорону дитинства” та Конвенції ООН про права дитини, кожній дитині гарантується право на свободу, особисту недоторканність, захист гідності та найкраще забезпечення її інтересів.</a:t>
            </a:r>
            <a:endPara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Проблема соціально - правового захисту дітей є актуальною для України особливо сьогодні, в часи складної ситуації на Сході України, політичної, економічної та соціальної нестабільності. </a:t>
            </a:r>
            <a:endPara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Держава здійснює захист дитини від усіх форм насильства, образ, недбалого й жорстокого поводження з нею, залучення до найгірших форм дитячої праці, у тому числі з боку батьків або осіб, які їх замінюють,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в першу чергу, на законодавчому рівні.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989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14:rippl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136904" cy="5509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3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Насильство в сім'ї</a:t>
            </a:r>
            <a:r>
              <a:rPr lang="uk-U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uk-U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- будь-які умисні дії фізичного, сексуального, психологічного чи економічного спрямування одного члена сім'ї стосовно іншого члена сім'ї, якщо ці дії порушують конституційні права і свободи члена сім'ї як людини та громадянина і наносять йому моральну шкоду, </a:t>
            </a:r>
            <a:r>
              <a:rPr lang="uk-UA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шкоду</a:t>
            </a:r>
            <a:r>
              <a:rPr lang="uk-U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його фізичному чи психічному здоров'ю</a:t>
            </a:r>
            <a:r>
              <a:rPr lang="uk-UA" sz="3200" b="1" spc="-4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 CYR"/>
              </a:rPr>
              <a:t> (стаття 1 Закону України «Про попередження насильства в сім'ї»).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489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14:rippl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94" y="188640"/>
            <a:ext cx="7960800" cy="11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08" y="1340768"/>
            <a:ext cx="867320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14:ripple/>
      </p:transition>
    </mc:Choice>
    <mc:Fallback xmlns="">
      <p:transition spd="slow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Ознаками  психологічного насильства можуть бути</a:t>
            </a:r>
            <a:r>
              <a:rPr lang="uk-UA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uk-UA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704856" cy="48922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36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14:rippl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bg2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280920" cy="5544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88639"/>
            <a:ext cx="6552728" cy="95410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uk-UA" sz="28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 фізичного насильства можуть бути</a:t>
            </a:r>
            <a:r>
              <a:rPr lang="uk-UA" sz="2800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42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14:rippl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1"/>
            <a:ext cx="7848872" cy="936104"/>
          </a:xfrm>
        </p:spPr>
        <p:txBody>
          <a:bodyPr/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uk-UA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 економічного насильства, занедбання дитини можуть бути</a:t>
            </a:r>
            <a:r>
              <a:rPr lang="uk-UA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124744"/>
            <a:ext cx="8568952" cy="5544616"/>
          </a:xfrm>
        </p:spPr>
        <p:txBody>
          <a:bodyPr>
            <a:noAutofit/>
          </a:bodyPr>
          <a:lstStyle/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1400" b="1" dirty="0">
                <a:latin typeface="Times New Roman"/>
                <a:ea typeface="Times New Roman"/>
                <a:cs typeface="Times New Roman CYR"/>
              </a:rPr>
              <a:t>постійне голодування через нестачу їжі;</a:t>
            </a:r>
            <a:endParaRPr lang="ru-RU" sz="1400" b="1" dirty="0">
              <a:latin typeface="Times New Roman"/>
              <a:ea typeface="Times New Roman"/>
            </a:endParaRP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1400" b="1" dirty="0">
                <a:latin typeface="Times New Roman"/>
                <a:ea typeface="Times New Roman"/>
                <a:cs typeface="Times New Roman CYR"/>
              </a:rPr>
              <a:t>вага дитини в значній мірі не відповідає її віковій нормі (за визначенням медичного працівника);</a:t>
            </a:r>
            <a:endParaRPr lang="ru-RU" sz="1400" b="1" dirty="0">
              <a:latin typeface="Times New Roman"/>
              <a:ea typeface="Times New Roman"/>
            </a:endParaRP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1400" b="1" dirty="0">
                <a:latin typeface="Times New Roman"/>
                <a:ea typeface="Times New Roman"/>
                <a:cs typeface="Times New Roman CYR"/>
              </a:rPr>
              <a:t>часті запізнення до школи, брудний одяг, одягання не за погодою;</a:t>
            </a:r>
            <a:endParaRPr lang="ru-RU" sz="1400" b="1" dirty="0">
              <a:latin typeface="Times New Roman"/>
              <a:ea typeface="Times New Roman"/>
            </a:endParaRP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1400" b="1" dirty="0">
                <a:latin typeface="Times New Roman"/>
                <a:ea typeface="Times New Roman"/>
                <a:cs typeface="Times New Roman CYR"/>
              </a:rPr>
              <a:t>пропуски занять у школі;</a:t>
            </a:r>
            <a:endParaRPr lang="ru-RU" sz="1400" b="1" dirty="0">
              <a:latin typeface="Times New Roman"/>
              <a:ea typeface="Times New Roman"/>
            </a:endParaRP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1400" b="1" dirty="0">
                <a:latin typeface="Times New Roman"/>
                <a:ea typeface="Times New Roman"/>
                <a:cs typeface="Times New Roman CYR"/>
              </a:rPr>
              <a:t>втомлений і хворобливий вигляд;</a:t>
            </a:r>
            <a:endParaRPr lang="ru-RU" sz="1400" b="1" dirty="0">
              <a:latin typeface="Times New Roman"/>
              <a:ea typeface="Times New Roman"/>
            </a:endParaRP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1400" b="1" dirty="0">
                <a:latin typeface="Times New Roman"/>
                <a:ea typeface="Times New Roman"/>
                <a:cs typeface="Times New Roman CYR"/>
              </a:rPr>
              <a:t>загальна занедбаність;</a:t>
            </a:r>
            <a:endParaRPr lang="ru-RU" sz="1400" b="1" dirty="0">
              <a:latin typeface="Times New Roman"/>
              <a:ea typeface="Times New Roman"/>
            </a:endParaRP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1400" b="1" dirty="0">
                <a:latin typeface="Times New Roman"/>
                <a:ea typeface="Times New Roman"/>
                <a:cs typeface="Times New Roman CYR"/>
              </a:rPr>
              <a:t>нестача необхідного медичного лікування (дитину не водять до лікаря), </a:t>
            </a:r>
            <a:r>
              <a:rPr lang="uk-UA" sz="1400" b="1" dirty="0" err="1">
                <a:latin typeface="Times New Roman"/>
                <a:ea typeface="Times New Roman"/>
                <a:cs typeface="Times New Roman CYR"/>
              </a:rPr>
              <a:t>неліковані</a:t>
            </a:r>
            <a:r>
              <a:rPr lang="uk-UA" sz="1400" b="1" dirty="0">
                <a:latin typeface="Times New Roman"/>
                <a:ea typeface="Times New Roman"/>
                <a:cs typeface="Times New Roman CYR"/>
              </a:rPr>
              <a:t> зуби;</a:t>
            </a:r>
            <a:endParaRPr lang="ru-RU" sz="1400" b="1" dirty="0">
              <a:latin typeface="Times New Roman"/>
              <a:ea typeface="Times New Roman"/>
            </a:endParaRP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1400" b="1" dirty="0">
                <a:latin typeface="Times New Roman"/>
                <a:ea typeface="Times New Roman"/>
                <a:cs typeface="Times New Roman CYR"/>
              </a:rPr>
              <a:t>залишення дитини батьками під наглядом незнайомих осіб (в тому числі, які перебувають у стані алкогольного або наркотичного сп’яніння); </a:t>
            </a:r>
            <a:endParaRPr lang="ru-RU" sz="1400" b="1" dirty="0">
              <a:latin typeface="Times New Roman"/>
              <a:ea typeface="Times New Roman"/>
            </a:endParaRP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1400" b="1" dirty="0">
                <a:latin typeface="Times New Roman"/>
                <a:ea typeface="Times New Roman"/>
                <a:cs typeface="Times New Roman CYR"/>
              </a:rPr>
              <a:t>залишення дитини дошкільного віку без догляду впродовж тривалого часу як у помешканні, так і на вулиці, в тому числі із сторонніми особами;</a:t>
            </a:r>
            <a:r>
              <a:rPr lang="uk-UA" sz="1400" b="1" dirty="0">
                <a:solidFill>
                  <a:srgbClr val="008000"/>
                </a:solidFill>
                <a:latin typeface="Times New Roman"/>
                <a:ea typeface="Times New Roman"/>
                <a:cs typeface="Times New Roman CYR"/>
              </a:rPr>
              <a:t>   </a:t>
            </a:r>
            <a:endParaRPr lang="ru-RU" sz="1400" b="1" dirty="0">
              <a:latin typeface="Times New Roman"/>
              <a:ea typeface="Times New Roman"/>
            </a:endParaRP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1400" b="1" dirty="0">
                <a:latin typeface="Times New Roman"/>
                <a:ea typeface="Times New Roman"/>
                <a:cs typeface="Times New Roman CYR"/>
              </a:rPr>
              <a:t>відсутність іграшок, книжок, розваг тощо;</a:t>
            </a:r>
            <a:endParaRPr lang="ru-RU" sz="1400" b="1" dirty="0">
              <a:latin typeface="Times New Roman"/>
              <a:ea typeface="Times New Roman"/>
            </a:endParaRP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1400" b="1" dirty="0">
                <a:latin typeface="Times New Roman"/>
                <a:ea typeface="Times New Roman"/>
                <a:cs typeface="Times New Roman CYR"/>
              </a:rPr>
              <a:t>антисанітарні умови проживання, відсутність постільної білизни (або постільна білизна рвана та брудна), засобів гігієни;</a:t>
            </a:r>
            <a:endParaRPr lang="ru-RU" sz="1400" b="1" dirty="0">
              <a:latin typeface="Times New Roman"/>
              <a:ea typeface="Times New Roman"/>
            </a:endParaRP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1400" b="1" dirty="0">
                <a:latin typeface="Times New Roman"/>
                <a:ea typeface="Times New Roman"/>
                <a:cs typeface="Times New Roman CYR"/>
              </a:rPr>
              <a:t>нігті, волосся у дитини нестрижені і брудні;</a:t>
            </a:r>
            <a:endParaRPr lang="ru-RU" sz="1400" b="1" dirty="0">
              <a:latin typeface="Times New Roman"/>
              <a:ea typeface="Times New Roman"/>
            </a:endParaRP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1400" b="1" dirty="0">
                <a:latin typeface="Times New Roman"/>
                <a:ea typeface="Times New Roman"/>
                <a:cs typeface="Times New Roman CYR"/>
              </a:rPr>
              <a:t>у дитини постійні інфекції, спричинені браком гігієни;</a:t>
            </a:r>
            <a:endParaRPr lang="ru-RU" sz="1400" b="1" dirty="0">
              <a:latin typeface="Times New Roman"/>
              <a:ea typeface="Times New Roman"/>
            </a:endParaRP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1400" b="1" dirty="0">
                <a:latin typeface="Times New Roman"/>
                <a:ea typeface="Times New Roman"/>
                <a:cs typeface="Times New Roman CYR"/>
              </a:rPr>
              <a:t>залучення дитини до  трудової діяльності (з порушенням чинного законодавства);</a:t>
            </a:r>
            <a:endParaRPr lang="ru-RU" sz="1400" b="1" dirty="0">
              <a:latin typeface="Times New Roman"/>
              <a:ea typeface="Times New Roman"/>
            </a:endParaRP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1400" b="1" dirty="0">
                <a:latin typeface="Times New Roman"/>
                <a:ea typeface="Times New Roman"/>
                <a:cs typeface="Times New Roman CYR"/>
              </a:rPr>
              <a:t>дитина жебракує, втікає з дому;</a:t>
            </a:r>
            <a:endParaRPr lang="ru-RU" sz="1400" b="1" dirty="0">
              <a:latin typeface="Times New Roman"/>
              <a:ea typeface="Times New Roman"/>
            </a:endParaRP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1400" b="1" dirty="0">
                <a:latin typeface="Times New Roman"/>
                <a:ea typeface="Times New Roman"/>
                <a:cs typeface="Times New Roman CYR"/>
              </a:rPr>
              <a:t>відставання дитини в розвитку (фізичному, емоційному розвитку): </a:t>
            </a:r>
            <a:r>
              <a:rPr lang="uk-UA" sz="1400" b="1" dirty="0" err="1">
                <a:latin typeface="Times New Roman"/>
                <a:ea typeface="Times New Roman"/>
                <a:cs typeface="Times New Roman CYR"/>
              </a:rPr>
              <a:t>розвитку</a:t>
            </a:r>
            <a:r>
              <a:rPr lang="uk-UA" sz="1400" b="1" dirty="0">
                <a:latin typeface="Times New Roman"/>
                <a:ea typeface="Times New Roman"/>
                <a:cs typeface="Times New Roman CYR"/>
              </a:rPr>
              <a:t> дрібної моторики, пізнавальних здібностей, соціальних навичок та навичок міжособистісного спілкування) внаслідок педагогічної занедбаності. </a:t>
            </a:r>
            <a:endParaRPr lang="ru-RU" sz="14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271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14:rippl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1"/>
            <a:ext cx="7848872" cy="936104"/>
          </a:xfrm>
        </p:spPr>
        <p:txBody>
          <a:bodyPr/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uk-UA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Ознаками сексуального насильства можуть бути</a:t>
            </a:r>
            <a:r>
              <a:rPr lang="uk-UA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124744"/>
            <a:ext cx="8568952" cy="5544616"/>
          </a:xfrm>
        </p:spPr>
        <p:txBody>
          <a:bodyPr>
            <a:noAutofit/>
          </a:bodyPr>
          <a:lstStyle/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800" b="1" dirty="0" err="1">
                <a:latin typeface="Times New Roman"/>
                <a:ea typeface="Times New Roman"/>
              </a:rPr>
              <a:t>знання</a:t>
            </a:r>
            <a:r>
              <a:rPr lang="ru-RU" sz="1800" b="1" dirty="0"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latin typeface="Times New Roman"/>
                <a:ea typeface="Times New Roman"/>
              </a:rPr>
              <a:t>термінології</a:t>
            </a:r>
            <a:r>
              <a:rPr lang="ru-RU" sz="1800" b="1" dirty="0">
                <a:latin typeface="Times New Roman"/>
                <a:ea typeface="Times New Roman"/>
              </a:rPr>
              <a:t> та жаргону, </a:t>
            </a:r>
            <a:r>
              <a:rPr lang="ru-RU" sz="1800" b="1" dirty="0" err="1">
                <a:latin typeface="Times New Roman"/>
                <a:ea typeface="Times New Roman"/>
              </a:rPr>
              <a:t>зазвичай</a:t>
            </a:r>
            <a:r>
              <a:rPr lang="ru-RU" sz="1800" b="1" dirty="0">
                <a:latin typeface="Times New Roman"/>
                <a:ea typeface="Times New Roman"/>
              </a:rPr>
              <a:t> не </a:t>
            </a:r>
            <a:r>
              <a:rPr lang="ru-RU" sz="1800" b="1" dirty="0" err="1">
                <a:latin typeface="Times New Roman"/>
                <a:ea typeface="Times New Roman"/>
              </a:rPr>
              <a:t>властивих</a:t>
            </a:r>
            <a:r>
              <a:rPr lang="ru-RU" sz="1800" b="1" dirty="0"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latin typeface="Times New Roman"/>
                <a:ea typeface="Times New Roman"/>
              </a:rPr>
              <a:t>дітям</a:t>
            </a:r>
            <a:r>
              <a:rPr lang="ru-RU" sz="1800" b="1" dirty="0"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latin typeface="Times New Roman"/>
                <a:ea typeface="Times New Roman"/>
              </a:rPr>
              <a:t>відповідного</a:t>
            </a:r>
            <a:r>
              <a:rPr lang="ru-RU" sz="1800" b="1" dirty="0"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latin typeface="Times New Roman"/>
                <a:ea typeface="Times New Roman"/>
              </a:rPr>
              <a:t>віку</a:t>
            </a:r>
            <a:r>
              <a:rPr lang="ru-RU" sz="1800" b="1" dirty="0">
                <a:latin typeface="Times New Roman"/>
                <a:ea typeface="Times New Roman"/>
              </a:rPr>
              <a:t>;</a:t>
            </a: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800" b="1" dirty="0" err="1">
                <a:latin typeface="Times New Roman"/>
                <a:ea typeface="Times New Roman"/>
              </a:rPr>
              <a:t>захворювання</a:t>
            </a:r>
            <a:r>
              <a:rPr lang="ru-RU" sz="1800" b="1" dirty="0">
                <a:latin typeface="Times New Roman"/>
                <a:ea typeface="Times New Roman"/>
              </a:rPr>
              <a:t>, </a:t>
            </a:r>
            <a:r>
              <a:rPr lang="ru-RU" sz="1800" b="1" dirty="0" err="1">
                <a:latin typeface="Times New Roman"/>
                <a:ea typeface="Times New Roman"/>
              </a:rPr>
              <a:t>що</a:t>
            </a:r>
            <a:r>
              <a:rPr lang="ru-RU" sz="1800" b="1" dirty="0"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latin typeface="Times New Roman"/>
                <a:ea typeface="Times New Roman"/>
              </a:rPr>
              <a:t>передаються</a:t>
            </a:r>
            <a:r>
              <a:rPr lang="ru-RU" sz="1800" b="1" dirty="0"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latin typeface="Times New Roman"/>
                <a:ea typeface="Times New Roman"/>
              </a:rPr>
              <a:t>статевим</a:t>
            </a:r>
            <a:r>
              <a:rPr lang="ru-RU" sz="1800" b="1" dirty="0">
                <a:latin typeface="Times New Roman"/>
                <a:ea typeface="Times New Roman"/>
              </a:rPr>
              <a:t> шляхом;</a:t>
            </a: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800" b="1" dirty="0">
                <a:latin typeface="Times New Roman"/>
                <a:ea typeface="Times New Roman"/>
              </a:rPr>
              <a:t>синдром «</a:t>
            </a:r>
            <a:r>
              <a:rPr lang="ru-RU" sz="1800" b="1" dirty="0" err="1">
                <a:latin typeface="Times New Roman"/>
                <a:ea typeface="Times New Roman"/>
              </a:rPr>
              <a:t>брудного</a:t>
            </a:r>
            <a:r>
              <a:rPr lang="ru-RU" sz="1800" b="1" dirty="0"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latin typeface="Times New Roman"/>
                <a:ea typeface="Times New Roman"/>
              </a:rPr>
              <a:t>тіла</a:t>
            </a:r>
            <a:r>
              <a:rPr lang="ru-RU" sz="1800" b="1" dirty="0">
                <a:latin typeface="Times New Roman"/>
                <a:ea typeface="Times New Roman"/>
              </a:rPr>
              <a:t>»: </a:t>
            </a:r>
            <a:r>
              <a:rPr lang="ru-RU" sz="1800" b="1" dirty="0" err="1">
                <a:latin typeface="Times New Roman"/>
                <a:ea typeface="Times New Roman"/>
              </a:rPr>
              <a:t>постійне</a:t>
            </a:r>
            <a:r>
              <a:rPr lang="ru-RU" sz="1800" b="1" dirty="0"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latin typeface="Times New Roman"/>
                <a:ea typeface="Times New Roman"/>
              </a:rPr>
              <a:t>настирливе</a:t>
            </a:r>
            <a:r>
              <a:rPr lang="ru-RU" sz="1800" b="1" dirty="0"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latin typeface="Times New Roman"/>
                <a:ea typeface="Times New Roman"/>
              </a:rPr>
              <a:t>перебування</a:t>
            </a:r>
            <a:r>
              <a:rPr lang="ru-RU" sz="1800" b="1" dirty="0">
                <a:latin typeface="Times New Roman"/>
                <a:ea typeface="Times New Roman"/>
              </a:rPr>
              <a:t> у </a:t>
            </a:r>
            <a:r>
              <a:rPr lang="ru-RU" sz="1800" b="1" dirty="0" err="1">
                <a:latin typeface="Times New Roman"/>
                <a:ea typeface="Times New Roman"/>
              </a:rPr>
              <a:t>ванній</a:t>
            </a:r>
            <a:r>
              <a:rPr lang="ru-RU" sz="1800" b="1" dirty="0">
                <a:latin typeface="Times New Roman"/>
                <a:ea typeface="Times New Roman"/>
              </a:rPr>
              <a:t>, </a:t>
            </a:r>
            <a:r>
              <a:rPr lang="ru-RU" sz="1800" b="1" dirty="0" err="1">
                <a:latin typeface="Times New Roman"/>
                <a:ea typeface="Times New Roman"/>
              </a:rPr>
              <a:t>під</a:t>
            </a:r>
            <a:r>
              <a:rPr lang="ru-RU" sz="1800" b="1" dirty="0">
                <a:latin typeface="Times New Roman"/>
                <a:ea typeface="Times New Roman"/>
              </a:rPr>
              <a:t> душем;</a:t>
            </a: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800" b="1" dirty="0" err="1">
                <a:latin typeface="Times New Roman"/>
                <a:ea typeface="Times New Roman"/>
              </a:rPr>
              <a:t>уникнення</a:t>
            </a:r>
            <a:r>
              <a:rPr lang="ru-RU" sz="1800" b="1" dirty="0"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latin typeface="Times New Roman"/>
                <a:ea typeface="Times New Roman"/>
              </a:rPr>
              <a:t>контактів</a:t>
            </a:r>
            <a:r>
              <a:rPr lang="ru-RU" sz="1800" b="1" dirty="0">
                <a:latin typeface="Times New Roman"/>
                <a:ea typeface="Times New Roman"/>
              </a:rPr>
              <a:t> з ровесниками;</a:t>
            </a: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800" b="1" dirty="0" err="1">
                <a:latin typeface="Times New Roman"/>
                <a:ea typeface="Times New Roman"/>
              </a:rPr>
              <a:t>дитяча</a:t>
            </a:r>
            <a:r>
              <a:rPr lang="ru-RU" sz="1800" b="1" dirty="0"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latin typeface="Times New Roman"/>
                <a:ea typeface="Times New Roman"/>
              </a:rPr>
              <a:t>або</a:t>
            </a:r>
            <a:r>
              <a:rPr lang="ru-RU" sz="1800" b="1" dirty="0"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latin typeface="Times New Roman"/>
                <a:ea typeface="Times New Roman"/>
              </a:rPr>
              <a:t>підліткова</a:t>
            </a:r>
            <a:r>
              <a:rPr lang="ru-RU" sz="1800" b="1" dirty="0"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latin typeface="Times New Roman"/>
                <a:ea typeface="Times New Roman"/>
              </a:rPr>
              <a:t>проституція</a:t>
            </a:r>
            <a:r>
              <a:rPr lang="ru-RU" sz="1800" b="1" dirty="0">
                <a:latin typeface="Times New Roman"/>
                <a:ea typeface="Times New Roman"/>
              </a:rPr>
              <a:t>;</a:t>
            </a: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800" b="1" dirty="0" err="1">
                <a:latin typeface="Times New Roman"/>
                <a:ea typeface="Times New Roman"/>
              </a:rPr>
              <a:t>вагітність</a:t>
            </a:r>
            <a:r>
              <a:rPr lang="ru-RU" sz="1800" b="1" dirty="0">
                <a:latin typeface="Times New Roman"/>
                <a:ea typeface="Times New Roman"/>
              </a:rPr>
              <a:t>;</a:t>
            </a: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800" b="1" dirty="0" err="1">
                <a:latin typeface="Times New Roman"/>
                <a:ea typeface="Times New Roman"/>
              </a:rPr>
              <a:t>вчинення</a:t>
            </a:r>
            <a:r>
              <a:rPr lang="ru-RU" sz="1800" b="1" dirty="0"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latin typeface="Times New Roman"/>
                <a:ea typeface="Times New Roman"/>
              </a:rPr>
              <a:t>сексуальних</a:t>
            </a:r>
            <a:r>
              <a:rPr lang="ru-RU" sz="1800" b="1" dirty="0"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latin typeface="Times New Roman"/>
                <a:ea typeface="Times New Roman"/>
              </a:rPr>
              <a:t>злочинів</a:t>
            </a:r>
            <a:r>
              <a:rPr lang="ru-RU" sz="1800" b="1" dirty="0">
                <a:latin typeface="Times New Roman"/>
                <a:ea typeface="Times New Roman"/>
              </a:rPr>
              <a:t>;</a:t>
            </a: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800" b="1" dirty="0" err="1">
                <a:latin typeface="Times New Roman"/>
                <a:ea typeface="Times New Roman"/>
              </a:rPr>
              <a:t>сексуальні</a:t>
            </a:r>
            <a:r>
              <a:rPr lang="ru-RU" sz="1800" b="1" dirty="0"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latin typeface="Times New Roman"/>
                <a:ea typeface="Times New Roman"/>
              </a:rPr>
              <a:t>домагання</a:t>
            </a:r>
            <a:r>
              <a:rPr lang="ru-RU" sz="1800" b="1" dirty="0">
                <a:latin typeface="Times New Roman"/>
                <a:ea typeface="Times New Roman"/>
              </a:rPr>
              <a:t> до </a:t>
            </a:r>
            <a:r>
              <a:rPr lang="ru-RU" sz="1800" b="1" dirty="0" err="1">
                <a:latin typeface="Times New Roman"/>
                <a:ea typeface="Times New Roman"/>
              </a:rPr>
              <a:t>дітей</a:t>
            </a:r>
            <a:r>
              <a:rPr lang="ru-RU" sz="1800" b="1" dirty="0">
                <a:latin typeface="Times New Roman"/>
                <a:ea typeface="Times New Roman"/>
              </a:rPr>
              <a:t>, </a:t>
            </a:r>
            <a:r>
              <a:rPr lang="ru-RU" sz="1800" b="1" dirty="0" err="1">
                <a:latin typeface="Times New Roman"/>
                <a:ea typeface="Times New Roman"/>
              </a:rPr>
              <a:t>підлітків</a:t>
            </a:r>
            <a:r>
              <a:rPr lang="ru-RU" sz="1800" b="1" dirty="0">
                <a:latin typeface="Times New Roman"/>
                <a:ea typeface="Times New Roman"/>
              </a:rPr>
              <a:t>, </a:t>
            </a:r>
            <a:r>
              <a:rPr lang="ru-RU" sz="1800" b="1" dirty="0" err="1">
                <a:latin typeface="Times New Roman"/>
                <a:ea typeface="Times New Roman"/>
              </a:rPr>
              <a:t>дорослих</a:t>
            </a:r>
            <a:r>
              <a:rPr lang="ru-RU" sz="1800" b="1" dirty="0">
                <a:latin typeface="Times New Roman"/>
                <a:ea typeface="Times New Roman"/>
              </a:rPr>
              <a:t>;</a:t>
            </a: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800" b="1" dirty="0" err="1">
                <a:latin typeface="Times New Roman"/>
                <a:ea typeface="Times New Roman"/>
              </a:rPr>
              <a:t>нерозбірлива</a:t>
            </a:r>
            <a:r>
              <a:rPr lang="ru-RU" sz="1800" b="1" dirty="0">
                <a:latin typeface="Times New Roman"/>
                <a:ea typeface="Times New Roman"/>
              </a:rPr>
              <a:t> та/</a:t>
            </a:r>
            <a:r>
              <a:rPr lang="ru-RU" sz="1800" b="1" dirty="0" err="1">
                <a:latin typeface="Times New Roman"/>
                <a:ea typeface="Times New Roman"/>
              </a:rPr>
              <a:t>або</a:t>
            </a:r>
            <a:r>
              <a:rPr lang="ru-RU" sz="1800" b="1" dirty="0">
                <a:latin typeface="Times New Roman"/>
                <a:ea typeface="Times New Roman"/>
              </a:rPr>
              <a:t> активна сексуальна </a:t>
            </a:r>
            <a:r>
              <a:rPr lang="ru-RU" sz="1800" b="1" dirty="0" err="1">
                <a:latin typeface="Times New Roman"/>
                <a:ea typeface="Times New Roman"/>
              </a:rPr>
              <a:t>поведінка</a:t>
            </a:r>
            <a:r>
              <a:rPr lang="ru-RU" sz="1800" b="1" dirty="0">
                <a:latin typeface="Times New Roman"/>
                <a:ea typeface="Times New Roman"/>
              </a:rPr>
              <a:t>;</a:t>
            </a: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800" b="1" dirty="0" err="1">
                <a:latin typeface="Times New Roman"/>
                <a:ea typeface="Times New Roman"/>
              </a:rPr>
              <a:t>створення</a:t>
            </a:r>
            <a:r>
              <a:rPr lang="ru-RU" sz="1800" b="1" dirty="0">
                <a:latin typeface="Times New Roman"/>
                <a:ea typeface="Times New Roman"/>
              </a:rPr>
              <a:t> та </a:t>
            </a:r>
            <a:r>
              <a:rPr lang="ru-RU" sz="1800" b="1" dirty="0" err="1">
                <a:latin typeface="Times New Roman"/>
                <a:ea typeface="Times New Roman"/>
              </a:rPr>
              <a:t>реалізація</a:t>
            </a:r>
            <a:r>
              <a:rPr lang="ru-RU" sz="1800" b="1" dirty="0"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latin typeface="Times New Roman"/>
                <a:ea typeface="Times New Roman"/>
              </a:rPr>
              <a:t>дитиною</a:t>
            </a:r>
            <a:r>
              <a:rPr lang="ru-RU" sz="1800" b="1" dirty="0"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latin typeface="Times New Roman"/>
                <a:ea typeface="Times New Roman"/>
              </a:rPr>
              <a:t>сексуальних</a:t>
            </a:r>
            <a:r>
              <a:rPr lang="ru-RU" sz="1800" b="1" dirty="0"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latin typeface="Times New Roman"/>
                <a:ea typeface="Times New Roman"/>
              </a:rPr>
              <a:t>сценаріїв</a:t>
            </a:r>
            <a:r>
              <a:rPr lang="ru-RU" sz="1800" b="1" dirty="0">
                <a:latin typeface="Times New Roman"/>
                <a:ea typeface="Times New Roman"/>
              </a:rPr>
              <a:t> в </a:t>
            </a:r>
            <a:r>
              <a:rPr lang="ru-RU" sz="1800" b="1" dirty="0" err="1">
                <a:latin typeface="Times New Roman"/>
                <a:ea typeface="Times New Roman"/>
              </a:rPr>
              <a:t>іграх</a:t>
            </a:r>
            <a:r>
              <a:rPr lang="ru-RU" sz="1800" b="1" dirty="0">
                <a:latin typeface="Times New Roman"/>
                <a:ea typeface="Times New Roman"/>
              </a:rPr>
              <a:t> за </a:t>
            </a:r>
            <a:r>
              <a:rPr lang="ru-RU" sz="1800" b="1" dirty="0" err="1">
                <a:latin typeface="Times New Roman"/>
                <a:ea typeface="Times New Roman"/>
              </a:rPr>
              <a:t>допомогою</a:t>
            </a:r>
            <a:r>
              <a:rPr lang="ru-RU" sz="1800" b="1" dirty="0"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latin typeface="Times New Roman"/>
                <a:ea typeface="Times New Roman"/>
              </a:rPr>
              <a:t>іграшок</a:t>
            </a:r>
            <a:r>
              <a:rPr lang="ru-RU" sz="1800" b="1" dirty="0">
                <a:latin typeface="Times New Roman"/>
                <a:ea typeface="Times New Roman"/>
              </a:rPr>
              <a:t> та </a:t>
            </a:r>
            <a:r>
              <a:rPr lang="ru-RU" sz="1800" b="1" dirty="0" err="1">
                <a:latin typeface="Times New Roman"/>
                <a:ea typeface="Times New Roman"/>
              </a:rPr>
              <a:t>ляльок</a:t>
            </a:r>
            <a:r>
              <a:rPr lang="ru-RU" sz="1800" b="1" dirty="0">
                <a:latin typeface="Times New Roman"/>
                <a:ea typeface="Times New Roman"/>
              </a:rPr>
              <a:t>; </a:t>
            </a: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800" b="1" dirty="0" err="1">
                <a:latin typeface="Times New Roman"/>
                <a:ea typeface="Times New Roman"/>
              </a:rPr>
              <a:t>відсутність</a:t>
            </a:r>
            <a:r>
              <a:rPr lang="ru-RU" sz="1800" b="1" dirty="0">
                <a:latin typeface="Times New Roman"/>
                <a:ea typeface="Times New Roman"/>
              </a:rPr>
              <a:t> догляду за собою;</a:t>
            </a: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800" b="1" dirty="0">
                <a:latin typeface="Times New Roman"/>
                <a:ea typeface="Times New Roman"/>
              </a:rPr>
              <a:t>боязнь </a:t>
            </a:r>
            <a:r>
              <a:rPr lang="ru-RU" sz="1800" b="1" dirty="0" err="1">
                <a:latin typeface="Times New Roman"/>
                <a:ea typeface="Times New Roman"/>
              </a:rPr>
              <a:t>чоловіків</a:t>
            </a:r>
            <a:r>
              <a:rPr lang="ru-RU" sz="1800" b="1" dirty="0">
                <a:latin typeface="Times New Roman"/>
                <a:ea typeface="Times New Roman"/>
              </a:rPr>
              <a:t>, </a:t>
            </a:r>
            <a:r>
              <a:rPr lang="ru-RU" sz="1800" b="1" dirty="0" err="1">
                <a:latin typeface="Times New Roman"/>
                <a:ea typeface="Times New Roman"/>
              </a:rPr>
              <a:t>конкретних</a:t>
            </a:r>
            <a:r>
              <a:rPr lang="ru-RU" sz="1800" b="1" dirty="0">
                <a:latin typeface="Times New Roman"/>
                <a:ea typeface="Times New Roman"/>
              </a:rPr>
              <a:t> людей;</a:t>
            </a: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800" b="1" dirty="0" err="1">
                <a:latin typeface="Times New Roman"/>
                <a:ea typeface="Times New Roman"/>
              </a:rPr>
              <a:t>синці</a:t>
            </a:r>
            <a:r>
              <a:rPr lang="ru-RU" sz="1800" b="1" dirty="0">
                <a:latin typeface="Times New Roman"/>
                <a:ea typeface="Times New Roman"/>
              </a:rPr>
              <a:t> на </a:t>
            </a:r>
            <a:r>
              <a:rPr lang="ru-RU" sz="1800" b="1" dirty="0" err="1">
                <a:latin typeface="Times New Roman"/>
                <a:ea typeface="Times New Roman"/>
              </a:rPr>
              <a:t>внутрішній</a:t>
            </a:r>
            <a:r>
              <a:rPr lang="ru-RU" sz="1800" b="1" dirty="0">
                <a:latin typeface="Times New Roman"/>
                <a:ea typeface="Times New Roman"/>
              </a:rPr>
              <a:t> </a:t>
            </a:r>
            <a:r>
              <a:rPr lang="ru-RU" sz="1800" b="1" dirty="0" err="1">
                <a:latin typeface="Times New Roman"/>
                <a:ea typeface="Times New Roman"/>
              </a:rPr>
              <a:t>стороні</a:t>
            </a:r>
            <a:r>
              <a:rPr lang="ru-RU" sz="1800" b="1" dirty="0">
                <a:latin typeface="Times New Roman"/>
                <a:ea typeface="Times New Roman"/>
              </a:rPr>
              <a:t> стегон, на грудях і </a:t>
            </a:r>
            <a:r>
              <a:rPr lang="ru-RU" sz="1800" b="1" dirty="0" err="1">
                <a:latin typeface="Times New Roman"/>
                <a:ea typeface="Times New Roman"/>
              </a:rPr>
              <a:t>сідницях</a:t>
            </a:r>
            <a:r>
              <a:rPr lang="ru-RU" sz="1800" b="1" dirty="0">
                <a:latin typeface="Times New Roman"/>
                <a:ea typeface="Times New Roman"/>
              </a:rPr>
              <a:t>, </a:t>
            </a:r>
            <a:r>
              <a:rPr lang="ru-RU" sz="1800" b="1" dirty="0" err="1">
                <a:latin typeface="Times New Roman"/>
                <a:ea typeface="Times New Roman"/>
              </a:rPr>
              <a:t>людські</a:t>
            </a:r>
            <a:r>
              <a:rPr lang="ru-RU" sz="1800" b="1" dirty="0">
                <a:latin typeface="Times New Roman"/>
                <a:ea typeface="Times New Roman"/>
              </a:rPr>
              <a:t> укуси.</a:t>
            </a:r>
          </a:p>
          <a:p>
            <a:pPr>
              <a:spcAft>
                <a:spcPts val="0"/>
              </a:spcAft>
            </a:pPr>
            <a:endParaRPr lang="ru-RU" sz="1800" b="1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8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065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14:rippl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378982" cy="966689"/>
          </a:xfrm>
        </p:spPr>
        <p:txBody>
          <a:bodyPr/>
          <a:lstStyle/>
          <a:p>
            <a:pPr algn="ctr"/>
            <a:r>
              <a:rPr lang="uk-UA" sz="20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Педагогічним працівникам доцільно звертати увагу на ознаки, що вказують на ймовірність виникнення ризиків для життя, здоров'я та розвитку дитини</a:t>
            </a:r>
            <a:endParaRPr lang="ru-RU" sz="2000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484785"/>
            <a:ext cx="8280920" cy="5184576"/>
          </a:xfrm>
        </p:spPr>
        <p:txBody>
          <a:bodyPr>
            <a:normAutofit fontScale="85000" lnSpcReduction="20000"/>
          </a:bodyPr>
          <a:lstStyle/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700" b="1" dirty="0">
                <a:solidFill>
                  <a:schemeClr val="tx1"/>
                </a:solidFill>
                <a:latin typeface="Times New Roman"/>
                <a:ea typeface="Times New Roman"/>
                <a:cs typeface="Times New Roman CYR"/>
              </a:rPr>
              <a:t>Зокрема до таких ризиків, можна крім іншого віднести ситуації, коли батьки або особи, які їх замінюють</a:t>
            </a:r>
            <a:r>
              <a:rPr lang="uk-UA" sz="17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 CYR"/>
              </a:rPr>
              <a:t>:</a:t>
            </a:r>
            <a:endParaRPr lang="ru-RU" sz="1700" b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700" b="1" dirty="0">
                <a:solidFill>
                  <a:schemeClr val="tx1"/>
                </a:solidFill>
                <a:latin typeface="Times New Roman"/>
                <a:ea typeface="Times New Roman"/>
                <a:cs typeface="Times New Roman CYR"/>
              </a:rPr>
              <a:t>не цікавляться навчальною діяльністю дитини, вихованням в дошкільному навчальному закладі (не відвідують батьківських зборів, не контактують з педагогами закладу, не готують дитину до участі у позаурочних та позашкільних заходах);</a:t>
            </a:r>
            <a:endParaRPr lang="ru-RU" sz="1700" b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700" b="1" dirty="0">
                <a:solidFill>
                  <a:schemeClr val="tx1"/>
                </a:solidFill>
                <a:latin typeface="Times New Roman"/>
                <a:ea typeface="Times New Roman"/>
                <a:cs typeface="Times New Roman CYR"/>
              </a:rPr>
              <a:t>під час відвідування навчального закладу перебувають у стані алкогольного сп</a:t>
            </a:r>
            <a:r>
              <a:rPr lang="uk-UA" sz="1700" b="1" dirty="0">
                <a:solidFill>
                  <a:schemeClr val="tx1"/>
                </a:solidFill>
                <a:latin typeface="Times New Roman"/>
                <a:ea typeface="Times New Roman"/>
              </a:rPr>
              <a:t>'</a:t>
            </a:r>
            <a:r>
              <a:rPr lang="uk-UA" sz="1700" b="1" dirty="0">
                <a:solidFill>
                  <a:schemeClr val="tx1"/>
                </a:solidFill>
                <a:latin typeface="Times New Roman"/>
                <a:ea typeface="Times New Roman"/>
                <a:cs typeface="Times New Roman CYR"/>
              </a:rPr>
              <a:t>яніння або під дією наркотичних речовин. Наявні повідомлення дітей, </a:t>
            </a:r>
            <a:r>
              <a:rPr lang="uk-UA" sz="1700" b="1" spc="-30" dirty="0">
                <a:solidFill>
                  <a:schemeClr val="tx1"/>
                </a:solidFill>
                <a:latin typeface="Times New Roman"/>
                <a:ea typeface="Times New Roman"/>
                <a:cs typeface="Times New Roman CYR"/>
              </a:rPr>
              <a:t>осіб, знайомих із сім</a:t>
            </a:r>
            <a:r>
              <a:rPr lang="uk-UA" sz="1700" b="1" spc="-30" dirty="0">
                <a:solidFill>
                  <a:schemeClr val="tx1"/>
                </a:solidFill>
                <a:latin typeface="Times New Roman"/>
                <a:ea typeface="Times New Roman"/>
              </a:rPr>
              <a:t>'</a:t>
            </a:r>
            <a:r>
              <a:rPr lang="uk-UA" sz="1700" b="1" spc="-30" dirty="0">
                <a:solidFill>
                  <a:schemeClr val="tx1"/>
                </a:solidFill>
                <a:latin typeface="Times New Roman"/>
                <a:ea typeface="Times New Roman"/>
                <a:cs typeface="Times New Roman CYR"/>
              </a:rPr>
              <a:t>єю, про факти надмірного вживання алкоголю, наркотичних речовин, схильності до азартних ігор та відвідування ігрових клубів;</a:t>
            </a:r>
            <a:endParaRPr lang="ru-RU" sz="1700" b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700" b="1" dirty="0">
                <a:solidFill>
                  <a:schemeClr val="tx1"/>
                </a:solidFill>
                <a:latin typeface="Times New Roman"/>
                <a:ea typeface="Times New Roman"/>
                <a:cs typeface="Times New Roman CYR"/>
              </a:rPr>
              <a:t>систематично проявляють агресивну поведінку до працівників закладу освіти, батьків інших дітей;</a:t>
            </a:r>
            <a:endParaRPr lang="ru-RU" sz="1700" b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700" b="1" spc="-40" dirty="0">
                <a:solidFill>
                  <a:schemeClr val="tx1"/>
                </a:solidFill>
                <a:latin typeface="Times New Roman"/>
                <a:ea typeface="Times New Roman"/>
                <a:cs typeface="Times New Roman CYR"/>
              </a:rPr>
              <a:t>ігнорують рекомендації працівників закладу освіти щодо виховання дитини, що призводить або може призвести до затримки її розвитку, погіршення емоційного стану, здоров</a:t>
            </a:r>
            <a:r>
              <a:rPr lang="uk-UA" sz="1700" b="1" spc="-40" dirty="0">
                <a:solidFill>
                  <a:schemeClr val="tx1"/>
                </a:solidFill>
                <a:latin typeface="Times New Roman"/>
                <a:ea typeface="Times New Roman"/>
              </a:rPr>
              <a:t>'</a:t>
            </a:r>
            <a:r>
              <a:rPr lang="uk-UA" sz="1700" b="1" spc="-40" dirty="0">
                <a:solidFill>
                  <a:schemeClr val="tx1"/>
                </a:solidFill>
                <a:latin typeface="Times New Roman"/>
                <a:ea typeface="Times New Roman"/>
                <a:cs typeface="Times New Roman CYR"/>
              </a:rPr>
              <a:t>я, соціальної ізоляції та інших несприятливих наслідків; </a:t>
            </a:r>
            <a:endParaRPr lang="ru-RU" sz="1700" b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700" b="1" dirty="0">
                <a:solidFill>
                  <a:schemeClr val="tx1"/>
                </a:solidFill>
                <a:latin typeface="Times New Roman"/>
                <a:ea typeface="Times New Roman"/>
                <a:cs typeface="Times New Roman CYR"/>
              </a:rPr>
              <a:t>не дотримуються санітарно-гігієнічних норм та правил безпечної поведінки (що призводить до виникнення ризику інфікування дитини);</a:t>
            </a:r>
            <a:endParaRPr lang="ru-RU" sz="1700" b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700" b="1" dirty="0">
                <a:solidFill>
                  <a:schemeClr val="tx1"/>
                </a:solidFill>
                <a:latin typeface="Times New Roman"/>
                <a:ea typeface="Times New Roman"/>
                <a:cs typeface="Times New Roman CYR"/>
              </a:rPr>
              <a:t>мають ознаки пригніченого психоемоційного стану, розладів психічного здоров’я, </a:t>
            </a:r>
            <a:r>
              <a:rPr lang="uk-UA" sz="17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 CYR"/>
              </a:rPr>
              <a:t>суїцидальної</a:t>
            </a:r>
            <a:r>
              <a:rPr lang="uk-UA" sz="1700" b="1" dirty="0">
                <a:solidFill>
                  <a:schemeClr val="tx1"/>
                </a:solidFill>
                <a:latin typeface="Times New Roman"/>
                <a:ea typeface="Times New Roman"/>
                <a:cs typeface="Times New Roman CYR"/>
              </a:rPr>
              <a:t> поведінки, що ускладнює процес догляду та виховання дитини;  </a:t>
            </a:r>
            <a:endParaRPr lang="ru-RU" sz="1700" b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700" b="1" dirty="0">
                <a:solidFill>
                  <a:schemeClr val="tx1"/>
                </a:solidFill>
                <a:latin typeface="Times New Roman"/>
                <a:ea typeface="Times New Roman"/>
                <a:cs typeface="Times New Roman CYR"/>
              </a:rPr>
              <a:t>не забезпечують необхідного медичного догляду за дитиною, що може призвести до серйозних порушень здоров’я; </a:t>
            </a:r>
            <a:endParaRPr lang="ru-RU" sz="1700" b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700" b="1" dirty="0">
                <a:solidFill>
                  <a:schemeClr val="tx1"/>
                </a:solidFill>
                <a:latin typeface="Times New Roman"/>
                <a:ea typeface="Times New Roman"/>
                <a:cs typeface="Times New Roman CYR"/>
              </a:rPr>
              <a:t>жорстоко поводяться з членами сім'ї (одним із батьків, іншою дитиною, іншою особою), з домашніми тваринами;</a:t>
            </a:r>
            <a:endParaRPr lang="ru-RU" sz="1700" b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700" b="1" dirty="0">
                <a:solidFill>
                  <a:schemeClr val="tx1"/>
                </a:solidFill>
                <a:latin typeface="Times New Roman"/>
                <a:ea typeface="Times New Roman"/>
                <a:cs typeface="Times New Roman CYR"/>
              </a:rPr>
              <a:t>допускають перебування в помешканні, де проживає дитина, сторонніх осіб, схильних до вживання алкоголю, наркотичних речовин;</a:t>
            </a:r>
            <a:endParaRPr lang="ru-RU" sz="1700" b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700" b="1" dirty="0">
                <a:solidFill>
                  <a:schemeClr val="tx1"/>
                </a:solidFill>
                <a:latin typeface="Times New Roman"/>
                <a:ea typeface="Times New Roman"/>
                <a:cs typeface="Times New Roman CYR"/>
              </a:rPr>
              <a:t>не забезпечують дитину кишеньковими коштами; </a:t>
            </a:r>
            <a:endParaRPr lang="ru-RU" sz="1700" b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sz="1700" b="1" dirty="0">
                <a:solidFill>
                  <a:schemeClr val="tx1"/>
                </a:solidFill>
                <a:latin typeface="Times New Roman"/>
                <a:ea typeface="Times New Roman"/>
                <a:cs typeface="Times New Roman CYR"/>
              </a:rPr>
              <a:t>перекладають відповідальність за догляд за молодшими дітьми на інших</a:t>
            </a:r>
            <a:r>
              <a:rPr lang="uk-UA" dirty="0">
                <a:latin typeface="Times New Roman"/>
                <a:ea typeface="Times New Roman"/>
                <a:cs typeface="Times New Roman CYR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03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14:rippl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149</TotalTime>
  <Words>830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Spring</vt:lpstr>
      <vt:lpstr>Методичні рекомендації щодо взаємодії педагогічних працівників у навчальних закладах та взаємодії з іншими органами і службами щодо захисту прав дітей </vt:lpstr>
      <vt:lpstr>Презентация PowerPoint</vt:lpstr>
      <vt:lpstr>Презентация PowerPoint</vt:lpstr>
      <vt:lpstr>Презентация PowerPoint</vt:lpstr>
      <vt:lpstr>Ознаками  психологічного насильства можуть бути:  </vt:lpstr>
      <vt:lpstr> </vt:lpstr>
      <vt:lpstr> Ознаками економічного насильства, занедбання дитини можуть бути:</vt:lpstr>
      <vt:lpstr> Ознаками сексуального насильства можуть бути:</vt:lpstr>
      <vt:lpstr>Педагогічним працівникам доцільно звертати увагу на ознаки, що вказують на ймовірність виникнення ризиків для життя, здоров'я та розвитку дитини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Методичні рекомендації щодо взаємодії педагогічних працівників у навчальних закладах та взаємодії з іншими органами і службами щодо захисту прав дітей </dc:title>
  <dc:creator>петя</dc:creator>
  <cp:lastModifiedBy>петя</cp:lastModifiedBy>
  <cp:revision>20</cp:revision>
  <dcterms:created xsi:type="dcterms:W3CDTF">2014-12-07T08:51:17Z</dcterms:created>
  <dcterms:modified xsi:type="dcterms:W3CDTF">2014-12-07T12:08:57Z</dcterms:modified>
</cp:coreProperties>
</file>