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0" r:id="rId5"/>
    <p:sldId id="261" r:id="rId6"/>
    <p:sldId id="265" r:id="rId7"/>
    <p:sldId id="262" r:id="rId8"/>
    <p:sldId id="264" r:id="rId9"/>
    <p:sldId id="263" r:id="rId10"/>
    <p:sldId id="268" r:id="rId11"/>
    <p:sldId id="267" r:id="rId12"/>
    <p:sldId id="272" r:id="rId13"/>
    <p:sldId id="271" r:id="rId14"/>
    <p:sldId id="270" r:id="rId15"/>
    <p:sldId id="266" r:id="rId16"/>
    <p:sldId id="269" r:id="rId17"/>
    <p:sldId id="276" r:id="rId18"/>
    <p:sldId id="273" r:id="rId19"/>
    <p:sldId id="275" r:id="rId20"/>
    <p:sldId id="278" r:id="rId21"/>
    <p:sldId id="277" r:id="rId22"/>
    <p:sldId id="282" r:id="rId23"/>
    <p:sldId id="283" r:id="rId24"/>
    <p:sldId id="281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15BB-E816-4BE3-8D55-BBDF217E5EAA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33A38-CE5A-4999-88B8-EEF26F25A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0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33A38-CE5A-4999-88B8-EEF26F25A1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08823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Критичне </a:t>
            </a:r>
            <a:b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мислення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40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1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0988" lvl="0" indent="-28098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4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+mn-ea"/>
                <a:cs typeface="+mn-cs"/>
              </a:rPr>
              <a:t/>
            </a:r>
            <a:br>
              <a:rPr lang="uk-UA" sz="24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+mn-ea"/>
                <a:cs typeface="+mn-cs"/>
              </a:rPr>
            </a:br>
            <a:r>
              <a:rPr lang="uk-UA" sz="3100" b="1" i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+mn-ea"/>
                <a:cs typeface="+mn-cs"/>
              </a:rPr>
              <a:t>Механізм </a:t>
            </a:r>
            <a:r>
              <a:rPr lang="uk-UA" sz="31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+mn-ea"/>
                <a:cs typeface="+mn-cs"/>
              </a:rPr>
              <a:t>розвитку критичного мислення:</a:t>
            </a:r>
            <a:r>
              <a:rPr lang="en-US" sz="24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+mn-ea"/>
                <a:cs typeface="+mn-cs"/>
              </a:rPr>
              <a:t/>
            </a:r>
            <a:br>
              <a:rPr lang="en-US" sz="24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+mn-ea"/>
                <a:cs typeface="+mn-cs"/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2714"/>
            <a:ext cx="8229600" cy="280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456" y="23488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arenR"/>
            </a:pPr>
            <a:r>
              <a:rPr lang="ru-RU" sz="2000" kern="0" dirty="0" err="1" smtClean="0">
                <a:solidFill>
                  <a:srgbClr val="002060"/>
                </a:solidFill>
                <a:latin typeface="Tahoma"/>
              </a:rPr>
              <a:t>евокація</a:t>
            </a:r>
            <a:r>
              <a:rPr lang="ru-RU" sz="2000" kern="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або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виклик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 </a:t>
            </a:r>
            <a:endParaRPr lang="ru-RU" sz="2000" kern="0" dirty="0" smtClean="0">
              <a:solidFill>
                <a:srgbClr val="002060"/>
              </a:solidFill>
              <a:latin typeface="Tahoma"/>
            </a:endParaRPr>
          </a:p>
          <a:p>
            <a:pPr algn="ctr"/>
            <a:r>
              <a:rPr lang="uk-UA" sz="1600" kern="0" dirty="0" smtClean="0">
                <a:solidFill>
                  <a:srgbClr val="990033"/>
                </a:solidFill>
                <a:latin typeface="Tahoma"/>
              </a:rPr>
              <a:t>(</a:t>
            </a:r>
            <a:r>
              <a:rPr lang="uk-UA" sz="1600" kern="0" dirty="0">
                <a:solidFill>
                  <a:srgbClr val="990033"/>
                </a:solidFill>
                <a:latin typeface="Tahoma"/>
              </a:rPr>
              <a:t>фаза актуалізації)</a:t>
            </a:r>
            <a:endParaRPr lang="uk-U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76434" y="2662079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kern="0" dirty="0">
                <a:solidFill>
                  <a:srgbClr val="002060"/>
                </a:solidFill>
                <a:latin typeface="Tahoma"/>
              </a:rPr>
              <a:t>2) осмислення </a:t>
            </a:r>
            <a:endParaRPr lang="uk-UA" sz="2000" kern="0" dirty="0" smtClean="0">
              <a:solidFill>
                <a:srgbClr val="002060"/>
              </a:solidFill>
              <a:latin typeface="Tahoma"/>
            </a:endParaRPr>
          </a:p>
          <a:p>
            <a:pPr algn="ctr"/>
            <a:r>
              <a:rPr lang="uk-UA" kern="0" dirty="0" smtClean="0">
                <a:solidFill>
                  <a:srgbClr val="990033"/>
                </a:solidFill>
                <a:latin typeface="Tahoma"/>
              </a:rPr>
              <a:t>(фаза </a:t>
            </a:r>
            <a:r>
              <a:rPr lang="uk-UA" kern="0" dirty="0">
                <a:solidFill>
                  <a:srgbClr val="990033"/>
                </a:solidFill>
                <a:latin typeface="Tahoma"/>
              </a:rPr>
              <a:t>вивчення нового матеріалу)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336274"/>
            <a:ext cx="21602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kern="0" dirty="0">
                <a:solidFill>
                  <a:srgbClr val="002060"/>
                </a:solidFill>
                <a:latin typeface="Tahoma"/>
              </a:rPr>
              <a:t>3) </a:t>
            </a:r>
            <a:r>
              <a:rPr lang="uk-UA" sz="2000" kern="0" dirty="0" smtClean="0">
                <a:solidFill>
                  <a:srgbClr val="002060"/>
                </a:solidFill>
                <a:latin typeface="Tahoma"/>
              </a:rPr>
              <a:t>Рефлексія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5000"/>
              <a:defRPr/>
            </a:pPr>
            <a:r>
              <a:rPr lang="uk-UA" sz="2000" kern="0" dirty="0">
                <a:solidFill>
                  <a:srgbClr val="990033"/>
                </a:solidFill>
                <a:latin typeface="Tahoma"/>
              </a:rPr>
              <a:t>(консолідація)</a:t>
            </a:r>
            <a:endParaRPr lang="ru-RU" sz="2000" kern="0" dirty="0">
              <a:solidFill>
                <a:srgbClr val="990033"/>
              </a:solidFill>
              <a:latin typeface="Tahoma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03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4269"/>
            <a:ext cx="8496944" cy="534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7923" r="2627" b="9404"/>
          <a:stretch/>
        </p:blipFill>
        <p:spPr bwMode="auto">
          <a:xfrm>
            <a:off x="5292080" y="4789170"/>
            <a:ext cx="3326131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864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Основні прийоми технології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lnSpcReduction="10000"/>
          </a:bodyPr>
          <a:lstStyle/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  <a:defRPr/>
            </a:pPr>
            <a:r>
              <a:rPr lang="uk-UA" sz="2000" b="1" kern="0" dirty="0" err="1">
                <a:solidFill>
                  <a:srgbClr val="990033"/>
                </a:solidFill>
                <a:latin typeface="Tahoma"/>
              </a:rPr>
              <a:t>Евокація</a:t>
            </a:r>
            <a:r>
              <a:rPr lang="uk-UA" sz="2000" kern="0" dirty="0">
                <a:solidFill>
                  <a:srgbClr val="990033"/>
                </a:solidFill>
                <a:latin typeface="Tahoma"/>
              </a:rPr>
              <a:t> -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пробудження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інтересу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учнів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,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заохочення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їх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до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формування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цілей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навчання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.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b="1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МЕТА: 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учитель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спрямовує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учнів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на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вивчення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нової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теми, постановку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запитань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,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визначення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E72D8A">
                    <a:lumMod val="50000"/>
                  </a:srgbClr>
                </a:solidFill>
                <a:latin typeface="Tahoma"/>
              </a:rPr>
              <a:t>проблеми</a:t>
            </a:r>
            <a:r>
              <a:rPr lang="ru-RU" sz="2000" kern="0" dirty="0">
                <a:solidFill>
                  <a:srgbClr val="E72D8A">
                    <a:lumMod val="50000"/>
                  </a:srgbClr>
                </a:solidFill>
                <a:latin typeface="Tahoma"/>
              </a:rPr>
              <a:t>.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0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Мозковий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 штурм»;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0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Асоціювання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000" kern="0" dirty="0">
                <a:solidFill>
                  <a:srgbClr val="002060"/>
                </a:solidFill>
                <a:latin typeface="Tahoma"/>
              </a:rPr>
              <a:t>«Знаю. Хочу 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дізнатися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. 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Дізнався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0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Запитання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 - </a:t>
            </a:r>
            <a:r>
              <a:rPr lang="ru-RU" sz="2000" kern="0" dirty="0" err="1">
                <a:solidFill>
                  <a:srgbClr val="002060"/>
                </a:solidFill>
                <a:latin typeface="Tahoma"/>
              </a:rPr>
              <a:t>відповідь</a:t>
            </a:r>
            <a:r>
              <a:rPr lang="ru-RU" sz="20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uk-UA" sz="2000" kern="0" dirty="0">
                <a:solidFill>
                  <a:srgbClr val="002060"/>
                </a:solidFill>
                <a:latin typeface="Tahoma"/>
              </a:rPr>
              <a:t>«Займи позицію»;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uk-UA" sz="2000" kern="0" dirty="0">
                <a:solidFill>
                  <a:srgbClr val="002060"/>
                </a:solidFill>
                <a:latin typeface="Tahoma"/>
              </a:rPr>
              <a:t>«Ріка очікувань</a:t>
            </a:r>
            <a:r>
              <a:rPr lang="uk-UA" sz="2000" kern="0" dirty="0" smtClean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uk-UA" sz="2000" kern="0" dirty="0" smtClean="0">
                <a:solidFill>
                  <a:srgbClr val="002060"/>
                </a:solidFill>
                <a:latin typeface="Tahoma"/>
              </a:rPr>
              <a:t>«Кластер»;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uk-UA" sz="20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uk-UA" sz="2000" kern="0" dirty="0" smtClean="0">
                <a:solidFill>
                  <a:srgbClr val="002060"/>
                </a:solidFill>
                <a:latin typeface="Tahoma"/>
              </a:rPr>
              <a:t>«Дерево передбачень»;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r>
              <a:rPr lang="uk-UA" sz="2000" kern="0" dirty="0" smtClean="0">
                <a:solidFill>
                  <a:srgbClr val="002060"/>
                </a:solidFill>
                <a:latin typeface="Tahoma"/>
              </a:rPr>
              <a:t>«Кошик ідей»;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v"/>
              <a:defRPr/>
            </a:pPr>
            <a:endParaRPr lang="ru-RU" sz="2400" kern="0" dirty="0">
              <a:solidFill>
                <a:srgbClr val="002060"/>
              </a:solidFill>
              <a:latin typeface="Tahoma"/>
            </a:endParaRP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25517"/>
            <a:ext cx="2624102" cy="156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Знаю.  Хочу дізнатися.  Дізнався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5" y="2457645"/>
            <a:ext cx="7779170" cy="35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5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Передбачення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990033"/>
                </a:solidFill>
                <a:latin typeface="Tahoma"/>
              </a:rPr>
              <a:t>За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назвою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тексту;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990033"/>
                </a:solidFill>
                <a:latin typeface="Tahoma"/>
              </a:rPr>
              <a:t>За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ключовими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виразами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до тексту;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990033"/>
                </a:solidFill>
                <a:latin typeface="Tahoma"/>
              </a:rPr>
              <a:t>За картиною,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малюнком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990033"/>
                </a:solidFill>
                <a:latin typeface="Tahoma"/>
              </a:rPr>
              <a:t>За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частиною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тексту;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990033"/>
                </a:solidFill>
                <a:latin typeface="Tahoma"/>
              </a:rPr>
              <a:t>За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частиною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переглянутого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фільму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.</a:t>
            </a: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 b="3510"/>
          <a:stretch>
            <a:fillRect/>
          </a:stretch>
        </p:blipFill>
        <p:spPr bwMode="auto">
          <a:xfrm>
            <a:off x="899592" y="3717032"/>
            <a:ext cx="727280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2" descr="C:\Users\Админ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543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Це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дослідження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проблеми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, </a:t>
            </a:r>
            <a:r>
              <a:rPr 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набуття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нових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знань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для </a:t>
            </a:r>
            <a:r>
              <a:rPr 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побудови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міркування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b="1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МЕТА: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учитель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підводить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учнів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до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пошуку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,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опрацювання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,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осмислення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матеріалу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,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відповідей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на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запитання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.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«Знаю. Хочу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дізнатися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.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Дізнався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Прес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Дискусія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Читання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 з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позначками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«Т-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таблиця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Таблиця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передбачень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Таблиця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Елвермана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»; </a:t>
            </a:r>
            <a:endParaRPr lang="ru-RU" sz="2400" kern="0" dirty="0" smtClean="0">
              <a:solidFill>
                <a:srgbClr val="002060"/>
              </a:solidFill>
              <a:latin typeface="Tahoma"/>
            </a:endParaRP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smtClean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400" kern="0" dirty="0" err="1" smtClean="0">
                <a:solidFill>
                  <a:srgbClr val="002060"/>
                </a:solidFill>
                <a:latin typeface="Tahoma"/>
              </a:rPr>
              <a:t>Тонкі</a:t>
            </a:r>
            <a:r>
              <a:rPr lang="ru-RU" sz="2400" kern="0" dirty="0" smtClean="0">
                <a:solidFill>
                  <a:srgbClr val="002060"/>
                </a:solidFill>
                <a:latin typeface="Tahoma"/>
              </a:rPr>
              <a:t> й </a:t>
            </a:r>
            <a:r>
              <a:rPr lang="ru-RU" sz="2400" kern="0" dirty="0" err="1" smtClean="0">
                <a:solidFill>
                  <a:srgbClr val="002060"/>
                </a:solidFill>
                <a:latin typeface="Tahoma"/>
              </a:rPr>
              <a:t>товсті</a:t>
            </a:r>
            <a:r>
              <a:rPr lang="ru-RU" sz="2400" kern="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400" kern="0" dirty="0" err="1" smtClean="0">
                <a:solidFill>
                  <a:srgbClr val="002060"/>
                </a:solidFill>
                <a:latin typeface="Tahoma"/>
              </a:rPr>
              <a:t>запитання</a:t>
            </a:r>
            <a:r>
              <a:rPr lang="ru-RU" sz="2400" kern="0" dirty="0" smtClean="0">
                <a:solidFill>
                  <a:srgbClr val="002060"/>
                </a:solidFill>
                <a:latin typeface="Tahoma"/>
              </a:rPr>
              <a:t>»;</a:t>
            </a:r>
            <a:endParaRPr lang="ru-RU" sz="2400" kern="0" dirty="0">
              <a:solidFill>
                <a:srgbClr val="002060"/>
              </a:solidFill>
              <a:latin typeface="Tahoma"/>
            </a:endParaRP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Складання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 схем,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таблиць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, </a:t>
            </a:r>
            <a:r>
              <a:rPr lang="ru-RU" sz="2400" kern="0" dirty="0" err="1">
                <a:solidFill>
                  <a:srgbClr val="002060"/>
                </a:solidFill>
                <a:latin typeface="Tahoma"/>
              </a:rPr>
              <a:t>малюнків</a:t>
            </a:r>
            <a:r>
              <a:rPr lang="ru-RU" sz="2400" kern="0" dirty="0">
                <a:solidFill>
                  <a:srgbClr val="002060"/>
                </a:solidFill>
                <a:latin typeface="Tahoma"/>
              </a:rPr>
              <a:t>.</a:t>
            </a: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Читання з позначками (система “поміч”)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r>
              <a:rPr lang="ru-RU" sz="2400" kern="0" dirty="0">
                <a:solidFill>
                  <a:srgbClr val="990033"/>
                </a:solidFill>
                <a:latin typeface="Tahoma"/>
              </a:rPr>
              <a:t>Прочитавши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речення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, треба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поряд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поставити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відповідну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 smtClean="0">
                <a:solidFill>
                  <a:srgbClr val="990033"/>
                </a:solidFill>
                <a:latin typeface="Tahoma"/>
              </a:rPr>
              <a:t>позначку</a:t>
            </a:r>
            <a:endParaRPr lang="ru-RU" sz="2400" kern="0" dirty="0" smtClean="0">
              <a:solidFill>
                <a:srgbClr val="990033"/>
              </a:solidFill>
              <a:latin typeface="Tahom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+ —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відома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інформація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! — нова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інформація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? —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здивувала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зацікавила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— —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заперечує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тому, </a:t>
            </a:r>
            <a:r>
              <a:rPr lang="ru-RU" sz="2400" b="1" dirty="0" err="1">
                <a:solidFill>
                  <a:srgbClr val="002060"/>
                </a:solidFill>
                <a:latin typeface="Arial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знаю.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990033"/>
                </a:solidFill>
                <a:latin typeface="Arial" charset="0"/>
              </a:rPr>
              <a:t>Система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позначок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дає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можливість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учням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активізувати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розумові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операції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,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співставити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своє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розуміння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прочитаного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порівняно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з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тим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,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що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вже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знає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. Так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виникає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зв'язок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між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відомим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та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невідомим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,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створюються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умови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для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формування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інформаційних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 компетентностей </a:t>
            </a:r>
            <a:r>
              <a:rPr lang="ru-RU" sz="2400" dirty="0" err="1">
                <a:solidFill>
                  <a:srgbClr val="990033"/>
                </a:solidFill>
                <a:latin typeface="Arial" charset="0"/>
              </a:rPr>
              <a:t>учнів</a:t>
            </a:r>
            <a:r>
              <a:rPr lang="ru-RU" sz="2400" dirty="0">
                <a:solidFill>
                  <a:srgbClr val="990033"/>
                </a:solidFill>
                <a:latin typeface="Arial" charset="0"/>
              </a:rPr>
              <a:t>.</a:t>
            </a: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2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2" descr="C:\Users\Админ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533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7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Рефлексія: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err="1">
                <a:solidFill>
                  <a:srgbClr val="002060"/>
                </a:solidFill>
                <a:latin typeface="Arial" charset="0"/>
              </a:rPr>
              <a:t>визначення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charset="0"/>
              </a:rPr>
              <a:t>змісту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charset="0"/>
              </a:rPr>
              <a:t>ідей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Arial" charset="0"/>
              </a:rPr>
              <a:t>поширення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charset="0"/>
              </a:rPr>
              <a:t>знань</a:t>
            </a:r>
            <a:r>
              <a:rPr lang="ru-RU" sz="2200" dirty="0">
                <a:solidFill>
                  <a:srgbClr val="002060"/>
                </a:solidFill>
                <a:latin typeface="Arial" charset="0"/>
              </a:rPr>
              <a:t> у новому </a:t>
            </a:r>
            <a:r>
              <a:rPr lang="ru-RU" sz="2200" dirty="0" err="1">
                <a:solidFill>
                  <a:srgbClr val="002060"/>
                </a:solidFill>
                <a:latin typeface="Arial" charset="0"/>
              </a:rPr>
              <a:t>контексті</a:t>
            </a:r>
            <a:endParaRPr lang="ru-RU" sz="2200" dirty="0">
              <a:solidFill>
                <a:srgbClr val="00206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b="1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МЕТА: 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учитель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спонукає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учнів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відтворити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вивчене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,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визначити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власне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ставлення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,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знайти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вирішення</a:t>
            </a:r>
            <a:r>
              <a:rPr lang="ru-RU" sz="2200" dirty="0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200" dirty="0" err="1">
                <a:solidFill>
                  <a:srgbClr val="E72D8A">
                    <a:lumMod val="50000"/>
                  </a:srgbClr>
                </a:solidFill>
                <a:latin typeface="Arial" charset="0"/>
              </a:rPr>
              <a:t>проблеми</a:t>
            </a:r>
            <a:endParaRPr lang="ru-RU" sz="2200" dirty="0">
              <a:solidFill>
                <a:srgbClr val="E72D8A">
                  <a:lumMod val="50000"/>
                </a:srgbClr>
              </a:solidFill>
              <a:latin typeface="Arial" charset="0"/>
            </a:endParaRP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2060"/>
                </a:solidFill>
                <a:latin typeface="Tahoma"/>
              </a:rPr>
              <a:t>«Знаю. Хочу </a:t>
            </a:r>
            <a:r>
              <a:rPr lang="ru-RU" sz="2800" kern="0" dirty="0" err="1">
                <a:solidFill>
                  <a:srgbClr val="002060"/>
                </a:solidFill>
                <a:latin typeface="Tahoma"/>
              </a:rPr>
              <a:t>дізнатися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. </a:t>
            </a:r>
            <a:r>
              <a:rPr lang="ru-RU" sz="2800" kern="0" dirty="0" err="1">
                <a:solidFill>
                  <a:srgbClr val="002060"/>
                </a:solidFill>
                <a:latin typeface="Tahoma"/>
              </a:rPr>
              <a:t>Дізнався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2060"/>
                </a:solidFill>
                <a:latin typeface="Tahoma"/>
              </a:rPr>
              <a:t>«Рюкзак</a:t>
            </a: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«Займи </a:t>
            </a:r>
            <a:r>
              <a:rPr lang="ru-RU" sz="2800" kern="0" dirty="0" err="1" smtClean="0">
                <a:solidFill>
                  <a:srgbClr val="002060"/>
                </a:solidFill>
                <a:latin typeface="Tahoma"/>
              </a:rPr>
              <a:t>позицію</a:t>
            </a: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«Шкала думок»;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800" kern="0" dirty="0" err="1" smtClean="0">
                <a:solidFill>
                  <a:srgbClr val="002060"/>
                </a:solidFill>
                <a:latin typeface="Tahoma"/>
              </a:rPr>
              <a:t>Фішбоун</a:t>
            </a: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«РАФТ» (роль-</a:t>
            </a:r>
            <a:r>
              <a:rPr lang="ru-RU" sz="2800" kern="0" dirty="0" err="1" smtClean="0">
                <a:solidFill>
                  <a:srgbClr val="002060"/>
                </a:solidFill>
                <a:latin typeface="Tahoma"/>
              </a:rPr>
              <a:t>аудиторія</a:t>
            </a: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-форма-тема);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 Проект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kern="0" dirty="0" err="1" smtClean="0">
                <a:solidFill>
                  <a:srgbClr val="002060"/>
                </a:solidFill>
                <a:latin typeface="Tahoma"/>
              </a:rPr>
              <a:t>Есе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800" kern="0" dirty="0" err="1">
                <a:solidFill>
                  <a:srgbClr val="002060"/>
                </a:solidFill>
                <a:latin typeface="Tahoma"/>
              </a:rPr>
              <a:t>Незакінчене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kern="0" dirty="0" err="1">
                <a:solidFill>
                  <a:srgbClr val="002060"/>
                </a:solidFill>
                <a:latin typeface="Tahoma"/>
              </a:rPr>
              <a:t>речення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800" kern="0" dirty="0" err="1">
                <a:solidFill>
                  <a:srgbClr val="002060"/>
                </a:solidFill>
                <a:latin typeface="Tahoma"/>
              </a:rPr>
              <a:t>Сенкан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»;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2060"/>
                </a:solidFill>
                <a:latin typeface="Tahoma"/>
              </a:rPr>
              <a:t>«</a:t>
            </a:r>
            <a:r>
              <a:rPr lang="ru-RU" sz="2800" kern="0" dirty="0" err="1">
                <a:solidFill>
                  <a:srgbClr val="002060"/>
                </a:solidFill>
                <a:latin typeface="Tahoma"/>
              </a:rPr>
              <a:t>Взаємне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kern="0" dirty="0" err="1">
                <a:solidFill>
                  <a:srgbClr val="002060"/>
                </a:solidFill>
                <a:latin typeface="Tahoma"/>
              </a:rPr>
              <a:t>опитування</a:t>
            </a:r>
            <a:r>
              <a:rPr lang="ru-RU" sz="2800" kern="0" dirty="0">
                <a:solidFill>
                  <a:srgbClr val="002060"/>
                </a:solidFill>
                <a:latin typeface="Tahoma"/>
              </a:rPr>
              <a:t>».</a:t>
            </a: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4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Админ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44" r="2350"/>
          <a:stretch>
            <a:fillRect/>
          </a:stretch>
        </p:blipFill>
        <p:spPr bwMode="auto">
          <a:xfrm>
            <a:off x="755576" y="1340768"/>
            <a:ext cx="7752827" cy="452596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2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5040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i="1" kern="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Сенкан</a:t>
            </a:r>
            <a:r>
              <a:rPr lang="uk-UA" sz="28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 (п</a:t>
            </a:r>
            <a:r>
              <a:rPr lang="en-US" sz="28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’</a:t>
            </a:r>
            <a:r>
              <a:rPr lang="uk-UA" sz="2800" b="1" i="1" kern="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ятирядок</a:t>
            </a:r>
            <a:r>
              <a:rPr lang="uk-UA" sz="2800" b="1" i="1" kern="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)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592288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>
                <a:solidFill>
                  <a:srgbClr val="990033"/>
                </a:solidFill>
                <a:latin typeface="Arial" charset="0"/>
              </a:rPr>
              <a:t>(</a:t>
            </a:r>
            <a:r>
              <a:rPr lang="ru-RU" sz="2000" b="1" dirty="0" err="1">
                <a:solidFill>
                  <a:srgbClr val="990033"/>
                </a:solidFill>
                <a:latin typeface="Arial" charset="0"/>
              </a:rPr>
              <a:t>французька</a:t>
            </a:r>
            <a:r>
              <a:rPr lang="ru-RU" sz="2000" b="1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990033"/>
                </a:solidFill>
                <a:latin typeface="Arial" charset="0"/>
              </a:rPr>
              <a:t>стратегія</a:t>
            </a:r>
            <a:r>
              <a:rPr lang="ru-RU" sz="2000" b="1" dirty="0">
                <a:solidFill>
                  <a:srgbClr val="990033"/>
                </a:solidFill>
                <a:latin typeface="Arial" charset="0"/>
              </a:rPr>
              <a:t> – </a:t>
            </a:r>
            <a:r>
              <a:rPr lang="ru-RU" sz="2000" b="1" dirty="0" err="1">
                <a:solidFill>
                  <a:srgbClr val="990033"/>
                </a:solidFill>
                <a:latin typeface="Arial" charset="0"/>
              </a:rPr>
              <a:t>вірш</a:t>
            </a:r>
            <a:r>
              <a:rPr lang="ru-RU" sz="2000" b="1" dirty="0">
                <a:solidFill>
                  <a:srgbClr val="990033"/>
                </a:solidFill>
                <a:latin typeface="Arial" charset="0"/>
              </a:rPr>
              <a:t> у </a:t>
            </a:r>
            <a:r>
              <a:rPr lang="ru-RU" sz="2000" b="1" dirty="0" err="1">
                <a:solidFill>
                  <a:srgbClr val="990033"/>
                </a:solidFill>
                <a:latin typeface="Arial" charset="0"/>
              </a:rPr>
              <a:t>п’ять</a:t>
            </a:r>
            <a:r>
              <a:rPr lang="ru-RU" sz="2000" b="1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990033"/>
                </a:solidFill>
                <a:latin typeface="Arial" charset="0"/>
              </a:rPr>
              <a:t>рядків</a:t>
            </a:r>
            <a:r>
              <a:rPr lang="ru-RU" sz="2000" b="1" dirty="0">
                <a:solidFill>
                  <a:srgbClr val="990033"/>
                </a:solidFill>
                <a:latin typeface="Arial" charset="0"/>
              </a:rPr>
              <a:t>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0033"/>
                </a:solidFill>
                <a:latin typeface="Arial" charset="0"/>
              </a:rPr>
              <a:t>1)  </a:t>
            </a:r>
            <a:r>
              <a:rPr lang="ru-RU" sz="2000" u="sng" dirty="0">
                <a:solidFill>
                  <a:srgbClr val="990033"/>
                </a:solidFill>
                <a:latin typeface="Arial" charset="0"/>
              </a:rPr>
              <a:t>Перший рядок: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один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іменник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–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назва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поняття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2)  </a:t>
            </a:r>
            <a:r>
              <a:rPr lang="ru-RU" sz="2000" u="sng" dirty="0" err="1">
                <a:solidFill>
                  <a:srgbClr val="990033"/>
                </a:solidFill>
                <a:latin typeface="Arial" charset="0"/>
              </a:rPr>
              <a:t>Другий</a:t>
            </a:r>
            <a:r>
              <a:rPr lang="ru-RU" sz="2000" u="sng" dirty="0">
                <a:solidFill>
                  <a:srgbClr val="990033"/>
                </a:solidFill>
                <a:latin typeface="Arial" charset="0"/>
              </a:rPr>
              <a:t> рядок: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два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прикметники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–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описання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поняття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.  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3) </a:t>
            </a:r>
            <a:r>
              <a:rPr lang="ru-RU" sz="2000" u="sng" dirty="0" err="1">
                <a:solidFill>
                  <a:srgbClr val="990033"/>
                </a:solidFill>
                <a:latin typeface="Arial" charset="0"/>
              </a:rPr>
              <a:t>Третій</a:t>
            </a:r>
            <a:r>
              <a:rPr lang="ru-RU" sz="2000" u="sng" dirty="0">
                <a:solidFill>
                  <a:srgbClr val="990033"/>
                </a:solidFill>
                <a:latin typeface="Arial" charset="0"/>
              </a:rPr>
              <a:t> рядок: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три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дієслова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–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визначення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дії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4) </a:t>
            </a:r>
            <a:r>
              <a:rPr lang="ru-RU" sz="2000" u="sng" dirty="0" err="1">
                <a:solidFill>
                  <a:srgbClr val="990033"/>
                </a:solidFill>
                <a:latin typeface="Arial" charset="0"/>
              </a:rPr>
              <a:t>Четвертий</a:t>
            </a:r>
            <a:r>
              <a:rPr lang="ru-RU" sz="2000" u="sng" dirty="0">
                <a:solidFill>
                  <a:srgbClr val="990033"/>
                </a:solidFill>
                <a:latin typeface="Arial" charset="0"/>
              </a:rPr>
              <a:t> рядок: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фраза з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чотирьох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слів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–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виражає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відношення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до теми.  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5) </a:t>
            </a:r>
            <a:r>
              <a:rPr lang="ru-RU" sz="2000" u="sng" dirty="0" err="1">
                <a:solidFill>
                  <a:srgbClr val="990033"/>
                </a:solidFill>
                <a:latin typeface="Arial" charset="0"/>
              </a:rPr>
              <a:t>П’ятий</a:t>
            </a:r>
            <a:r>
              <a:rPr lang="ru-RU" sz="2000" u="sng" dirty="0">
                <a:solidFill>
                  <a:srgbClr val="990033"/>
                </a:solidFill>
                <a:latin typeface="Arial" charset="0"/>
              </a:rPr>
              <a:t> рядок: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 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одне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слово (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синонім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до теми) –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відображення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змісту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чи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формулювання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990033"/>
                </a:solidFill>
                <a:latin typeface="Arial" charset="0"/>
              </a:rPr>
              <a:t>висновку</a:t>
            </a:r>
            <a:r>
              <a:rPr lang="ru-RU" sz="2000" dirty="0">
                <a:solidFill>
                  <a:srgbClr val="990033"/>
                </a:solidFill>
                <a:latin typeface="Arial" charset="0"/>
              </a:rPr>
              <a:t>.</a:t>
            </a:r>
            <a:endParaRPr lang="uk-UA" sz="20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365104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Arial" charset="0"/>
              </a:rPr>
              <a:t>Україна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Arial" charset="0"/>
              </a:rPr>
              <a:t>Прекрасна, незалежна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Arial" charset="0"/>
              </a:rPr>
              <a:t>Росте, розвивається, квітує.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Arial" charset="0"/>
              </a:rPr>
              <a:t>Україна - наш рідний край.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Arial" charset="0"/>
              </a:rPr>
              <a:t>Батьківщина</a:t>
            </a:r>
            <a:endParaRPr lang="ru-RU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" name="Picture 9" descr="Картинки по запросу сенкан"/>
          <p:cNvPicPr>
            <a:picLocks noChangeAspect="1" noChangeArrowheads="1"/>
          </p:cNvPicPr>
          <p:nvPr/>
        </p:nvPicPr>
        <p:blipFill>
          <a:blip r:embed="rId3"/>
          <a:srcRect l="13204" t="18730" r="15000" b="16267"/>
          <a:stretch>
            <a:fillRect/>
          </a:stretch>
        </p:blipFill>
        <p:spPr bwMode="auto">
          <a:xfrm>
            <a:off x="4860032" y="4005064"/>
            <a:ext cx="3959360" cy="268508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6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i="1" kern="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Кубування</a:t>
            </a:r>
            <a:r>
              <a:rPr lang="uk-UA" sz="2800" b="1" i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: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350"/>
              </a:spcAft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    На </a:t>
            </a:r>
            <a:r>
              <a:rPr lang="uk-UA" sz="24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сторонах кубика зазначені такі питання:</a:t>
            </a:r>
            <a:endParaRPr lang="uk-UA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Назви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(предмет, колір, явище, форму, розмір, героя...) – </a:t>
            </a:r>
            <a:r>
              <a:rPr lang="uk-UA" sz="2000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перевірка базових знань.</a:t>
            </a:r>
            <a:endParaRPr lang="uk-UA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Чому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(опиши процес, що відбувається з предметом, явищем, героєм...) – </a:t>
            </a:r>
            <a:r>
              <a:rPr lang="uk-UA" sz="2000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визначення причинно-наслідкових зв'язків теми.</a:t>
            </a:r>
            <a:endParaRPr lang="uk-UA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Поясни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(ти справді думаєш, що... ти впевнений, що...) – </a:t>
            </a:r>
            <a:r>
              <a:rPr lang="uk-UA" sz="2000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різносторонній підхід до поставленого питання.</a:t>
            </a:r>
            <a:endParaRPr lang="uk-UA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Поділись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(</a:t>
            </a:r>
            <a:r>
              <a:rPr lang="uk-UA" sz="2000" dirty="0" err="1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поділись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, що ти відчуваєш,коли..., чому ти вибрав...) – </a:t>
            </a:r>
            <a:r>
              <a:rPr lang="uk-UA" sz="2000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розкриває емоційний стан учня, вчить висловлювати власні емоції.</a:t>
            </a:r>
            <a:endParaRPr lang="uk-UA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Придумай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(що буде,якщо..., придумай, як...) – </a:t>
            </a:r>
            <a:r>
              <a:rPr lang="uk-UA" sz="2000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розвиток стратегії мислення.</a:t>
            </a:r>
            <a:endParaRPr lang="uk-UA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Запропонуй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(</a:t>
            </a:r>
            <a:r>
              <a:rPr lang="uk-UA" sz="2000" dirty="0" err="1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запропонуй</a:t>
            </a:r>
            <a:r>
              <a:rPr lang="uk-UA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, де..., запропонуй, як..., що, якщо...) – </a:t>
            </a:r>
            <a:r>
              <a:rPr lang="uk-UA" sz="2000" i="1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окреслення учнем власних ідей стосовно поставленого питання</a:t>
            </a:r>
            <a:endParaRPr lang="uk-UA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836712"/>
            <a:ext cx="1644493" cy="17110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679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/>
          <a:lstStyle/>
          <a:p>
            <a:r>
              <a:rPr lang="uk-UA" sz="2800" b="1" i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Підбиваємо підсумки:</a:t>
            </a:r>
            <a:endParaRPr lang="uk-UA" dirty="0"/>
          </a:p>
        </p:txBody>
      </p:sp>
      <p:pic>
        <p:nvPicPr>
          <p:cNvPr id="4" name="Picture 2" descr="Картинки по запросу семантична карт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t="22308" r="26999" b="18505"/>
          <a:stretch/>
        </p:blipFill>
        <p:spPr bwMode="auto">
          <a:xfrm>
            <a:off x="899592" y="2372127"/>
            <a:ext cx="6912767" cy="40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088"/>
          </a:xfrm>
        </p:spPr>
        <p:txBody>
          <a:bodyPr/>
          <a:lstStyle/>
          <a:p>
            <a:r>
              <a:rPr lang="uk-UA" sz="2800" b="1" i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</a:rPr>
              <a:t>Трішки попрацюємо: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Сива волосинка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волосинки.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вашій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волосинки, - сказав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Мама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усміхнулась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сказала. Через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материній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волосинки.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сказав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здивовано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у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вашій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волосинки, а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. . .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посивіла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волосинка?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болю, -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відповіла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мама. – Коли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болить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сивіє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волосинка . . .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у вас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боліло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Пам’ятаєш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поліз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високе-високе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дерево? Я глянула у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побачила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на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тоненькій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гілочці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заболіло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волосинка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посивіла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Михайлик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сидів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задумливий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мовчазний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підійшов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обняв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тихо запитав: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коли я на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товстій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гілці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сидітиму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волосинка не </a:t>
            </a:r>
            <a:r>
              <a:rPr lang="ru-RU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посивіє</a:t>
            </a: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РАФТ</a:t>
            </a:r>
            <a:endParaRPr lang="uk-UA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843517"/>
              </p:ext>
            </p:extLst>
          </p:nvPr>
        </p:nvGraphicFramePr>
        <p:xfrm>
          <a:off x="457200" y="2349500"/>
          <a:ext cx="822960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Роль</a:t>
                      </a:r>
                      <a:endParaRPr lang="uk-U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Аудиторія</a:t>
                      </a:r>
                      <a:endParaRPr lang="uk-U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Форма</a:t>
                      </a:r>
                      <a:endParaRPr lang="uk-U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Тема</a:t>
                      </a:r>
                      <a:endParaRPr lang="uk-U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Розповідь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Вірш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Казка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Байка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Оповідання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…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124744"/>
            <a:ext cx="7560840" cy="5001419"/>
          </a:xfrm>
        </p:spPr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None/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«Перед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людиною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є три шляхи до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пізнання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: 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None/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шлях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мислення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—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найбільш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благородний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, 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None/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шлях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наслідування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—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найбільш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легкий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None/>
              <a:defRPr/>
            </a:pP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і шлях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особистого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досвіду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—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найбільш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 </a:t>
            </a: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важкий</a:t>
            </a:r>
            <a:r>
              <a:rPr lang="ru-RU" sz="20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». </a:t>
            </a:r>
          </a:p>
          <a:p>
            <a:pPr marL="0" lvl="0" indent="0" algn="r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None/>
              <a:defRPr/>
            </a:pPr>
            <a:r>
              <a:rPr lang="ru-RU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Конфуц</a:t>
            </a:r>
            <a:r>
              <a:rPr lang="uk-UA" sz="20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</a:rPr>
              <a:t>ій</a:t>
            </a:r>
            <a:endParaRPr lang="ru-RU" sz="2000" kern="0" dirty="0">
              <a:solidFill>
                <a:srgbClr val="002060"/>
              </a:solidFill>
              <a:latin typeface="Tahoma"/>
            </a:endParaRPr>
          </a:p>
          <a:p>
            <a:endParaRPr lang="uk-UA" dirty="0"/>
          </a:p>
        </p:txBody>
      </p:sp>
      <p:pic>
        <p:nvPicPr>
          <p:cNvPr id="4" name="Picture 4" descr="C:\Users\Админ\Desktop\Новая папка\yak-rozvinuti-kritichne-mislennya-psihologya-kritichnogo-mislennya_1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3068960"/>
            <a:ext cx="4286280" cy="214314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4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158417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Критичне мислення – модель для навчання й виховання громадян майбутнього.</a:t>
            </a:r>
            <a:br>
              <a:rPr kumimoji="0" lang="uk-UA" sz="28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</a:br>
            <a:r>
              <a:rPr kumimoji="0" lang="uk-UA" sz="28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                                                                  Н. </a:t>
            </a:r>
            <a:r>
              <a:rPr kumimoji="0" lang="uk-UA" sz="2800" b="1" i="0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Вукіна</a:t>
            </a:r>
            <a:endParaRPr kumimoji="0" lang="ru-RU" sz="2800" b="1" i="0" u="none" strike="noStrike" kern="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Picture 2" descr="C:\Users\Админ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2"/>
          <a:stretch>
            <a:fillRect/>
          </a:stretch>
        </p:blipFill>
        <p:spPr bwMode="auto">
          <a:xfrm>
            <a:off x="1331640" y="1556792"/>
            <a:ext cx="6358832" cy="406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6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78621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0000"/>
                </a:solidFill>
                <a:latin typeface="light-txt"/>
              </a:rPr>
              <a:t>Людина, яка </a:t>
            </a:r>
            <a:r>
              <a:rPr lang="ru-RU" sz="2400" b="1" dirty="0" err="1">
                <a:solidFill>
                  <a:srgbClr val="000000"/>
                </a:solidFill>
                <a:latin typeface="light-txt"/>
              </a:rPr>
              <a:t>володіє</a:t>
            </a:r>
            <a:r>
              <a:rPr lang="ru-RU" sz="2400" b="1" dirty="0">
                <a:solidFill>
                  <a:srgbClr val="000000"/>
                </a:solidFill>
                <a:latin typeface="light-txt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light-txt"/>
              </a:rPr>
              <a:t>критичним</a:t>
            </a:r>
            <a:r>
              <a:rPr lang="ru-RU" sz="2400" b="1" dirty="0">
                <a:solidFill>
                  <a:srgbClr val="000000"/>
                </a:solidFill>
                <a:latin typeface="light-txt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light-txt"/>
              </a:rPr>
              <a:t>мисленням</a:t>
            </a:r>
            <a:r>
              <a:rPr lang="ru-RU" sz="2400" b="1" dirty="0" smtClean="0">
                <a:solidFill>
                  <a:srgbClr val="000000"/>
                </a:solidFill>
                <a:latin typeface="light-txt"/>
              </a:rPr>
              <a:t>:</a:t>
            </a:r>
            <a:br>
              <a:rPr lang="ru-RU" sz="2400" b="1" dirty="0" smtClean="0">
                <a:solidFill>
                  <a:srgbClr val="000000"/>
                </a:solidFill>
                <a:latin typeface="light-txt"/>
              </a:rPr>
            </a:br>
            <a:r>
              <a:rPr lang="uk-UA" sz="2000" dirty="0">
                <a:solidFill>
                  <a:srgbClr val="313131"/>
                </a:solidFill>
                <a:latin typeface="Noto Serif"/>
              </a:rPr>
              <a:t>– легко знаходить потрібну й важливу інформацію, може її перевірити;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>
                <a:solidFill>
                  <a:srgbClr val="313131"/>
                </a:solidFill>
                <a:latin typeface="Noto Serif"/>
              </a:rPr>
              <a:t>– уважно вивчає усі можливості;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>
                <a:solidFill>
                  <a:srgbClr val="313131"/>
                </a:solidFill>
                <a:latin typeface="Noto Serif"/>
              </a:rPr>
              <a:t>– прискіпливо оцінює кожен варіант й робить власний вибір;</a:t>
            </a:r>
            <a:endParaRPr lang="ru-RU" sz="2000" b="1" i="0" dirty="0">
              <a:solidFill>
                <a:srgbClr val="000000"/>
              </a:solidFill>
              <a:effectLst/>
              <a:latin typeface="light-tx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564905"/>
            <a:ext cx="5976664" cy="1800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uk-UA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ight-txt"/>
              </a:rPr>
              <a:t>Критично мислячі люди:</a:t>
            </a:r>
          </a:p>
          <a:p>
            <a:pPr marL="0" indent="0">
              <a:buNone/>
            </a:pPr>
            <a:r>
              <a:rPr lang="ru-RU" sz="2400" dirty="0">
                <a:latin typeface="Noto Serif"/>
              </a:rPr>
              <a:t>– </a:t>
            </a:r>
            <a:r>
              <a:rPr lang="ru-RU" sz="2400" dirty="0" err="1">
                <a:latin typeface="Noto Serif"/>
              </a:rPr>
              <a:t>інтелектуально</a:t>
            </a:r>
            <a:r>
              <a:rPr lang="ru-RU" sz="2400" dirty="0">
                <a:latin typeface="Noto Serif"/>
              </a:rPr>
              <a:t> </a:t>
            </a:r>
            <a:r>
              <a:rPr lang="ru-RU" sz="2400" dirty="0" err="1">
                <a:latin typeface="Noto Serif"/>
              </a:rPr>
              <a:t>незалежні</a:t>
            </a:r>
            <a:r>
              <a:rPr lang="ru-RU" sz="2400" dirty="0">
                <a:latin typeface="Noto Serif"/>
              </a:rPr>
              <a:t>;</a:t>
            </a:r>
            <a:br>
              <a:rPr lang="ru-RU" sz="2400" dirty="0">
                <a:latin typeface="Noto Serif"/>
              </a:rPr>
            </a:br>
            <a:r>
              <a:rPr lang="ru-RU" sz="2400" dirty="0">
                <a:latin typeface="Noto Serif"/>
              </a:rPr>
              <a:t>– </a:t>
            </a:r>
            <a:r>
              <a:rPr lang="ru-RU" sz="2400" dirty="0" err="1">
                <a:latin typeface="Noto Serif"/>
              </a:rPr>
              <a:t>чесні</a:t>
            </a:r>
            <a:r>
              <a:rPr lang="ru-RU" sz="2400" dirty="0">
                <a:latin typeface="Noto Serif"/>
              </a:rPr>
              <a:t> </a:t>
            </a:r>
            <a:r>
              <a:rPr lang="ru-RU" sz="2400" dirty="0" err="1">
                <a:latin typeface="Noto Serif"/>
              </a:rPr>
              <a:t>самі</a:t>
            </a:r>
            <a:r>
              <a:rPr lang="ru-RU" sz="2400" dirty="0">
                <a:latin typeface="Noto Serif"/>
              </a:rPr>
              <a:t> з собою;</a:t>
            </a:r>
            <a:br>
              <a:rPr lang="ru-RU" sz="2400" dirty="0">
                <a:latin typeface="Noto Serif"/>
              </a:rPr>
            </a:br>
            <a:r>
              <a:rPr lang="ru-RU" sz="2400" dirty="0">
                <a:latin typeface="Noto Serif"/>
              </a:rPr>
              <a:t>– ними </a:t>
            </a:r>
            <a:r>
              <a:rPr lang="ru-RU" sz="2400" dirty="0" err="1">
                <a:latin typeface="Noto Serif"/>
              </a:rPr>
              <a:t>неможливо</a:t>
            </a:r>
            <a:r>
              <a:rPr lang="ru-RU" sz="2400" dirty="0">
                <a:latin typeface="Noto Serif"/>
              </a:rPr>
              <a:t> </a:t>
            </a:r>
            <a:r>
              <a:rPr lang="ru-RU" sz="2400" dirty="0" err="1">
                <a:latin typeface="Noto Serif"/>
              </a:rPr>
              <a:t>маніпулювати</a:t>
            </a:r>
            <a:r>
              <a:rPr lang="ru-RU" sz="2400" dirty="0">
                <a:latin typeface="Noto Serif"/>
              </a:rPr>
              <a:t>;</a:t>
            </a:r>
            <a:endParaRPr lang="uk-UA" sz="24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oto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396293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ight-txt"/>
              </a:rPr>
              <a:t>Вони уміють</a:t>
            </a:r>
            <a:r>
              <a:rPr lang="uk-UA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ight-txt"/>
              </a:rPr>
              <a:t>:</a:t>
            </a:r>
          </a:p>
          <a:p>
            <a:r>
              <a:rPr lang="ru-RU" sz="2000" b="1" dirty="0">
                <a:solidFill>
                  <a:schemeClr val="bg1"/>
                </a:solidFill>
                <a:latin typeface="Noto Serif"/>
              </a:rPr>
              <a:t>–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перемагати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сумніви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;</a:t>
            </a:r>
            <a:br>
              <a:rPr lang="ru-RU" sz="2000" b="1" dirty="0">
                <a:solidFill>
                  <a:schemeClr val="bg1"/>
                </a:solidFill>
                <a:latin typeface="Noto Serif"/>
              </a:rPr>
            </a:br>
            <a:r>
              <a:rPr lang="ru-RU" sz="2000" b="1" dirty="0">
                <a:solidFill>
                  <a:schemeClr val="bg1"/>
                </a:solidFill>
                <a:latin typeface="Noto Serif"/>
              </a:rPr>
              <a:t>–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ставити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правильні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запитання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;</a:t>
            </a:r>
            <a:br>
              <a:rPr lang="ru-RU" sz="2000" b="1" dirty="0">
                <a:solidFill>
                  <a:schemeClr val="bg1"/>
                </a:solidFill>
                <a:latin typeface="Noto Serif"/>
              </a:rPr>
            </a:br>
            <a:r>
              <a:rPr lang="ru-RU" sz="2000" b="1" dirty="0">
                <a:solidFill>
                  <a:schemeClr val="bg1"/>
                </a:solidFill>
                <a:latin typeface="Noto Serif"/>
              </a:rPr>
              <a:t>–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шукати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бачити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зв’язки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між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явищами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вчинками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людей;</a:t>
            </a:r>
            <a:br>
              <a:rPr lang="ru-RU" sz="2000" b="1" dirty="0">
                <a:solidFill>
                  <a:schemeClr val="bg1"/>
                </a:solidFill>
                <a:latin typeface="Noto Serif"/>
              </a:rPr>
            </a:br>
            <a:r>
              <a:rPr lang="ru-RU" sz="2000" b="1" dirty="0">
                <a:solidFill>
                  <a:schemeClr val="bg1"/>
                </a:solidFill>
                <a:latin typeface="Noto Serif"/>
              </a:rPr>
              <a:t>–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вибудовувати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судження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Noto Serif"/>
              </a:rPr>
              <a:t>доказах</a:t>
            </a:r>
            <a:r>
              <a:rPr lang="ru-RU" sz="2000" b="1" dirty="0">
                <a:solidFill>
                  <a:schemeClr val="bg1"/>
                </a:solidFill>
                <a:latin typeface="Noto Serif"/>
              </a:rPr>
              <a:t>;</a:t>
            </a:r>
            <a:endParaRPr lang="uk-UA" sz="2000" b="1" i="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10019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r="19049" b="5713"/>
          <a:stretch/>
        </p:blipFill>
        <p:spPr>
          <a:xfrm>
            <a:off x="6305229" y="3789040"/>
            <a:ext cx="2488905" cy="290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/>
          <a:lstStyle/>
          <a:p>
            <a:r>
              <a:rPr lang="uk-UA" dirty="0">
                <a:solidFill>
                  <a:srgbClr val="141414"/>
                </a:solidFill>
                <a:latin typeface="ProximaNova"/>
                <a:ea typeface="Times New Roman"/>
                <a:cs typeface="Times New Roman"/>
              </a:rPr>
              <a:t>Критичне мислення –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r>
              <a:rPr lang="uk-UA" dirty="0" smtClean="0">
                <a:solidFill>
                  <a:srgbClr val="141414"/>
                </a:solidFill>
                <a:latin typeface="ProximaNova"/>
                <a:ea typeface="Times New Roman"/>
                <a:cs typeface="Times New Roman"/>
              </a:rPr>
              <a:t>складне </a:t>
            </a:r>
            <a:r>
              <a:rPr lang="uk-UA" dirty="0">
                <a:solidFill>
                  <a:srgbClr val="141414"/>
                </a:solidFill>
                <a:latin typeface="ProximaNova"/>
                <a:ea typeface="Times New Roman"/>
                <a:cs typeface="Times New Roman"/>
              </a:rPr>
              <a:t>й багаторівневе явище. Мислити критично означає вільно використовувати розумові стратегії та операції високого рівня для формулювання обґрунтованих висновків і оцінок, прийняття рішень.</a:t>
            </a:r>
            <a:endParaRPr lang="uk-UA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4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784976" cy="194421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marR="857250" algn="l">
              <a:spcAft>
                <a:spcPts val="1875"/>
              </a:spcAft>
            </a:pPr>
            <a:r>
              <a:rPr lang="uk-UA" sz="2200" b="1" dirty="0" smtClean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/>
            </a:r>
            <a:br>
              <a:rPr lang="uk-UA" sz="2200" b="1" dirty="0" smtClean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</a:br>
            <a:r>
              <a:rPr lang="uk-UA" sz="3100" b="1" dirty="0" smtClean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З </a:t>
            </a:r>
            <a:r>
              <a:rPr lang="uk-UA" sz="3100" b="1" dirty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педагогічної точки зору </a:t>
            </a:r>
            <a:r>
              <a:rPr lang="uk-UA" sz="3100" b="1" dirty="0" smtClean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КМ </a:t>
            </a:r>
            <a:r>
              <a:rPr lang="uk-UA" sz="3100" b="1" dirty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– це </a:t>
            </a:r>
            <a:r>
              <a:rPr lang="uk-UA" sz="3100" b="1" dirty="0" smtClean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комплекс </a:t>
            </a:r>
            <a:r>
              <a:rPr lang="uk-UA" sz="3100" b="1" dirty="0" err="1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мисленнєвих</a:t>
            </a:r>
            <a:r>
              <a:rPr lang="uk-UA" sz="3100" b="1" dirty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 операцій, що </a:t>
            </a:r>
            <a:r>
              <a:rPr lang="uk-UA" sz="3100" b="1" dirty="0" smtClean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характеризується </a:t>
            </a:r>
            <a:r>
              <a:rPr lang="uk-UA" sz="3100" b="1" dirty="0">
                <a:ln/>
                <a:solidFill>
                  <a:schemeClr val="accent4"/>
                </a:solidFill>
                <a:latin typeface="ProximaNova"/>
                <a:ea typeface="Times New Roman"/>
                <a:cs typeface="Times New Roman"/>
              </a:rPr>
              <a:t>здатністю людини:</a:t>
            </a:r>
            <a:r>
              <a:rPr lang="uk-UA" sz="3200" b="1" dirty="0">
                <a:ln/>
                <a:solidFill>
                  <a:schemeClr val="accent4"/>
                </a:solidFill>
                <a:ea typeface="Calibri"/>
                <a:cs typeface="Times New Roman"/>
              </a:rPr>
              <a:t/>
            </a:r>
            <a:br>
              <a:rPr lang="uk-UA" sz="3200" b="1" dirty="0">
                <a:ln/>
                <a:solidFill>
                  <a:schemeClr val="accent4"/>
                </a:solidFill>
                <a:ea typeface="Calibri"/>
                <a:cs typeface="Times New Roman"/>
              </a:rPr>
            </a:br>
            <a:endParaRPr lang="uk-UA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91264" cy="374441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аналізувати, порівнювати, синтезувати, оцінювати інформацію з будь-яких </a:t>
            </a:r>
            <a:r>
              <a:rPr lang="uk-UA" sz="2800" dirty="0" smtClean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джерел;</a:t>
            </a: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800" dirty="0" smtClean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бачити </a:t>
            </a:r>
            <a:r>
              <a:rPr lang="uk-UA" sz="28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проблеми, ставити запитання;</a:t>
            </a:r>
            <a:endParaRPr lang="uk-UA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висувати гіпотези та оцінювати альтернативи;</a:t>
            </a:r>
            <a:endParaRPr lang="uk-UA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1010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робити свідомий вибір, приймати рішення та обґрунтовувати його.</a:t>
            </a:r>
            <a:endParaRPr lang="uk-UA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0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1340768"/>
            <a:ext cx="8389514" cy="53381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/>
          <a:lstStyle/>
          <a:p>
            <a:r>
              <a:rPr lang="ru-RU" sz="2800" b="1" i="1" kern="0" dirty="0" err="1">
                <a:solidFill>
                  <a:srgbClr val="000066"/>
                </a:solidFill>
                <a:latin typeface="Tahoma"/>
              </a:rPr>
              <a:t>Вміння</a:t>
            </a:r>
            <a:r>
              <a:rPr lang="ru-RU" sz="2800" b="1" i="1" kern="0" dirty="0">
                <a:solidFill>
                  <a:srgbClr val="000066"/>
                </a:solidFill>
                <a:latin typeface="Tahoma"/>
              </a:rPr>
              <a:t> критично </a:t>
            </a:r>
            <a:r>
              <a:rPr lang="ru-RU" sz="2800" b="1" i="1" kern="0" dirty="0" err="1">
                <a:solidFill>
                  <a:srgbClr val="000066"/>
                </a:solidFill>
                <a:latin typeface="Tahoma"/>
              </a:rPr>
              <a:t>мислячої</a:t>
            </a:r>
            <a:r>
              <a:rPr lang="ru-RU" sz="2800" b="1" i="1" kern="0" dirty="0">
                <a:solidFill>
                  <a:srgbClr val="000066"/>
                </a:solidFill>
                <a:latin typeface="Tahoma"/>
              </a:rPr>
              <a:t> </a:t>
            </a:r>
            <a:r>
              <a:rPr lang="ru-RU" sz="2800" b="1" i="1" kern="0" dirty="0" err="1">
                <a:solidFill>
                  <a:srgbClr val="000066"/>
                </a:solidFill>
                <a:latin typeface="Tahoma"/>
              </a:rPr>
              <a:t>людини</a:t>
            </a:r>
            <a:r>
              <a:rPr lang="ru-RU" sz="2800" b="1" i="1" kern="0" dirty="0">
                <a:solidFill>
                  <a:srgbClr val="000066"/>
                </a:solidFill>
                <a:latin typeface="Tahoma"/>
              </a:rPr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 lnSpcReduction="10000"/>
          </a:bodyPr>
          <a:lstStyle/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оцінювати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надійність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джерел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інформації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виділяти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необхідну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інформацію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та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її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обробляти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аналізувати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та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оцінювати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власні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чи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чужі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висловлювання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,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припущення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,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виводи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,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аргументи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,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гіпотези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,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переконання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ставити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запитання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з метою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одержання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точнішої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інформації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або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її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перевірки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розглядати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проблеми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з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різних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точок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зору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та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порівнювати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різні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позиції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і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підходи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при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їх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вирішенні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висловлювати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власну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позицію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,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влучно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обирати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мовленнєві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засоби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для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побудови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висловлювань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приймати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обґрунтоване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400" kern="0" dirty="0" err="1">
                <a:solidFill>
                  <a:srgbClr val="990033"/>
                </a:solidFill>
                <a:latin typeface="Tahoma"/>
              </a:rPr>
              <a:t>рішення</a:t>
            </a:r>
            <a:r>
              <a:rPr lang="ru-RU" sz="2400" kern="0" dirty="0">
                <a:solidFill>
                  <a:srgbClr val="990033"/>
                </a:solidFill>
                <a:latin typeface="Tahoma"/>
              </a:rPr>
              <a:t>.</a:t>
            </a: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3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ритичне мисл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85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0081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0988" lvl="0" indent="-280988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+mn-ea"/>
                <a:cs typeface="+mn-cs"/>
              </a:rPr>
              <a:t> </a:t>
            </a:r>
            <a:r>
              <a:rPr lang="ru-RU" sz="24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Для </a:t>
            </a:r>
            <a:r>
              <a:rPr lang="ru-RU" sz="24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розвитку</a:t>
            </a:r>
            <a:r>
              <a:rPr lang="ru-RU" sz="24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 критичного </a:t>
            </a:r>
            <a:r>
              <a:rPr lang="ru-RU" sz="24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мислення</a:t>
            </a:r>
            <a:r>
              <a:rPr lang="ru-RU" sz="24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 </a:t>
            </a:r>
            <a:r>
              <a:rPr lang="ru-RU" sz="24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молодших</a:t>
            </a:r>
            <a:r>
              <a:rPr lang="ru-RU" sz="24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 </a:t>
            </a:r>
            <a:r>
              <a:rPr lang="ru-RU" sz="24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школярів</a:t>
            </a:r>
            <a:r>
              <a:rPr lang="ru-RU" sz="24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 </a:t>
            </a:r>
            <a:r>
              <a:rPr lang="ru-RU" sz="2400" b="1" kern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 учителю </a:t>
            </a:r>
            <a:r>
              <a:rPr lang="ru-RU" sz="2400" b="1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необхідно</a:t>
            </a:r>
            <a:r>
              <a:rPr lang="ru-RU" sz="2400" b="1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/>
                <a:ea typeface="+mn-ea"/>
                <a:cs typeface="+mn-cs"/>
              </a:rPr>
              <a:t>:</a:t>
            </a:r>
            <a:endParaRPr lang="uk-UA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виділити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час і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забезпечити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можливості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для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застосування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критичного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мислення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дозволити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учням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вільно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розмірковувати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приймати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різноманітні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ідеї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та думки;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сприяти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активному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залученню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учнів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до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процесу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навчання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забезпечити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для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учнів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b="1" kern="0" dirty="0" err="1" smtClean="0">
                <a:solidFill>
                  <a:srgbClr val="990033"/>
                </a:solidFill>
                <a:latin typeface="Tahoma"/>
              </a:rPr>
              <a:t>безризикове</a:t>
            </a:r>
            <a:r>
              <a:rPr lang="ru-RU" sz="2000" b="1" kern="0" dirty="0" smtClean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b="1" kern="0" dirty="0" err="1">
                <a:solidFill>
                  <a:srgbClr val="990033"/>
                </a:solidFill>
                <a:latin typeface="Tahoma"/>
              </a:rPr>
              <a:t>середовище</a:t>
            </a:r>
            <a:r>
              <a:rPr lang="ru-RU" sz="2000" b="1" kern="0" dirty="0">
                <a:solidFill>
                  <a:srgbClr val="990033"/>
                </a:solidFill>
                <a:latin typeface="Tahoma"/>
              </a:rPr>
              <a:t>, </a:t>
            </a:r>
            <a:r>
              <a:rPr lang="ru-RU" sz="2000" b="1" kern="0" dirty="0" err="1">
                <a:solidFill>
                  <a:srgbClr val="990033"/>
                </a:solidFill>
                <a:latin typeface="Tahoma"/>
              </a:rPr>
              <a:t>вільне</a:t>
            </a:r>
            <a:r>
              <a:rPr lang="ru-RU" sz="2000" b="1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b="1" kern="0" dirty="0" err="1">
                <a:solidFill>
                  <a:srgbClr val="990033"/>
                </a:solidFill>
                <a:latin typeface="Tahoma"/>
              </a:rPr>
              <a:t>від</a:t>
            </a:r>
            <a:r>
              <a:rPr lang="ru-RU" sz="2000" b="1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b="1" kern="0" dirty="0" err="1">
                <a:solidFill>
                  <a:srgbClr val="990033"/>
                </a:solidFill>
                <a:latin typeface="Tahoma"/>
              </a:rPr>
              <a:t>насмішок</a:t>
            </a:r>
            <a:r>
              <a:rPr lang="ru-RU" sz="2000" b="1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висловити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віру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у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здатність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кожного </a:t>
            </a:r>
            <a:r>
              <a:rPr lang="ru-RU" sz="2000" kern="0" dirty="0" err="1" smtClean="0">
                <a:solidFill>
                  <a:srgbClr val="990033"/>
                </a:solidFill>
                <a:latin typeface="Tahoma"/>
              </a:rPr>
              <a:t>учня</a:t>
            </a:r>
            <a:endParaRPr lang="ru-RU" sz="2000" kern="0" dirty="0" smtClean="0">
              <a:solidFill>
                <a:srgbClr val="990033"/>
              </a:solidFill>
              <a:latin typeface="Tahoma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None/>
            </a:pP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smtClean="0">
                <a:solidFill>
                  <a:srgbClr val="990033"/>
                </a:solidFill>
                <a:latin typeface="Tahoma"/>
              </a:rPr>
              <a:t> 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породжувати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критичні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судження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;</a:t>
            </a:r>
          </a:p>
          <a:p>
            <a:pPr marL="280988" lvl="0" indent="-280988" eaLnBrk="0" fontAlgn="base" hangingPunct="0"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цінувати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критичні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міркування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 </a:t>
            </a:r>
            <a:r>
              <a:rPr lang="ru-RU" sz="2000" kern="0" dirty="0" err="1">
                <a:solidFill>
                  <a:srgbClr val="990033"/>
                </a:solidFill>
                <a:latin typeface="Tahoma"/>
              </a:rPr>
              <a:t>учнів</a:t>
            </a:r>
            <a:r>
              <a:rPr lang="ru-RU" sz="2000" kern="0" dirty="0">
                <a:solidFill>
                  <a:srgbClr val="990033"/>
                </a:solidFill>
                <a:latin typeface="Tahoma"/>
              </a:rPr>
              <a:t>.</a:t>
            </a:r>
          </a:p>
          <a:p>
            <a:pPr marL="228600" marR="857250" indent="0">
              <a:lnSpc>
                <a:spcPct val="115000"/>
              </a:lnSpc>
              <a:spcAft>
                <a:spcPts val="1875"/>
              </a:spcAft>
              <a:buNone/>
            </a:pPr>
            <a:endParaRPr lang="uk-UA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6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671</Words>
  <Application>Microsoft Office PowerPoint</Application>
  <PresentationFormat>Экран (4:3)</PresentationFormat>
  <Paragraphs>130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light-txt</vt:lpstr>
      <vt:lpstr>Noto Serif</vt:lpstr>
      <vt:lpstr>ProximaNova</vt:lpstr>
      <vt:lpstr>Symbol</vt:lpstr>
      <vt:lpstr>Tahoma</vt:lpstr>
      <vt:lpstr>Times New Roman</vt:lpstr>
      <vt:lpstr>Times New Roman</vt:lpstr>
      <vt:lpstr>Wingdings</vt:lpstr>
      <vt:lpstr>Тема Office</vt:lpstr>
      <vt:lpstr>Критичне  мислення</vt:lpstr>
      <vt:lpstr>Презентация PowerPoint</vt:lpstr>
      <vt:lpstr>Критичне мислення – модель для навчання й виховання громадян майбутнього.                                                                   Н. Вукіна</vt:lpstr>
      <vt:lpstr>Людина, яка володіє критичним мисленням: – легко знаходить потрібну й важливу інформацію, може її перевірити; – уважно вивчає усі можливості; – прискіпливо оцінює кожен варіант й робить власний вибір;</vt:lpstr>
      <vt:lpstr>Критичне мислення – </vt:lpstr>
      <vt:lpstr> З педагогічної точки зору КМ – це комплекс мисленнєвих операцій, що характеризується здатністю людини: </vt:lpstr>
      <vt:lpstr>Презентация PowerPoint</vt:lpstr>
      <vt:lpstr>Вміння критично мислячої людини:</vt:lpstr>
      <vt:lpstr> Для розвитку критичного мислення молодших школярів  учителю необхідно:</vt:lpstr>
      <vt:lpstr> Механізм розвитку критичного мислення: </vt:lpstr>
      <vt:lpstr>Презентация PowerPoint</vt:lpstr>
      <vt:lpstr>Основні прийоми технології</vt:lpstr>
      <vt:lpstr>Знаю.  Хочу дізнатися.  Дізнався</vt:lpstr>
      <vt:lpstr>Передбачення</vt:lpstr>
      <vt:lpstr>Презентация PowerPoint</vt:lpstr>
      <vt:lpstr> Це дослідження проблеми, набуття нових знань для побудови міркування </vt:lpstr>
      <vt:lpstr>Читання з позначками (система “поміч”)</vt:lpstr>
      <vt:lpstr>Презентация PowerPoint</vt:lpstr>
      <vt:lpstr>Рефлексія:</vt:lpstr>
      <vt:lpstr>Сенкан (п’ятирядок)</vt:lpstr>
      <vt:lpstr>Кубування:</vt:lpstr>
      <vt:lpstr>Підбиваємо підсумки:</vt:lpstr>
      <vt:lpstr>Трішки попрацюємо:</vt:lpstr>
      <vt:lpstr>РАФТ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 мислення</dc:title>
  <dc:creator>Надя</dc:creator>
  <cp:lastModifiedBy>Пользователь Windows</cp:lastModifiedBy>
  <cp:revision>21</cp:revision>
  <dcterms:created xsi:type="dcterms:W3CDTF">2018-12-02T19:28:57Z</dcterms:created>
  <dcterms:modified xsi:type="dcterms:W3CDTF">2018-12-03T12:22:08Z</dcterms:modified>
</cp:coreProperties>
</file>