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43472-C222-4DD5-A3E0-537B5E700EAC}" type="datetimeFigureOut">
              <a:rPr lang="uk-UA" smtClean="0"/>
              <a:t>24.03.2019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FCACF-FA57-48B7-8CAB-73C139CFD7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08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CACF-FA57-48B7-8CAB-73C139CFD71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80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6"/>
            <a:ext cx="6912768" cy="2376264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Формування</a:t>
            </a:r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учнів вміння протистояти злочинам і правопорушенням</a:t>
            </a:r>
            <a:endParaRPr lang="uk-UA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240360" cy="1440160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З досвіду роботи </a:t>
            </a:r>
          </a:p>
          <a:p>
            <a:pPr algn="r"/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соціального педагога </a:t>
            </a:r>
          </a:p>
          <a:p>
            <a:pPr algn="r"/>
            <a:r>
              <a:rPr lang="uk-UA" sz="2000" dirty="0" err="1" smtClean="0">
                <a:solidFill>
                  <a:schemeClr val="tx1"/>
                </a:solidFill>
                <a:latin typeface="Comic Sans MS" pitchFamily="66" charset="0"/>
              </a:rPr>
              <a:t>Станко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 Н.І.</a:t>
            </a:r>
            <a:endParaRPr lang="uk-UA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:\download\Y3LjET5zA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88" y="1"/>
            <a:ext cx="920388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2"/>
            <a:ext cx="6596063" cy="22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290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2291"/>
            <a:ext cx="777686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r>
              <a:rPr lang="uk-UA" b="1" dirty="0" smtClean="0"/>
              <a:t>  </a:t>
            </a:r>
          </a:p>
          <a:p>
            <a:r>
              <a:rPr lang="uk-UA" b="1" dirty="0" smtClean="0"/>
              <a:t> </a:t>
            </a:r>
            <a:r>
              <a:rPr lang="uk-UA" sz="2400" dirty="0" smtClean="0">
                <a:latin typeface="Comic Sans MS" pitchFamily="66" charset="0"/>
              </a:rPr>
              <a:t>Правова </a:t>
            </a:r>
            <a:r>
              <a:rPr lang="uk-UA" sz="2400" dirty="0">
                <a:latin typeface="Comic Sans MS" pitchFamily="66" charset="0"/>
              </a:rPr>
              <a:t>освіта і правове виховання-це цілісна система ,що охоплює всі сфери діяльності навчального закладу, сприяє вихованню правової свідомості, демократичних громадянських цінностей і поведінки всіх учасників освітнього процесу, передбачає використання практично-орієнтованих та інтерактивних методів навчання</a:t>
            </a:r>
            <a:r>
              <a:rPr lang="uk-UA" sz="2400" dirty="0" smtClean="0">
                <a:latin typeface="Comic Sans MS" pitchFamily="66" charset="0"/>
              </a:rPr>
              <a:t>.</a:t>
            </a:r>
          </a:p>
          <a:p>
            <a:endParaRPr lang="uk-UA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    </a:t>
            </a:r>
            <a:r>
              <a:rPr lang="ru-RU" sz="2400" dirty="0" err="1" smtClean="0">
                <a:latin typeface="Comic Sans MS" pitchFamily="66" charset="0"/>
              </a:rPr>
              <a:t>Правове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виховання</a:t>
            </a:r>
            <a:r>
              <a:rPr lang="ru-RU" sz="2400" dirty="0">
                <a:latin typeface="Comic Sans MS" pitchFamily="66" charset="0"/>
              </a:rPr>
              <a:t> – </a:t>
            </a:r>
            <a:r>
              <a:rPr lang="ru-RU" sz="2400" dirty="0" err="1">
                <a:latin typeface="Comic Sans MS" pitchFamily="66" charset="0"/>
              </a:rPr>
              <a:t>це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складова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частина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виховання</a:t>
            </a:r>
            <a:r>
              <a:rPr lang="ru-RU" sz="2400" dirty="0">
                <a:latin typeface="Comic Sans MS" pitchFamily="66" charset="0"/>
              </a:rPr>
              <a:t> в </a:t>
            </a:r>
            <a:r>
              <a:rPr lang="ru-RU" sz="2400" dirty="0" err="1">
                <a:latin typeface="Comic Sans MS" pitchFamily="66" charset="0"/>
              </a:rPr>
              <a:t>цілому</a:t>
            </a:r>
            <a:r>
              <a:rPr lang="ru-RU" sz="2400" dirty="0">
                <a:latin typeface="Comic Sans MS" pitchFamily="66" charset="0"/>
              </a:rPr>
              <a:t>. Але </a:t>
            </a:r>
            <a:r>
              <a:rPr lang="ru-RU" sz="2400" dirty="0" err="1">
                <a:latin typeface="Comic Sans MS" pitchFamily="66" charset="0"/>
              </a:rPr>
              <a:t>правове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виховання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впливає</a:t>
            </a:r>
            <a:r>
              <a:rPr lang="ru-RU" sz="2400" dirty="0">
                <a:latin typeface="Comic Sans MS" pitchFamily="66" charset="0"/>
              </a:rPr>
              <a:t> не </a:t>
            </a:r>
            <a:r>
              <a:rPr lang="ru-RU" sz="2400" dirty="0" err="1">
                <a:latin typeface="Comic Sans MS" pitchFamily="66" charset="0"/>
              </a:rPr>
              <a:t>тільки</a:t>
            </a:r>
            <a:r>
              <a:rPr lang="ru-RU" sz="2400" dirty="0">
                <a:latin typeface="Comic Sans MS" pitchFamily="66" charset="0"/>
              </a:rPr>
              <a:t> на </a:t>
            </a:r>
            <a:r>
              <a:rPr lang="ru-RU" sz="2400" dirty="0" err="1">
                <a:latin typeface="Comic Sans MS" pitchFamily="66" charset="0"/>
              </a:rPr>
              <a:t>свідомість</a:t>
            </a:r>
            <a:r>
              <a:rPr lang="ru-RU" sz="2400" dirty="0">
                <a:latin typeface="Comic Sans MS" pitchFamily="66" charset="0"/>
              </a:rPr>
              <a:t>, а й на </a:t>
            </a:r>
            <a:r>
              <a:rPr lang="ru-RU" sz="2400" dirty="0" err="1">
                <a:latin typeface="Comic Sans MS" pitchFamily="66" charset="0"/>
              </a:rPr>
              <a:t>відповідальну</a:t>
            </a:r>
            <a:r>
              <a:rPr lang="ru-RU" sz="2400" dirty="0">
                <a:latin typeface="Comic Sans MS" pitchFamily="66" charset="0"/>
              </a:rPr>
              <a:t> сторону </a:t>
            </a:r>
            <a:r>
              <a:rPr lang="ru-RU" sz="2400" dirty="0" err="1">
                <a:latin typeface="Comic Sans MS" pitchFamily="66" charset="0"/>
              </a:rPr>
              <a:t>поведінки</a:t>
            </a:r>
            <a:r>
              <a:rPr lang="ru-RU" sz="2400" dirty="0">
                <a:latin typeface="Comic Sans MS" pitchFamily="66" charset="0"/>
              </a:rPr>
              <a:t>, </a:t>
            </a:r>
            <a:r>
              <a:rPr lang="ru-RU" sz="2400" dirty="0" err="1">
                <a:latin typeface="Comic Sans MS" pitchFamily="66" charset="0"/>
              </a:rPr>
              <a:t>формує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переконаність</a:t>
            </a:r>
            <a:r>
              <a:rPr lang="ru-RU" sz="2400" dirty="0">
                <a:latin typeface="Comic Sans MS" pitchFamily="66" charset="0"/>
              </a:rPr>
              <a:t> у </a:t>
            </a:r>
            <a:r>
              <a:rPr lang="ru-RU" sz="2400" dirty="0" err="1">
                <a:latin typeface="Comic Sans MS" pitchFamily="66" charset="0"/>
              </a:rPr>
              <a:t>необхідності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суворого</a:t>
            </a:r>
            <a:r>
              <a:rPr lang="ru-RU" sz="2400" dirty="0">
                <a:latin typeface="Comic Sans MS" pitchFamily="66" charset="0"/>
              </a:rPr>
              <a:t> 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err="1" smtClean="0">
                <a:latin typeface="Comic Sans MS" pitchFamily="66" charset="0"/>
              </a:rPr>
              <a:t>додержання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законів</a:t>
            </a:r>
            <a:r>
              <a:rPr lang="ru-RU" sz="2400" dirty="0">
                <a:latin typeface="Comic Sans MS" pitchFamily="66" charset="0"/>
              </a:rPr>
              <a:t>, прав та </a:t>
            </a:r>
            <a:r>
              <a:rPr lang="ru-RU" sz="2400" dirty="0" err="1">
                <a:latin typeface="Comic Sans MS" pitchFamily="66" charset="0"/>
              </a:rPr>
              <a:t>обов’язків</a:t>
            </a:r>
            <a:r>
              <a:rPr lang="ru-RU" sz="2400" dirty="0">
                <a:latin typeface="Comic Sans MS" pitchFamily="66" charset="0"/>
              </a:rPr>
              <a:t>. </a:t>
            </a:r>
            <a:endParaRPr lang="uk-UA" sz="2400" b="1" dirty="0">
              <a:latin typeface="Comic Sans MS" pitchFamily="66" charset="0"/>
            </a:endParaRPr>
          </a:p>
          <a:p>
            <a:endParaRPr lang="uk-UA" dirty="0"/>
          </a:p>
          <a:p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11873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61048"/>
            <a:ext cx="30013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274"/>
            <a:ext cx="8136904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Comic Sans MS" pitchFamily="66" charset="0"/>
              </a:rPr>
              <a:t>  </a:t>
            </a:r>
          </a:p>
          <a:p>
            <a:r>
              <a:rPr lang="uk-UA" sz="2000" b="1" dirty="0" smtClean="0">
                <a:latin typeface="Comic Sans MS" pitchFamily="66" charset="0"/>
              </a:rPr>
              <a:t>      Метою </a:t>
            </a:r>
            <a:r>
              <a:rPr lang="uk-UA" sz="2000" b="1" dirty="0">
                <a:latin typeface="Comic Sans MS" pitchFamily="66" charset="0"/>
              </a:rPr>
              <a:t>моєї роботи щодо формування правової </a:t>
            </a:r>
            <a:r>
              <a:rPr lang="uk-UA" sz="2000" b="1" dirty="0" smtClean="0">
                <a:latin typeface="Comic Sans MS" pitchFamily="66" charset="0"/>
              </a:rPr>
              <a:t>   свідомості учнів, </a:t>
            </a:r>
            <a:r>
              <a:rPr lang="ru-RU" sz="2000" b="1" dirty="0" err="1" smtClean="0">
                <a:latin typeface="Comic Sans MS" pitchFamily="66" charset="0"/>
              </a:rPr>
              <a:t>вміння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протистояти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злочинам</a:t>
            </a:r>
            <a:r>
              <a:rPr lang="ru-RU" sz="2000" b="1" dirty="0">
                <a:latin typeface="Comic Sans MS" pitchFamily="66" charset="0"/>
              </a:rPr>
              <a:t> і </a:t>
            </a:r>
            <a:r>
              <a:rPr lang="ru-RU" sz="2000" b="1" dirty="0" err="1">
                <a:latin typeface="Comic Sans MS" pitchFamily="66" charset="0"/>
              </a:rPr>
              <a:t>правопорушенням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uk-UA" sz="2000" b="1" dirty="0" smtClean="0">
                <a:latin typeface="Comic Sans MS" pitchFamily="66" charset="0"/>
              </a:rPr>
              <a:t>є</a:t>
            </a:r>
            <a:r>
              <a:rPr lang="uk-UA" sz="2000" b="1" dirty="0">
                <a:latin typeface="Comic Sans MS" pitchFamily="66" charset="0"/>
              </a:rPr>
              <a:t>: </a:t>
            </a:r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b="1" dirty="0">
                <a:latin typeface="Comic Sans MS" pitchFamily="66" charset="0"/>
              </a:rPr>
              <a:t>виховувати у школярів зацікавлення щодо правових знань, популяризувати </a:t>
            </a:r>
            <a:r>
              <a:rPr lang="uk-UA" sz="2000" b="1" dirty="0" smtClean="0">
                <a:latin typeface="Comic Sans MS" pitchFamily="66" charset="0"/>
              </a:rPr>
              <a:t>закони;</a:t>
            </a:r>
          </a:p>
          <a:p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b="1" dirty="0">
                <a:latin typeface="Comic Sans MS" pitchFamily="66" charset="0"/>
              </a:rPr>
              <a:t>формувати правову культуру </a:t>
            </a:r>
            <a:r>
              <a:rPr lang="uk-UA" sz="2000" b="1" dirty="0" smtClean="0">
                <a:latin typeface="Comic Sans MS" pitchFamily="66" charset="0"/>
              </a:rPr>
              <a:t>школярів;</a:t>
            </a:r>
          </a:p>
          <a:p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b="1" dirty="0">
                <a:latin typeface="Comic Sans MS" pitchFamily="66" charset="0"/>
              </a:rPr>
              <a:t>виробляти навички правомірної поведінки</a:t>
            </a:r>
            <a:r>
              <a:rPr lang="uk-UA" sz="2000" b="1" dirty="0" smtClean="0">
                <a:latin typeface="Comic Sans MS" pitchFamily="66" charset="0"/>
              </a:rPr>
              <a:t>,</a:t>
            </a:r>
          </a:p>
          <a:p>
            <a:r>
              <a:rPr lang="uk-UA" sz="2000" b="1" dirty="0" smtClean="0">
                <a:latin typeface="Comic Sans MS" pitchFamily="66" charset="0"/>
              </a:rPr>
              <a:t> дотримання </a:t>
            </a:r>
            <a:r>
              <a:rPr lang="uk-UA" sz="2000" b="1" dirty="0">
                <a:latin typeface="Comic Sans MS" pitchFamily="66" charset="0"/>
              </a:rPr>
              <a:t>норм та правил </a:t>
            </a:r>
            <a:r>
              <a:rPr lang="uk-UA" sz="2000" b="1" dirty="0" smtClean="0">
                <a:latin typeface="Comic Sans MS" pitchFamily="66" charset="0"/>
              </a:rPr>
              <a:t>прийнятих </a:t>
            </a:r>
            <a:r>
              <a:rPr lang="uk-UA" sz="2000" b="1" dirty="0">
                <a:latin typeface="Comic Sans MS" pitchFamily="66" charset="0"/>
              </a:rPr>
              <a:t>у </a:t>
            </a:r>
            <a:r>
              <a:rPr lang="uk-UA" sz="2000" b="1" dirty="0" smtClean="0">
                <a:latin typeface="Comic Sans MS" pitchFamily="66" charset="0"/>
              </a:rPr>
              <a:t>суспільстві;</a:t>
            </a:r>
          </a:p>
          <a:p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err="1" smtClean="0">
                <a:latin typeface="Comic Sans MS" pitchFamily="66" charset="0"/>
              </a:rPr>
              <a:t>пропагування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здорового способу </a:t>
            </a:r>
            <a:r>
              <a:rPr lang="ru-RU" sz="2000" b="1" dirty="0" err="1" smtClean="0">
                <a:latin typeface="Comic Sans MS" pitchFamily="66" charset="0"/>
              </a:rPr>
              <a:t>життя</a:t>
            </a:r>
            <a:r>
              <a:rPr lang="ru-RU" sz="2000" b="1" dirty="0" smtClean="0">
                <a:latin typeface="Comic Sans MS" pitchFamily="66" charset="0"/>
              </a:rPr>
              <a:t>;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>
                <a:latin typeface="Comic Sans MS" pitchFamily="66" charset="0"/>
              </a:rPr>
              <a:t>в</a:t>
            </a:r>
            <a:r>
              <a:rPr lang="uk-UA" sz="2000" b="1" dirty="0" smtClean="0">
                <a:latin typeface="Comic Sans MS" pitchFamily="66" charset="0"/>
              </a:rPr>
              <a:t>міння учнів свідомо </a:t>
            </a:r>
            <a:r>
              <a:rPr lang="uk-UA" sz="2000" b="1" dirty="0">
                <a:latin typeface="Comic Sans MS" pitchFamily="66" charset="0"/>
              </a:rPr>
              <a:t>застосовувати </a:t>
            </a:r>
            <a:endParaRPr lang="uk-UA" sz="2000" b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latin typeface="Comic Sans MS" pitchFamily="66" charset="0"/>
              </a:rPr>
              <a:t>отримані знання; </a:t>
            </a:r>
          </a:p>
          <a:p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>
                <a:latin typeface="Comic Sans MS" pitchFamily="66" charset="0"/>
              </a:rPr>
              <a:t>правильно </a:t>
            </a:r>
            <a:r>
              <a:rPr lang="uk-UA" sz="2000" b="1" dirty="0">
                <a:latin typeface="Comic Sans MS" pitchFamily="66" charset="0"/>
              </a:rPr>
              <a:t>користуватись </a:t>
            </a:r>
            <a:r>
              <a:rPr lang="uk-UA" sz="2000" b="1" dirty="0" smtClean="0">
                <a:latin typeface="Comic Sans MS" pitchFamily="66" charset="0"/>
              </a:rPr>
              <a:t>своїми</a:t>
            </a:r>
          </a:p>
          <a:p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b="1" dirty="0">
                <a:latin typeface="Comic Sans MS" pitchFamily="66" charset="0"/>
              </a:rPr>
              <a:t>правами </a:t>
            </a:r>
            <a:r>
              <a:rPr lang="uk-UA" sz="2000" b="1" dirty="0" smtClean="0">
                <a:latin typeface="Comic Sans MS" pitchFamily="66" charset="0"/>
              </a:rPr>
              <a:t>в </a:t>
            </a:r>
            <a:r>
              <a:rPr lang="uk-UA" sz="2000" b="1" dirty="0">
                <a:latin typeface="Comic Sans MS" pitchFamily="66" charset="0"/>
              </a:rPr>
              <a:t>конкретних життєвих </a:t>
            </a:r>
            <a:r>
              <a:rPr lang="uk-UA" sz="2000" b="1" dirty="0" smtClean="0">
                <a:latin typeface="Comic Sans MS" pitchFamily="66" charset="0"/>
              </a:rPr>
              <a:t>ситуаціях</a:t>
            </a:r>
          </a:p>
          <a:p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uk-UA" sz="2000" b="1" dirty="0">
                <a:latin typeface="Comic Sans MS" pitchFamily="66" charset="0"/>
              </a:rPr>
              <a:t>та виконувати свої обов’язки.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ru-RU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uk-UA" sz="2000" b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latin typeface="Comic Sans MS" pitchFamily="66" charset="0"/>
              </a:rPr>
              <a:t>   </a:t>
            </a:r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9531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Comic Sans MS" pitchFamily="66" charset="0"/>
              </a:rPr>
              <a:t> </a:t>
            </a:r>
            <a:endParaRPr lang="uk-UA" b="1" dirty="0" smtClean="0">
              <a:latin typeface="Comic Sans MS" pitchFamily="66" charset="0"/>
            </a:endParaRPr>
          </a:p>
          <a:p>
            <a:r>
              <a:rPr lang="uk-UA" b="1" dirty="0" smtClean="0">
                <a:latin typeface="Comic Sans MS" pitchFamily="66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Для 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цього я, як соціальний педагог, використовую такі форми роботи з учнями як: заняття з елементами тренінгу, інтерактивні заняття, рольові ігри, години спілкування та </a:t>
            </a: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лекції із залученням представника правоохоронних органів.</a:t>
            </a:r>
          </a:p>
          <a:p>
            <a:endParaRPr lang="uk-UA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Традиційним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стало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проведення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школі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Місячника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правової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освіти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Акції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«16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днів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проти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насильства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»,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Місячника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здорового способу 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життя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, </a:t>
            </a: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</a:rPr>
              <a:t>Тижня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права. 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" y="3139311"/>
            <a:ext cx="3240360" cy="351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97" y="2423237"/>
            <a:ext cx="2498526" cy="326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05" y="3167764"/>
            <a:ext cx="338437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latin typeface="Comic Sans MS" pitchFamily="66" charset="0"/>
              </a:rPr>
              <a:t> 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заняття з елементами тренінгу «Протидія </a:t>
            </a:r>
            <a:r>
              <a:rPr lang="uk-UA" sz="2000" b="1" dirty="0" err="1">
                <a:solidFill>
                  <a:srgbClr val="002060"/>
                </a:solidFill>
                <a:latin typeface="Comic Sans MS" pitchFamily="66" charset="0"/>
              </a:rPr>
              <a:t>булінгу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» з учнями </a:t>
            </a: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6-Б,7-А 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та 8 класів. Учні ознайомилися з поняттям «</a:t>
            </a:r>
            <a:r>
              <a:rPr lang="uk-UA" sz="2000" b="1" dirty="0" err="1">
                <a:solidFill>
                  <a:srgbClr val="002060"/>
                </a:solidFill>
                <a:latin typeface="Comic Sans MS" pitchFamily="66" charset="0"/>
              </a:rPr>
              <a:t>булінг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» та його видами, переглянули відеоролик «</a:t>
            </a:r>
            <a:r>
              <a:rPr lang="uk-UA" sz="2000" b="1" dirty="0" err="1">
                <a:solidFill>
                  <a:srgbClr val="002060"/>
                </a:solidFill>
                <a:latin typeface="Comic Sans MS" pitchFamily="66" charset="0"/>
              </a:rPr>
              <a:t>Булінг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uk-UA" sz="2000" b="1" dirty="0" err="1">
                <a:solidFill>
                  <a:srgbClr val="002060"/>
                </a:solidFill>
                <a:latin typeface="Comic Sans MS" pitchFamily="66" charset="0"/>
              </a:rPr>
              <a:t>Травля</a:t>
            </a: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 в школі», виконували вправу «Я-твердження», де повинні були безконфліктно висловити свою думку. Розбирали та обговорювали </a:t>
            </a:r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ситуації-приклади;</a:t>
            </a: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«Що треба знати про торгівлю людьми» заняття з елементами тренінгу для учнів 9-11-их класів, де учні ознайомилися з видами порушень прав неповнолітніх кримінальною відповідальністю, а також переглянули соціальний відеоролик «Торгівля людьми. Реалії сьогодення»;</a:t>
            </a: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1831"/>
            <a:ext cx="2808312" cy="2910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2246"/>
            <a:ext cx="2855978" cy="3092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3469"/>
            <a:ext cx="2736304" cy="2929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9275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b="1" dirty="0">
                <a:latin typeface="Comic Sans MS" pitchFamily="66" charset="0"/>
              </a:rPr>
              <a:t>інтерактивне заняття  «Подорож до країни прав дитини</a:t>
            </a:r>
            <a:r>
              <a:rPr lang="uk-UA" b="1" dirty="0" smtClean="0">
                <a:latin typeface="Comic Sans MS" pitchFamily="66" charset="0"/>
              </a:rPr>
              <a:t>»</a:t>
            </a:r>
            <a:r>
              <a:rPr lang="uk-UA" b="1" dirty="0">
                <a:latin typeface="Comic Sans MS" pitchFamily="66" charset="0"/>
              </a:rPr>
              <a:t> </a:t>
            </a:r>
            <a:r>
              <a:rPr lang="uk-UA" b="1" dirty="0" smtClean="0">
                <a:latin typeface="Comic Sans MS" pitchFamily="66" charset="0"/>
              </a:rPr>
              <a:t>з </a:t>
            </a:r>
            <a:r>
              <a:rPr lang="uk-UA" b="1" dirty="0">
                <a:latin typeface="Comic Sans MS" pitchFamily="66" charset="0"/>
              </a:rPr>
              <a:t>учнями 3-іх та 4-их класів </a:t>
            </a:r>
            <a:r>
              <a:rPr lang="uk-UA" b="1" dirty="0" smtClean="0">
                <a:latin typeface="Comic Sans MS" pitchFamily="66" charset="0"/>
              </a:rPr>
              <a:t>. </a:t>
            </a:r>
            <a:r>
              <a:rPr lang="uk-UA" b="1" dirty="0">
                <a:latin typeface="Comic Sans MS" pitchFamily="66" charset="0"/>
              </a:rPr>
              <a:t>Метою заняття було</a:t>
            </a:r>
            <a:r>
              <a:rPr lang="uk-UA" b="1" i="1" dirty="0">
                <a:latin typeface="Comic Sans MS" pitchFamily="66" charset="0"/>
              </a:rPr>
              <a:t> </a:t>
            </a:r>
            <a:r>
              <a:rPr lang="uk-UA" b="1" dirty="0">
                <a:latin typeface="Comic Sans MS" pitchFamily="66" charset="0"/>
              </a:rPr>
              <a:t>ознайомити учнів з їхніми правами та</a:t>
            </a:r>
            <a:r>
              <a:rPr lang="uk-UA" b="1" i="1" dirty="0">
                <a:latin typeface="Comic Sans MS" pitchFamily="66" charset="0"/>
              </a:rPr>
              <a:t> </a:t>
            </a:r>
            <a:r>
              <a:rPr lang="uk-UA" b="1" dirty="0">
                <a:latin typeface="Comic Sans MS" pitchFamily="66" charset="0"/>
              </a:rPr>
              <a:t>обов'язками, закріпити їх у пам’яті учнів, ознайомити з документами, де записані права дитини, виховувати дисциплінованість, повагу до прав інших. Діти із задоволенням брали участь у всіх обговореннях, іграх та групових завданнях</a:t>
            </a:r>
            <a:r>
              <a:rPr lang="uk-UA" b="1" dirty="0" smtClean="0">
                <a:latin typeface="Comic Sans MS" pitchFamily="66" charset="0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b="1" dirty="0" smtClean="0">
                <a:latin typeface="Comic Sans MS" pitchFamily="66" charset="0"/>
              </a:rPr>
              <a:t>інтерактивне </a:t>
            </a:r>
            <a:r>
              <a:rPr lang="uk-UA" b="1" dirty="0">
                <a:latin typeface="Comic Sans MS" pitchFamily="66" charset="0"/>
              </a:rPr>
              <a:t>заняття «</a:t>
            </a:r>
            <a:r>
              <a:rPr lang="uk-UA" b="1" dirty="0" err="1">
                <a:latin typeface="Comic Sans MS" pitchFamily="66" charset="0"/>
              </a:rPr>
              <a:t>Кібербулінг</a:t>
            </a:r>
            <a:r>
              <a:rPr lang="uk-UA" b="1" dirty="0">
                <a:latin typeface="Comic Sans MS" pitchFamily="66" charset="0"/>
              </a:rPr>
              <a:t> або агресія в </a:t>
            </a:r>
            <a:r>
              <a:rPr lang="uk-UA" b="1" dirty="0" err="1">
                <a:latin typeface="Comic Sans MS" pitchFamily="66" charset="0"/>
              </a:rPr>
              <a:t>інтернеті</a:t>
            </a:r>
            <a:r>
              <a:rPr lang="uk-UA" b="1" dirty="0">
                <a:latin typeface="Comic Sans MS" pitchFamily="66" charset="0"/>
              </a:rPr>
              <a:t>» з учнями 6-их,7-их та 8-го класів. Учні ще раз повторили види </a:t>
            </a:r>
            <a:r>
              <a:rPr lang="uk-UA" b="1" dirty="0" err="1">
                <a:latin typeface="Comic Sans MS" pitchFamily="66" charset="0"/>
              </a:rPr>
              <a:t>кібербулінгу</a:t>
            </a:r>
            <a:r>
              <a:rPr lang="uk-UA" b="1" dirty="0">
                <a:latin typeface="Comic Sans MS" pitchFamily="66" charset="0"/>
              </a:rPr>
              <a:t>, охарактеризували психологічні портрети учасників </a:t>
            </a:r>
            <a:r>
              <a:rPr lang="uk-UA" b="1" dirty="0" err="1">
                <a:latin typeface="Comic Sans MS" pitchFamily="66" charset="0"/>
              </a:rPr>
              <a:t>кібербулінгу</a:t>
            </a:r>
            <a:r>
              <a:rPr lang="uk-UA" b="1" dirty="0">
                <a:latin typeface="Comic Sans MS" pitchFamily="66" charset="0"/>
              </a:rPr>
              <a:t>, у груповій формі роботи створили пам’ятку «Правила-поради для подолання </a:t>
            </a:r>
            <a:r>
              <a:rPr lang="uk-UA" b="1" dirty="0" err="1">
                <a:latin typeface="Comic Sans MS" pitchFamily="66" charset="0"/>
              </a:rPr>
              <a:t>кібербулінгу</a:t>
            </a:r>
            <a:r>
              <a:rPr lang="uk-UA" b="1" dirty="0">
                <a:latin typeface="Comic Sans MS" pitchFamily="66" charset="0"/>
              </a:rPr>
              <a:t>»;</a:t>
            </a:r>
            <a:endParaRPr lang="uk-UA" b="1" dirty="0"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2037299" cy="252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44823"/>
            <a:ext cx="2504208" cy="286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55531"/>
            <a:ext cx="21602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20888"/>
            <a:ext cx="2232248" cy="2646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6044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b="1" dirty="0">
                <a:latin typeface="Comic Sans MS" pitchFamily="66" charset="0"/>
              </a:rPr>
              <a:t>заняття з елементами тренінгу з учнями 7-А та 7-Б класів на тему: «Ні – наркотикам!». Метою заняття було: виховувати прагнення до дієвості, активності, творчості у житті, бажання самому творити свою долю, навчити рішуче відмовлятися від пропозиції вжити </a:t>
            </a:r>
            <a:r>
              <a:rPr lang="uk-UA" b="1" dirty="0" smtClean="0">
                <a:latin typeface="Comic Sans MS" pitchFamily="66" charset="0"/>
              </a:rPr>
              <a:t>наркотик;</a:t>
            </a: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sz="2000" b="1" dirty="0">
              <a:latin typeface="Comic Sans MS" pitchFamily="66" charset="0"/>
            </a:endParaRPr>
          </a:p>
          <a:p>
            <a:endParaRPr lang="uk-UA" sz="2000" b="1" dirty="0" smtClean="0">
              <a:latin typeface="Comic Sans MS" pitchFamily="66" charset="0"/>
            </a:endParaRPr>
          </a:p>
          <a:p>
            <a:endParaRPr lang="uk-UA" b="1" dirty="0">
              <a:latin typeface="Comic Sans MS" pitchFamily="66" charset="0"/>
            </a:endParaRPr>
          </a:p>
          <a:p>
            <a:endParaRPr lang="uk-UA" b="1" dirty="0" smtClean="0">
              <a:latin typeface="Comic Sans MS" pitchFamily="66" charset="0"/>
            </a:endParaRPr>
          </a:p>
          <a:p>
            <a:endParaRPr lang="uk-UA" b="1" dirty="0">
              <a:latin typeface="Comic Sans MS" pitchFamily="66" charset="0"/>
            </a:endParaRPr>
          </a:p>
          <a:p>
            <a:endParaRPr lang="uk-UA" b="1" dirty="0" smtClean="0">
              <a:latin typeface="Comic Sans MS" pitchFamily="66" charset="0"/>
            </a:endParaRPr>
          </a:p>
          <a:p>
            <a:endParaRPr lang="uk-UA" b="1" dirty="0">
              <a:latin typeface="Comic Sans MS" pitchFamily="66" charset="0"/>
            </a:endParaRPr>
          </a:p>
          <a:p>
            <a:endParaRPr lang="uk-UA" b="1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uk-UA" b="1" dirty="0" smtClean="0">
                <a:latin typeface="Comic Sans MS" pitchFamily="66" charset="0"/>
              </a:rPr>
              <a:t> </a:t>
            </a:r>
            <a:r>
              <a:rPr lang="uk-UA" b="1" dirty="0">
                <a:latin typeface="Comic Sans MS" pitchFamily="66" charset="0"/>
              </a:rPr>
              <a:t>година спілкування з учнями 9-Б та </a:t>
            </a:r>
            <a:r>
              <a:rPr lang="uk-UA" b="1" dirty="0" smtClean="0">
                <a:latin typeface="Comic Sans MS" pitchFamily="66" charset="0"/>
              </a:rPr>
              <a:t>10-го </a:t>
            </a:r>
            <a:r>
              <a:rPr lang="uk-UA" b="1" dirty="0">
                <a:latin typeface="Comic Sans MS" pitchFamily="66" charset="0"/>
              </a:rPr>
              <a:t>«Негативні наслідки вживання наркотиків» за участі представників Всеукраїнської спілки громадських організацій  «Україна Територія життя» методом «Жива книга». </a:t>
            </a:r>
            <a:r>
              <a:rPr lang="uk-UA" b="1" dirty="0" smtClean="0">
                <a:latin typeface="Comic Sans MS" pitchFamily="66" charset="0"/>
              </a:rPr>
              <a:t>Учні </a:t>
            </a:r>
            <a:r>
              <a:rPr lang="uk-UA" b="1" dirty="0">
                <a:latin typeface="Comic Sans MS" pitchFamily="66" charset="0"/>
              </a:rPr>
              <a:t>із зацікавленням слухали жахливі факти сьогодення та переглянули відеоматеріал, в якому представники організації розповідали про свій сумний досвід.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38547"/>
            <a:ext cx="2293527" cy="297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216024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30" y="2204864"/>
            <a:ext cx="2143707" cy="2858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4" y="1372086"/>
            <a:ext cx="2257983" cy="301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4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3"/>
            <a:ext cx="1944216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922" y="1008112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896448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b="1" dirty="0" smtClean="0">
                <a:latin typeface="Comic Sans MS" pitchFamily="66" charset="0"/>
              </a:rPr>
              <a:t>рольова </a:t>
            </a:r>
            <a:r>
              <a:rPr lang="uk-UA" b="1" dirty="0">
                <a:latin typeface="Comic Sans MS" pitchFamily="66" charset="0"/>
              </a:rPr>
              <a:t>гра «Знаємо та реалізовуємо свої права</a:t>
            </a:r>
            <a:r>
              <a:rPr lang="uk-UA" b="1" dirty="0" smtClean="0">
                <a:latin typeface="Comic Sans MS" pitchFamily="66" charset="0"/>
              </a:rPr>
              <a:t>»</a:t>
            </a:r>
            <a:r>
              <a:rPr lang="uk-UA" b="1" dirty="0">
                <a:latin typeface="Comic Sans MS" pitchFamily="66" charset="0"/>
              </a:rPr>
              <a:t> учнями 5-их класів </a:t>
            </a:r>
            <a:r>
              <a:rPr lang="uk-UA" b="1" dirty="0" smtClean="0">
                <a:latin typeface="Comic Sans MS" pitchFamily="66" charset="0"/>
              </a:rPr>
              <a:t>.  </a:t>
            </a:r>
            <a:r>
              <a:rPr lang="uk-UA" b="1" dirty="0">
                <a:latin typeface="Comic Sans MS" pitchFamily="66" charset="0"/>
              </a:rPr>
              <a:t>Метою його було навчити приймати аргументовані рішення щодо балансу прав та обов’язків, показати як реалізовуються права дитини</a:t>
            </a:r>
            <a:r>
              <a:rPr lang="uk-UA" b="1" dirty="0" smtClean="0">
                <a:latin typeface="Comic Sans MS" pitchFamily="66" charset="0"/>
              </a:rPr>
              <a:t>;</a:t>
            </a:r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заняття</a:t>
            </a:r>
            <a:r>
              <a:rPr lang="ru-RU" b="1" dirty="0">
                <a:latin typeface="Comic Sans MS" pitchFamily="66" charset="0"/>
              </a:rPr>
              <a:t> з </a:t>
            </a:r>
            <a:r>
              <a:rPr lang="ru-RU" b="1" dirty="0" err="1">
                <a:latin typeface="Comic Sans MS" pitchFamily="66" charset="0"/>
              </a:rPr>
              <a:t>елементами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тренінгу</a:t>
            </a:r>
            <a:r>
              <a:rPr lang="ru-RU" b="1" dirty="0">
                <a:latin typeface="Comic Sans MS" pitchFamily="66" charset="0"/>
              </a:rPr>
              <a:t> «Дорогою </a:t>
            </a:r>
            <a:r>
              <a:rPr lang="ru-RU" b="1" dirty="0" err="1">
                <a:latin typeface="Comic Sans MS" pitchFamily="66" charset="0"/>
              </a:rPr>
              <a:t>життя</a:t>
            </a:r>
            <a:r>
              <a:rPr lang="ru-RU" b="1" dirty="0">
                <a:latin typeface="Comic Sans MS" pitchFamily="66" charset="0"/>
              </a:rPr>
              <a:t>» з </a:t>
            </a:r>
            <a:r>
              <a:rPr lang="ru-RU" b="1" dirty="0" err="1">
                <a:latin typeface="Comic Sans MS" pitchFamily="66" charset="0"/>
              </a:rPr>
              <a:t>учнями</a:t>
            </a:r>
            <a:r>
              <a:rPr lang="ru-RU" b="1" dirty="0">
                <a:latin typeface="Comic Sans MS" pitchFamily="66" charset="0"/>
              </a:rPr>
              <a:t> 5-А та 5-Б </a:t>
            </a:r>
            <a:r>
              <a:rPr lang="ru-RU" b="1" dirty="0" err="1">
                <a:latin typeface="Comic Sans MS" pitchFamily="66" charset="0"/>
              </a:rPr>
              <a:t>класів</a:t>
            </a:r>
            <a:r>
              <a:rPr lang="ru-RU" b="1" dirty="0">
                <a:latin typeface="Comic Sans MS" pitchFamily="66" charset="0"/>
              </a:rPr>
              <a:t> метою </a:t>
            </a:r>
            <a:r>
              <a:rPr lang="ru-RU" b="1" dirty="0" err="1">
                <a:latin typeface="Comic Sans MS" pitchFamily="66" charset="0"/>
              </a:rPr>
              <a:t>якого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було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сформувати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уявлення</a:t>
            </a:r>
            <a:r>
              <a:rPr lang="ru-RU" b="1" dirty="0">
                <a:latin typeface="Comic Sans MS" pitchFamily="66" charset="0"/>
              </a:rPr>
              <a:t>, </a:t>
            </a:r>
            <a:r>
              <a:rPr lang="ru-RU" b="1" dirty="0" err="1">
                <a:latin typeface="Comic Sans MS" pitchFamily="66" charset="0"/>
              </a:rPr>
              <a:t>що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алкоголізм</a:t>
            </a:r>
            <a:r>
              <a:rPr lang="ru-RU" b="1" dirty="0">
                <a:latin typeface="Comic Sans MS" pitchFamily="66" charset="0"/>
              </a:rPr>
              <a:t> та </a:t>
            </a:r>
            <a:r>
              <a:rPr lang="ru-RU" b="1" dirty="0" err="1">
                <a:latin typeface="Comic Sans MS" pitchFamily="66" charset="0"/>
              </a:rPr>
              <a:t>куріння</a:t>
            </a:r>
            <a:r>
              <a:rPr lang="ru-RU" b="1" dirty="0">
                <a:latin typeface="Comic Sans MS" pitchFamily="66" charset="0"/>
              </a:rPr>
              <a:t> – </a:t>
            </a:r>
            <a:r>
              <a:rPr lang="ru-RU" b="1" dirty="0" err="1">
                <a:latin typeface="Comic Sans MS" pitchFamily="66" charset="0"/>
              </a:rPr>
              <a:t>це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прірва</a:t>
            </a:r>
            <a:r>
              <a:rPr lang="ru-RU" b="1" dirty="0">
                <a:latin typeface="Comic Sans MS" pitchFamily="66" charset="0"/>
              </a:rPr>
              <a:t>, ворог </a:t>
            </a:r>
            <a:r>
              <a:rPr lang="ru-RU" b="1" dirty="0" err="1">
                <a:latin typeface="Comic Sans MS" pitchFamily="66" charset="0"/>
              </a:rPr>
              <a:t>нашого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здоров’я</a:t>
            </a:r>
            <a:r>
              <a:rPr lang="ru-RU" b="1" dirty="0" smtClean="0">
                <a:latin typeface="Comic Sans MS" pitchFamily="66" charset="0"/>
              </a:rPr>
              <a:t>. </a:t>
            </a:r>
            <a:r>
              <a:rPr lang="ru-RU" b="1" dirty="0" err="1">
                <a:latin typeface="Comic Sans MS" pitchFamily="66" charset="0"/>
              </a:rPr>
              <a:t>Учні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відповідально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поставилися</a:t>
            </a:r>
            <a:r>
              <a:rPr lang="ru-RU" b="1" dirty="0">
                <a:latin typeface="Comic Sans MS" pitchFamily="66" charset="0"/>
              </a:rPr>
              <a:t> до </a:t>
            </a:r>
            <a:r>
              <a:rPr lang="ru-RU" b="1" dirty="0" err="1">
                <a:latin typeface="Comic Sans MS" pitchFamily="66" charset="0"/>
              </a:rPr>
              <a:t>даної</a:t>
            </a:r>
            <a:r>
              <a:rPr lang="ru-RU" b="1" dirty="0">
                <a:latin typeface="Comic Sans MS" pitchFamily="66" charset="0"/>
              </a:rPr>
              <a:t> теми, активно брали участь у </a:t>
            </a:r>
            <a:r>
              <a:rPr lang="ru-RU" b="1" dirty="0" err="1">
                <a:latin typeface="Comic Sans MS" pitchFamily="66" charset="0"/>
              </a:rPr>
              <a:t>обговоренні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питань</a:t>
            </a:r>
            <a:r>
              <a:rPr lang="ru-RU" b="1" dirty="0">
                <a:latin typeface="Comic Sans MS" pitchFamily="66" charset="0"/>
              </a:rPr>
              <a:t> та </a:t>
            </a:r>
            <a:r>
              <a:rPr lang="ru-RU" b="1" dirty="0" err="1">
                <a:latin typeface="Comic Sans MS" pitchFamily="66" charset="0"/>
              </a:rPr>
              <a:t>моделюванні</a:t>
            </a:r>
            <a:r>
              <a:rPr lang="ru-RU" b="1" dirty="0">
                <a:latin typeface="Comic Sans MS" pitchFamily="66" charset="0"/>
              </a:rPr>
              <a:t> </a:t>
            </a:r>
            <a:r>
              <a:rPr lang="ru-RU" b="1" dirty="0" err="1">
                <a:latin typeface="Comic Sans MS" pitchFamily="66" charset="0"/>
              </a:rPr>
              <a:t>ситуацій</a:t>
            </a:r>
            <a:r>
              <a:rPr lang="ru-RU" b="1" dirty="0">
                <a:latin typeface="Comic Sans MS" pitchFamily="66" charset="0"/>
              </a:rPr>
              <a:t>.</a:t>
            </a:r>
            <a:endParaRPr lang="uk-UA" b="1" dirty="0" smtClean="0">
              <a:latin typeface="Comic Sans MS" pitchFamily="66" charset="0"/>
            </a:endParaRPr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598"/>
            <a:ext cx="226774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65" y="2883039"/>
            <a:ext cx="220486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81" y="966890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1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b="1" dirty="0">
                <a:latin typeface="Comic Sans MS" pitchFamily="66" charset="0"/>
              </a:rPr>
              <a:t>Постійна співпраця із працівником з ювенальної превенції </a:t>
            </a:r>
            <a:r>
              <a:rPr lang="uk-UA" b="1" dirty="0" err="1">
                <a:latin typeface="Comic Sans MS" pitchFamily="66" charset="0"/>
              </a:rPr>
              <a:t>Кіріною</a:t>
            </a:r>
            <a:r>
              <a:rPr lang="uk-UA" b="1" dirty="0">
                <a:latin typeface="Comic Sans MS" pitchFamily="66" charset="0"/>
              </a:rPr>
              <a:t> В.С. , у проведенні просвітницької роботи серед учнів 5-10-х класів на тему «Адміністративна та Кримінальна відповідальність підлітків», «Закон суворий, але – це закон!», «Права та обов’язки дитини»</a:t>
            </a:r>
            <a:endParaRPr lang="uk-UA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90" y="4554950"/>
            <a:ext cx="3129385" cy="213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9" y="1771327"/>
            <a:ext cx="2016224" cy="268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87" y="1514078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52" y="1514076"/>
            <a:ext cx="2937273" cy="220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08" y="428790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5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232</TotalTime>
  <Words>489</Words>
  <Application>Microsoft Office PowerPoint</Application>
  <PresentationFormat>Экран (4:3)</PresentationFormat>
  <Paragraphs>97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Формування в учнів вміння протистояти злочинам і правопорушенням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в учнів вміння протистояти злочинам і правопорушенням</dc:title>
  <dc:creator>МАМА</dc:creator>
  <cp:lastModifiedBy>МАМА</cp:lastModifiedBy>
  <cp:revision>20</cp:revision>
  <dcterms:created xsi:type="dcterms:W3CDTF">2019-03-24T15:11:15Z</dcterms:created>
  <dcterms:modified xsi:type="dcterms:W3CDTF">2019-03-24T19:13:44Z</dcterms:modified>
</cp:coreProperties>
</file>