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1" r:id="rId3"/>
    <p:sldId id="263" r:id="rId4"/>
    <p:sldId id="269" r:id="rId5"/>
    <p:sldId id="266" r:id="rId6"/>
    <p:sldId id="264" r:id="rId7"/>
    <p:sldId id="265" r:id="rId8"/>
    <p:sldId id="267" r:id="rId9"/>
    <p:sldId id="268" r:id="rId10"/>
    <p:sldId id="270" r:id="rId11"/>
    <p:sldId id="271" r:id="rId12"/>
    <p:sldId id="272" r:id="rId13"/>
    <p:sldId id="26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70F"/>
    <a:srgbClr val="4C1918"/>
    <a:srgbClr val="212932"/>
    <a:srgbClr val="374454"/>
    <a:srgbClr val="758DAF"/>
    <a:srgbClr val="AE0001"/>
    <a:srgbClr val="02489D"/>
    <a:srgbClr val="270100"/>
    <a:srgbClr val="591103"/>
    <a:srgbClr val="2139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83" b="22083"/>
          <a:stretch/>
        </p:blipFill>
        <p:spPr>
          <a:xfrm flipH="1">
            <a:off x="0" y="5588000"/>
            <a:ext cx="9144000" cy="1270000"/>
          </a:xfrm>
          <a:prstGeom prst="rect">
            <a:avLst/>
          </a:prstGeom>
        </p:spPr>
      </p:pic>
      <p:sp>
        <p:nvSpPr>
          <p:cNvPr id="20" name="Прямоугольник 1"/>
          <p:cNvSpPr/>
          <p:nvPr userDrawn="1"/>
        </p:nvSpPr>
        <p:spPr>
          <a:xfrm flipV="1">
            <a:off x="0" y="0"/>
            <a:ext cx="9144000" cy="6540499"/>
          </a:xfrm>
          <a:custGeom>
            <a:avLst/>
            <a:gdLst>
              <a:gd name="connsiteX0" fmla="*/ 0 w 9144001"/>
              <a:gd name="connsiteY0" fmla="*/ 0 h 1255690"/>
              <a:gd name="connsiteX1" fmla="*/ 9144001 w 9144001"/>
              <a:gd name="connsiteY1" fmla="*/ 0 h 1255690"/>
              <a:gd name="connsiteX2" fmla="*/ 9144001 w 9144001"/>
              <a:gd name="connsiteY2" fmla="*/ 1255690 h 1255690"/>
              <a:gd name="connsiteX3" fmla="*/ 0 w 9144001"/>
              <a:gd name="connsiteY3" fmla="*/ 1255690 h 1255690"/>
              <a:gd name="connsiteX4" fmla="*/ 0 w 9144001"/>
              <a:gd name="connsiteY4" fmla="*/ 0 h 1255690"/>
              <a:gd name="connsiteX0" fmla="*/ 0 w 9144001"/>
              <a:gd name="connsiteY0" fmla="*/ 1094704 h 2350394"/>
              <a:gd name="connsiteX1" fmla="*/ 9144001 w 9144001"/>
              <a:gd name="connsiteY1" fmla="*/ 0 h 2350394"/>
              <a:gd name="connsiteX2" fmla="*/ 9144001 w 9144001"/>
              <a:gd name="connsiteY2" fmla="*/ 2350394 h 2350394"/>
              <a:gd name="connsiteX3" fmla="*/ 0 w 9144001"/>
              <a:gd name="connsiteY3" fmla="*/ 2350394 h 2350394"/>
              <a:gd name="connsiteX4" fmla="*/ 0 w 9144001"/>
              <a:gd name="connsiteY4" fmla="*/ 1094704 h 2350394"/>
              <a:gd name="connsiteX0" fmla="*/ 0 w 9144001"/>
              <a:gd name="connsiteY0" fmla="*/ 323844 h 2350394"/>
              <a:gd name="connsiteX1" fmla="*/ 9144001 w 9144001"/>
              <a:gd name="connsiteY1" fmla="*/ 0 h 2350394"/>
              <a:gd name="connsiteX2" fmla="*/ 9144001 w 9144001"/>
              <a:gd name="connsiteY2" fmla="*/ 2350394 h 2350394"/>
              <a:gd name="connsiteX3" fmla="*/ 0 w 9144001"/>
              <a:gd name="connsiteY3" fmla="*/ 2350394 h 2350394"/>
              <a:gd name="connsiteX4" fmla="*/ 0 w 9144001"/>
              <a:gd name="connsiteY4" fmla="*/ 323844 h 23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2350394">
                <a:moveTo>
                  <a:pt x="0" y="323844"/>
                </a:moveTo>
                <a:lnTo>
                  <a:pt x="9144001" y="0"/>
                </a:lnTo>
                <a:lnTo>
                  <a:pt x="9144001" y="2350394"/>
                </a:lnTo>
                <a:lnTo>
                  <a:pt x="0" y="2350394"/>
                </a:lnTo>
                <a:lnTo>
                  <a:pt x="0" y="323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87" y="14657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7"/>
          <a:stretch/>
        </p:blipFill>
        <p:spPr>
          <a:xfrm>
            <a:off x="0" y="762000"/>
            <a:ext cx="9144000" cy="609600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774700"/>
            <a:ext cx="9144000" cy="20069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92995" y="194251"/>
            <a:ext cx="8558010" cy="1825049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A170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Формування правової компетентності учнів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A170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00" y="5854700"/>
            <a:ext cx="325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Вчитель історії</a:t>
            </a:r>
          </a:p>
          <a:p>
            <a:r>
              <a:rPr lang="uk-UA" dirty="0" err="1" smtClean="0"/>
              <a:t>Дмитрівської</a:t>
            </a:r>
            <a:r>
              <a:rPr lang="uk-UA" dirty="0" smtClean="0"/>
              <a:t> ЗОШ І-ІІІ ступенів</a:t>
            </a:r>
          </a:p>
          <a:p>
            <a:r>
              <a:rPr lang="uk-UA" dirty="0" smtClean="0"/>
              <a:t>Яніна Леонідівна Іванько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50" y="241300"/>
            <a:ext cx="7869891" cy="133773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Повага до чужих прав починається з  формування поваги до чужого права власності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іг з горіхом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901" y="1739900"/>
            <a:ext cx="4902199" cy="49021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203199"/>
            <a:ext cx="7749241" cy="1134533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Ключова складова громадянської компетентності – відповідальність за свої дії та прийняті рішення</a:t>
            </a:r>
            <a:endParaRPr lang="uk-UA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Bwo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356" y="1844675"/>
            <a:ext cx="5199030" cy="3883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Оцінку заробляє УЧЕНЬ 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поставте гарну оцінк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377950"/>
            <a:ext cx="4762500" cy="38671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69891" cy="152399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сформована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правова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предметна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компетентність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це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uk-U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4200"/>
            <a:ext cx="8432799" cy="432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учня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практичну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що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ним </a:t>
            </a:r>
            <a:r>
              <a:rPr lang="ru-RU" dirty="0" err="1" smtClean="0"/>
              <a:t>понятійної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права,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поведінкових</a:t>
            </a:r>
            <a:r>
              <a:rPr lang="ru-RU" dirty="0" smtClean="0"/>
              <a:t> моделей, </a:t>
            </a:r>
            <a:r>
              <a:rPr lang="ru-RU" dirty="0" err="1" smtClean="0"/>
              <a:t>узгоджених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нормами права,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умінь</a:t>
            </a:r>
            <a:r>
              <a:rPr lang="ru-RU" dirty="0" smtClean="0"/>
              <a:t>,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ставлень</a:t>
            </a:r>
            <a:r>
              <a:rPr lang="ru-RU" dirty="0" smtClean="0"/>
              <a:t>, що </a:t>
            </a:r>
            <a:r>
              <a:rPr lang="ru-RU" dirty="0" err="1" smtClean="0"/>
              <a:t>дозволяють</a:t>
            </a:r>
            <a:r>
              <a:rPr lang="ru-RU" dirty="0" smtClean="0"/>
              <a:t> оперативно й результативно </a:t>
            </a:r>
            <a:r>
              <a:rPr lang="ru-RU" dirty="0" err="1" smtClean="0"/>
              <a:t>розв’язувати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й </a:t>
            </a:r>
            <a:r>
              <a:rPr lang="ru-RU" dirty="0" err="1" smtClean="0"/>
              <a:t>життєві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та </a:t>
            </a:r>
            <a:r>
              <a:rPr lang="ru-RU" dirty="0" err="1" smtClean="0"/>
              <a:t>проблеми</a:t>
            </a:r>
            <a:r>
              <a:rPr lang="ru-RU" dirty="0" smtClean="0"/>
              <a:t>. </a:t>
            </a:r>
          </a:p>
          <a:p>
            <a:pPr algn="r">
              <a:buNone/>
            </a:pPr>
            <a:r>
              <a:rPr lang="en-US" dirty="0" smtClean="0"/>
              <a:t>(</a:t>
            </a:r>
            <a:r>
              <a:rPr lang="uk-UA" dirty="0" smtClean="0"/>
              <a:t>за Т.О.</a:t>
            </a:r>
            <a:r>
              <a:rPr lang="uk-UA" dirty="0" err="1" smtClean="0"/>
              <a:t>Ремех</a:t>
            </a:r>
            <a:r>
              <a:rPr lang="uk-UA" dirty="0" smtClean="0"/>
              <a:t>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5099"/>
            <a:ext cx="7869891" cy="1172633"/>
          </a:xfrm>
        </p:spPr>
        <p:txBody>
          <a:bodyPr/>
          <a:lstStyle/>
          <a:p>
            <a:pPr algn="ctr"/>
            <a:r>
              <a:rPr lang="uk-UA" dirty="0" smtClean="0"/>
              <a:t>Інформаційна компетенція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287" y="1079499"/>
            <a:ext cx="7900264" cy="1643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Уміння учня працювати із джерелами права та юридичними документами, користуватися підручником із правознавства, довідковою літературою (зокрема, енциклопедичною), мережею Інтернет тощо для самостійного пошуку правової інформації; здатність аналізувати й систематизувати інформацію правового змісту, складаючи плани, тези, таблиці та схеми, користуватися зразками юридичних документів</a:t>
            </a:r>
            <a:endParaRPr lang="uk-UA" sz="1800" dirty="0"/>
          </a:p>
        </p:txBody>
      </p:sp>
      <p:pic>
        <p:nvPicPr>
          <p:cNvPr id="4" name="Рисунок 3" descr="зак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678" y="2667000"/>
            <a:ext cx="4810522" cy="30225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Логічна компетенція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086" y="1028701"/>
            <a:ext cx="8135213" cy="1866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Уміння учня визначати та застосовувати теоретичні правові поняття, терміни, категорії для аналізу й пояснення правових явищ, процесів, подій державно-правової дійсності;  здатність визначати  причинно-наслідкові зв’язки, сутність і значення правових явищ, процесів і подій, пов’язаних із правом, суть і форми зв’язків особи й суспільства, </a:t>
            </a:r>
            <a:r>
              <a:rPr lang="uk-UA" sz="1800" dirty="0" err="1" smtClean="0"/>
              <a:t>суспільства</a:t>
            </a:r>
            <a:r>
              <a:rPr lang="uk-UA" sz="1800" dirty="0" smtClean="0"/>
              <a:t> та держави, </a:t>
            </a:r>
            <a:r>
              <a:rPr lang="uk-UA" sz="1800" dirty="0" err="1" smtClean="0"/>
              <a:t>держави</a:t>
            </a:r>
            <a:r>
              <a:rPr lang="uk-UA" sz="1800" dirty="0" smtClean="0"/>
              <a:t> й особи; уміння аналізувати, синтезувати, порівнювати й узагальнювати інформацію правового змісту</a:t>
            </a:r>
            <a:endParaRPr lang="uk-UA" sz="1800" dirty="0"/>
          </a:p>
        </p:txBody>
      </p:sp>
      <p:pic>
        <p:nvPicPr>
          <p:cNvPr id="4" name="Рисунок 3" descr="питан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762" y="2578100"/>
            <a:ext cx="4949829" cy="32972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100" y="1130301"/>
            <a:ext cx="8521700" cy="1866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Уміння учня формулювати емоційно-ціннісне ставлення до права як суспільного явища, що задовольняє інтереси й потреби суспільства, окреслює бажані ідейно-ціннісні налаштування; здатність висловлювати власні оцінні судження, оперуючи такими категоріями, як справедливість, право, демократія, свобода, права людини на основі здобутих знань та з урахуванням загальнолюдських і національних цінностей, власної системи цінностей; уміння формулювати обґрунтовану думку щодо суспільних проблем, пов’язаних із правом</a:t>
            </a:r>
            <a:endParaRPr lang="uk-UA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69891" cy="977900"/>
          </a:xfrm>
        </p:spPr>
        <p:txBody>
          <a:bodyPr/>
          <a:lstStyle/>
          <a:p>
            <a:pPr algn="ctr"/>
            <a:r>
              <a:rPr lang="uk-UA" b="1" dirty="0" smtClean="0"/>
              <a:t>Аксіологічна компетенція</a:t>
            </a:r>
            <a:endParaRPr lang="uk-UA" dirty="0"/>
          </a:p>
        </p:txBody>
      </p:sp>
      <p:pic>
        <p:nvPicPr>
          <p:cNvPr id="5" name="Рисунок 4" descr="Demokrat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3072208"/>
            <a:ext cx="4965700" cy="27621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400" y="1117601"/>
            <a:ext cx="8534400" cy="2311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800" dirty="0" smtClean="0"/>
              <a:t>Уміння учня представляти правові теоретичні знання в різних формах (усній, письмовій, графічній тощо), використовувати їх для  виконання практичних завдань, аналізу й розв’язання правових завдань і ситуацій, визначати  й  обирати  альтернативні підходи та рішення; уміння здійснювати й пояснювати  вибір  моделі  поведінки  в  повсякденних  життєвих ситуаціях на підставі норм права й положень законодавства, реалізувати їх у різних видах правовідносин; здатність визначати, у яких ситуаціях потрібно звертатися за правовою допомогою до правника; </a:t>
            </a:r>
            <a:r>
              <a:rPr lang="uk-UA" sz="1800" b="1" dirty="0" smtClean="0"/>
              <a:t>усвідомлення відповідальності за власну поведінку</a:t>
            </a:r>
            <a:endParaRPr lang="uk-UA" sz="18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7400" y="317499"/>
            <a:ext cx="7711141" cy="73660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Практично-поведінкова компетенція</a:t>
            </a:r>
            <a:endParaRPr lang="uk-UA" sz="3200" dirty="0"/>
          </a:p>
        </p:txBody>
      </p:sp>
      <p:pic>
        <p:nvPicPr>
          <p:cNvPr id="5" name="Рисунок 4" descr="дум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028950"/>
            <a:ext cx="3784600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1"/>
            <a:ext cx="8420100" cy="133773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Спільна праця вчителів і батьків = сформована громадянська компетентність</a:t>
            </a:r>
            <a:endParaRPr lang="uk-U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успіх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025" y="1701801"/>
            <a:ext cx="5175131" cy="3454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the_en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589" y="1384300"/>
            <a:ext cx="7467506" cy="40147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err="1" smtClean="0"/>
              <a:t>Відповідно</a:t>
            </a:r>
            <a:r>
              <a:rPr lang="ru-RU" sz="2400" b="1" dirty="0" smtClean="0"/>
              <a:t> до </a:t>
            </a:r>
            <a:br>
              <a:rPr lang="ru-RU" sz="2400" b="1" dirty="0" smtClean="0"/>
            </a:br>
            <a:r>
              <a:rPr lang="ru-RU" sz="2400" b="1" dirty="0" smtClean="0"/>
              <a:t>Державного стандарту </a:t>
            </a:r>
            <a:r>
              <a:rPr lang="ru-RU" sz="2400" b="1" dirty="0" err="1" smtClean="0"/>
              <a:t>базової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освіти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громадянська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компетентність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учня</a:t>
            </a:r>
            <a:r>
              <a:rPr lang="ru-RU" dirty="0" smtClean="0"/>
              <a:t> активно, </a:t>
            </a:r>
            <a:r>
              <a:rPr lang="ru-RU" dirty="0" err="1" smtClean="0"/>
              <a:t>відповідально</a:t>
            </a:r>
            <a:r>
              <a:rPr lang="ru-RU" dirty="0" smtClean="0"/>
              <a:t> та </a:t>
            </a:r>
            <a:r>
              <a:rPr lang="ru-RU" dirty="0" err="1" smtClean="0"/>
              <a:t>ефективно</a:t>
            </a:r>
            <a:r>
              <a:rPr lang="ru-RU" dirty="0" smtClean="0"/>
              <a:t> </a:t>
            </a:r>
            <a:r>
              <a:rPr lang="ru-RU" dirty="0" err="1" smtClean="0"/>
              <a:t>реалізовувати</a:t>
            </a:r>
            <a:r>
              <a:rPr lang="ru-RU" dirty="0" smtClean="0"/>
              <a:t> права та </a:t>
            </a:r>
            <a:r>
              <a:rPr lang="ru-RU" dirty="0" err="1" smtClean="0"/>
              <a:t>обов’язки</a:t>
            </a:r>
            <a:r>
              <a:rPr lang="ru-RU" dirty="0" smtClean="0"/>
              <a:t> з метою </a:t>
            </a:r>
            <a:r>
              <a:rPr lang="ru-RU" dirty="0" err="1" smtClean="0"/>
              <a:t>розвитку</a:t>
            </a:r>
            <a:r>
              <a:rPr lang="ru-RU" dirty="0" smtClean="0"/>
              <a:t> демократичного </a:t>
            </a:r>
            <a:r>
              <a:rPr lang="ru-RU" dirty="0" err="1" smtClean="0"/>
              <a:t>суспільства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предметна (галузева) компетентність </a:t>
            </a:r>
            <a:r>
              <a:rPr lang="uk-UA" dirty="0" smtClean="0"/>
              <a:t>- набутий учнями у процесі навчання досвід специфічної для певного предмета діяльності, пов’язаної із засвоєнням, розумінням і застосуванням нових знань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5099"/>
            <a:ext cx="7869891" cy="1172633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Формування громадянської компетентності повинно починатись із початкової школи</a:t>
            </a:r>
            <a:endParaRPr lang="uk-UA" sz="2800" dirty="0"/>
          </a:p>
        </p:txBody>
      </p:sp>
      <p:pic>
        <p:nvPicPr>
          <p:cNvPr id="4" name="Содержимое 3" descr="depositphotos_157725828-stock-illustration-lesson-in-elementary-primary-scho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700" y="1338704"/>
            <a:ext cx="6045200" cy="5159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І тривати до випускного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82aj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606" y="2249488"/>
            <a:ext cx="4762500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7799"/>
            <a:ext cx="7869891" cy="115993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Суб’єкт-суб’єктна взаємодія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Перукар Gif (1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400" y="1569481"/>
            <a:ext cx="3085306" cy="4169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69891" cy="1981199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</a:rPr>
              <a:t>Завдання №1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 –</a:t>
            </a:r>
            <a:b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ознайомити учнів з правами та обов’язками, які вони можуть реалізувати в школі</a:t>
            </a:r>
            <a:endParaRPr lang="uk-UA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201" y="2099897"/>
            <a:ext cx="4707662" cy="3526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 статуті школи зазначені наступні права здобувачів освіти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087" y="1257300"/>
            <a:ext cx="7900264" cy="4919663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якісні освітні послуги;</a:t>
            </a:r>
          </a:p>
          <a:p>
            <a:r>
              <a:rPr lang="uk-UA" dirty="0" smtClean="0"/>
              <a:t>справедливе та об’єктивне оцінювання результатів навчання;</a:t>
            </a:r>
          </a:p>
          <a:p>
            <a:r>
              <a:rPr lang="uk-UA" dirty="0" smtClean="0"/>
              <a:t>відзначення успіхів у своїй діяльності;</a:t>
            </a:r>
          </a:p>
          <a:p>
            <a:r>
              <a:rPr lang="uk-UA" dirty="0" smtClean="0"/>
              <a:t>свободу творчої, спортивної, оздоровчої, культурної, просвітницької, наукової і науково-технічної діяльності тощо;</a:t>
            </a:r>
          </a:p>
          <a:p>
            <a:r>
              <a:rPr lang="uk-UA" dirty="0" smtClean="0"/>
              <a:t>безпечні та нешкідливі умови навчання, утримання і праці;</a:t>
            </a:r>
          </a:p>
          <a:p>
            <a:r>
              <a:rPr lang="uk-UA" dirty="0" smtClean="0"/>
              <a:t>повагу людської гідності;</a:t>
            </a:r>
          </a:p>
          <a:p>
            <a:r>
              <a:rPr lang="uk-UA" dirty="0" smtClean="0"/>
              <a:t>захист під час освітнього процесу від приниження честі та гідності, будь-яких форм насильства та експлуатації, дискримінації за будь-якою ознакою, пропаганди та агітації, що завдають шкоди здоров’ю здобувача освіти;</a:t>
            </a:r>
          </a:p>
          <a:p>
            <a:r>
              <a:rPr lang="uk-UA" dirty="0" smtClean="0"/>
              <a:t>користування бібліотекою, навчальною, науковою, виробничою, культурною, спортивною, побутовою, оздоровчою інфраструктурою закладу освіти та послугами його структурних підрозділів у порядку, встановленому закладом відповідно до спеціальних законів;</a:t>
            </a:r>
          </a:p>
          <a:p>
            <a:r>
              <a:rPr lang="uk-UA" dirty="0" smtClean="0"/>
              <a:t>доступ до інформаційних ресурсів і комунікацій, що використовуються в освітньому процесі та науковій діяльності;</a:t>
            </a:r>
          </a:p>
          <a:p>
            <a:r>
              <a:rPr lang="uk-UA" dirty="0" smtClean="0"/>
              <a:t>забезпечення стипендіями в порядку, встановленому Кабінетом Міністрів України;</a:t>
            </a:r>
          </a:p>
          <a:p>
            <a:r>
              <a:rPr lang="uk-UA" dirty="0" smtClean="0"/>
              <a:t>трудову діяльність у </a:t>
            </a:r>
            <a:r>
              <a:rPr lang="uk-UA" dirty="0" err="1" smtClean="0"/>
              <a:t>позанавчальний</a:t>
            </a:r>
            <a:r>
              <a:rPr lang="uk-UA" dirty="0" smtClean="0"/>
              <a:t> час;</a:t>
            </a:r>
          </a:p>
          <a:p>
            <a:r>
              <a:rPr lang="uk-UA" dirty="0" smtClean="0"/>
              <a:t>особисту або через своїх законних представників участь у громадському самоврядуванні та управлінні закладом освіти;</a:t>
            </a:r>
          </a:p>
          <a:p>
            <a:r>
              <a:rPr lang="uk-UA" dirty="0" smtClean="0"/>
              <a:t>інші необхідні умови для здобуття освіти, у тому числі для осіб з особливими освітніми потребами та із соціально незахищених верств населення.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Обов’язки здобувачів освіти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500" y="1219200"/>
            <a:ext cx="8331199" cy="468629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</a:t>
            </a:r>
            <a:r>
              <a:rPr lang="ru-RU" dirty="0" err="1" smtClean="0"/>
              <a:t>освітньої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(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плану), </a:t>
            </a:r>
            <a:r>
              <a:rPr lang="ru-RU" dirty="0" err="1" smtClean="0"/>
              <a:t>дотримуючись</a:t>
            </a:r>
            <a:r>
              <a:rPr lang="ru-RU" dirty="0" smtClean="0"/>
              <a:t> принципу </a:t>
            </a:r>
            <a:r>
              <a:rPr lang="ru-RU" dirty="0" err="1" smtClean="0"/>
              <a:t>академічної</a:t>
            </a:r>
            <a:r>
              <a:rPr lang="ru-RU" dirty="0" smtClean="0"/>
              <a:t> </a:t>
            </a:r>
            <a:r>
              <a:rPr lang="ru-RU" dirty="0" err="1" smtClean="0"/>
              <a:t>доброчесності</a:t>
            </a:r>
            <a:r>
              <a:rPr lang="ru-RU" dirty="0" smtClean="0"/>
              <a:t>, та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передбачених</a:t>
            </a:r>
            <a:r>
              <a:rPr lang="ru-RU" dirty="0" smtClean="0"/>
              <a:t> стандартом </a:t>
            </a:r>
            <a:r>
              <a:rPr lang="ru-RU" dirty="0" err="1" smtClean="0"/>
              <a:t>освіти</a:t>
            </a:r>
            <a:r>
              <a:rPr lang="ru-RU" dirty="0" smtClean="0"/>
              <a:t> для </a:t>
            </a:r>
            <a:r>
              <a:rPr lang="ru-RU" dirty="0" err="1" smtClean="0"/>
              <a:t>відповідного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поважати</a:t>
            </a:r>
            <a:r>
              <a:rPr lang="ru-RU" dirty="0" smtClean="0"/>
              <a:t> </a:t>
            </a:r>
            <a:r>
              <a:rPr lang="ru-RU" dirty="0" err="1" smtClean="0"/>
              <a:t>гідність</a:t>
            </a:r>
            <a:r>
              <a:rPr lang="ru-RU" dirty="0" smtClean="0"/>
              <a:t>, права, </a:t>
            </a:r>
            <a:r>
              <a:rPr lang="ru-RU" dirty="0" err="1" smtClean="0"/>
              <a:t>свободи</a:t>
            </a:r>
            <a:r>
              <a:rPr lang="ru-RU" dirty="0" smtClean="0"/>
              <a:t> та </a:t>
            </a:r>
            <a:r>
              <a:rPr lang="ru-RU" dirty="0" err="1" smtClean="0"/>
              <a:t>законні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, </a:t>
            </a:r>
            <a:r>
              <a:rPr lang="ru-RU" dirty="0" err="1" smtClean="0"/>
              <a:t>дотримуватися</a:t>
            </a:r>
            <a:r>
              <a:rPr lang="ru-RU" dirty="0" smtClean="0"/>
              <a:t> </a:t>
            </a:r>
            <a:r>
              <a:rPr lang="ru-RU" dirty="0" err="1" smtClean="0"/>
              <a:t>етичних</a:t>
            </a:r>
            <a:r>
              <a:rPr lang="ru-RU" dirty="0" smtClean="0"/>
              <a:t> норм;</a:t>
            </a:r>
          </a:p>
          <a:p>
            <a:r>
              <a:rPr lang="ru-RU" dirty="0" err="1" smtClean="0"/>
              <a:t>відповідально</a:t>
            </a:r>
            <a:r>
              <a:rPr lang="ru-RU" dirty="0" smtClean="0"/>
              <a:t> та </a:t>
            </a:r>
            <a:r>
              <a:rPr lang="ru-RU" dirty="0" err="1" smtClean="0"/>
              <a:t>дбайливо</a:t>
            </a:r>
            <a:r>
              <a:rPr lang="ru-RU" dirty="0" smtClean="0"/>
              <a:t> </a:t>
            </a:r>
            <a:r>
              <a:rPr lang="ru-RU" dirty="0" err="1" smtClean="0"/>
              <a:t>ставитися</a:t>
            </a:r>
            <a:r>
              <a:rPr lang="ru-RU" dirty="0" smtClean="0"/>
              <a:t> до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, </a:t>
            </a:r>
            <a:r>
              <a:rPr lang="ru-RU" dirty="0" err="1" smtClean="0"/>
              <a:t>здоров’я</a:t>
            </a:r>
            <a:r>
              <a:rPr lang="ru-RU" dirty="0" smtClean="0"/>
              <a:t> </a:t>
            </a:r>
            <a:r>
              <a:rPr lang="ru-RU" dirty="0" err="1" smtClean="0"/>
              <a:t>оточуючих</a:t>
            </a:r>
            <a:r>
              <a:rPr lang="ru-RU" dirty="0" smtClean="0"/>
              <a:t>, </a:t>
            </a:r>
            <a:r>
              <a:rPr lang="ru-RU" dirty="0" err="1" smtClean="0"/>
              <a:t>довкілля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дотримуватися</a:t>
            </a:r>
            <a:r>
              <a:rPr lang="ru-RU" dirty="0" smtClean="0"/>
              <a:t>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правил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розпорядку</a:t>
            </a:r>
            <a:r>
              <a:rPr lang="ru-RU" dirty="0" smtClean="0"/>
              <a:t> закладу, а </a:t>
            </a:r>
            <a:r>
              <a:rPr lang="ru-RU" dirty="0" err="1" smtClean="0"/>
              <a:t>також</a:t>
            </a:r>
            <a:r>
              <a:rPr lang="ru-RU" dirty="0" smtClean="0"/>
              <a:t> умов договору про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освітніх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(за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).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7799"/>
            <a:ext cx="7869891" cy="1159933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З початкової школи розпочинається знайомство з правилами дорожнього руху</a:t>
            </a:r>
            <a:endParaRPr lang="uk-UA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velo0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481" y="1916113"/>
            <a:ext cx="52387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588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Формування правової компетентності учнів</vt:lpstr>
      <vt:lpstr>Відповідно до  Державного стандарту базової і повної загальної середньої освіти</vt:lpstr>
      <vt:lpstr>Формування громадянської компетентності повинно починатись із початкової школи</vt:lpstr>
      <vt:lpstr>І тривати до випускного</vt:lpstr>
      <vt:lpstr>Суб’єкт-суб’єктна взаємодія</vt:lpstr>
      <vt:lpstr>Завдання №1 – ознайомити учнів з правами та обов’язками, які вони можуть реалізувати в школі</vt:lpstr>
      <vt:lpstr>В статуті школи зазначені наступні права здобувачів освіти</vt:lpstr>
      <vt:lpstr>Обов’язки здобувачів освіти</vt:lpstr>
      <vt:lpstr>З початкової школи розпочинається знайомство з правилами дорожнього руху</vt:lpstr>
      <vt:lpstr>Повага до чужих прав починається з  формування поваги до чужого права власності</vt:lpstr>
      <vt:lpstr>Ключова складова громадянської компетентності – відповідальність за свої дії та прийняті рішення</vt:lpstr>
      <vt:lpstr>Оцінку заробляє УЧЕНЬ </vt:lpstr>
      <vt:lpstr>сформована правова предметна компетентність – це </vt:lpstr>
      <vt:lpstr>Інформаційна компетенція</vt:lpstr>
      <vt:lpstr>Логічна компетенція</vt:lpstr>
      <vt:lpstr>Аксіологічна компетенція</vt:lpstr>
      <vt:lpstr>Практично-поведінкова компетенція</vt:lpstr>
      <vt:lpstr>Спільна праця вчителів і батьків = сформована громадянська компетентність</vt:lpstr>
      <vt:lpstr>Слайд 19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Thorwald</cp:lastModifiedBy>
  <cp:revision>98</cp:revision>
  <dcterms:created xsi:type="dcterms:W3CDTF">2016-11-18T14:12:19Z</dcterms:created>
  <dcterms:modified xsi:type="dcterms:W3CDTF">2019-03-24T18:48:44Z</dcterms:modified>
</cp:coreProperties>
</file>