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8" r:id="rId2"/>
    <p:sldId id="266" r:id="rId3"/>
    <p:sldId id="267" r:id="rId4"/>
    <p:sldId id="256" r:id="rId5"/>
    <p:sldId id="270" r:id="rId6"/>
    <p:sldId id="258" r:id="rId7"/>
    <p:sldId id="271" r:id="rId8"/>
    <p:sldId id="263" r:id="rId9"/>
    <p:sldId id="264" r:id="rId10"/>
    <p:sldId id="259" r:id="rId11"/>
    <p:sldId id="260" r:id="rId12"/>
    <p:sldId id="265" r:id="rId13"/>
    <p:sldId id="262" r:id="rId14"/>
    <p:sldId id="276" r:id="rId15"/>
    <p:sldId id="272" r:id="rId16"/>
    <p:sldId id="278" r:id="rId17"/>
    <p:sldId id="277" r:id="rId18"/>
    <p:sldId id="279" r:id="rId19"/>
    <p:sldId id="275" r:id="rId20"/>
    <p:sldId id="280" r:id="rId21"/>
    <p:sldId id="273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1" autoAdjust="0"/>
    <p:restoredTop sz="94660"/>
  </p:normalViewPr>
  <p:slideViewPr>
    <p:cSldViewPr>
      <p:cViewPr varScale="1">
        <p:scale>
          <a:sx n="107" d="100"/>
          <a:sy n="107" d="100"/>
        </p:scale>
        <p:origin x="-11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BBCE2-0E7D-44E5-A07D-BF3FD7F5407F}" type="datetimeFigureOut">
              <a:rPr lang="uk-UA" smtClean="0"/>
              <a:t>23.03.2019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918B0-A1EF-4DC3-8E45-A984217E9ED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149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EDF3-7F41-4F38-8832-F5BCF57F8414}" type="datetimeFigureOut">
              <a:rPr lang="uk-UA" smtClean="0"/>
              <a:t>23.03.2019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90FE-CD3F-4578-B8F6-8B248D6D66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213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EDF3-7F41-4F38-8832-F5BCF57F8414}" type="datetimeFigureOut">
              <a:rPr lang="uk-UA" smtClean="0"/>
              <a:t>23.03.2019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90FE-CD3F-4578-B8F6-8B248D6D66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412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EDF3-7F41-4F38-8832-F5BCF57F8414}" type="datetimeFigureOut">
              <a:rPr lang="uk-UA" smtClean="0"/>
              <a:t>23.03.2019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90FE-CD3F-4578-B8F6-8B248D6D66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98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EDF3-7F41-4F38-8832-F5BCF57F8414}" type="datetimeFigureOut">
              <a:rPr lang="uk-UA" smtClean="0"/>
              <a:t>23.03.2019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90FE-CD3F-4578-B8F6-8B248D6D66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411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EDF3-7F41-4F38-8832-F5BCF57F8414}" type="datetimeFigureOut">
              <a:rPr lang="uk-UA" smtClean="0"/>
              <a:t>23.03.2019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90FE-CD3F-4578-B8F6-8B248D6D66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8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EDF3-7F41-4F38-8832-F5BCF57F8414}" type="datetimeFigureOut">
              <a:rPr lang="uk-UA" smtClean="0"/>
              <a:t>23.03.2019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90FE-CD3F-4578-B8F6-8B248D6D66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12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EDF3-7F41-4F38-8832-F5BCF57F8414}" type="datetimeFigureOut">
              <a:rPr lang="uk-UA" smtClean="0"/>
              <a:t>23.03.2019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90FE-CD3F-4578-B8F6-8B248D6D66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307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EDF3-7F41-4F38-8832-F5BCF57F8414}" type="datetimeFigureOut">
              <a:rPr lang="uk-UA" smtClean="0"/>
              <a:t>23.03.2019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90FE-CD3F-4578-B8F6-8B248D6D66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81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EDF3-7F41-4F38-8832-F5BCF57F8414}" type="datetimeFigureOut">
              <a:rPr lang="uk-UA" smtClean="0"/>
              <a:t>23.03.2019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90FE-CD3F-4578-B8F6-8B248D6D66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31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EDF3-7F41-4F38-8832-F5BCF57F8414}" type="datetimeFigureOut">
              <a:rPr lang="uk-UA" smtClean="0"/>
              <a:t>23.03.2019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90FE-CD3F-4578-B8F6-8B248D6D66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205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EDF3-7F41-4F38-8832-F5BCF57F8414}" type="datetimeFigureOut">
              <a:rPr lang="uk-UA" smtClean="0"/>
              <a:t>23.03.2019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690FE-CD3F-4578-B8F6-8B248D6D66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182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0EDF3-7F41-4F38-8832-F5BCF57F8414}" type="datetimeFigureOut">
              <a:rPr lang="uk-UA" smtClean="0"/>
              <a:t>23.03.2019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690FE-CD3F-4578-B8F6-8B248D6D66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172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.png"/><Relationship Id="rId4" Type="http://schemas.openxmlformats.org/officeDocument/2006/relationships/image" Target="../media/image26.jpe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ta\Desktop\Foliage_Template_5083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06" y="1588"/>
            <a:ext cx="8167427" cy="6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060849"/>
            <a:ext cx="5112568" cy="936103"/>
          </a:xfrm>
        </p:spPr>
        <p:txBody>
          <a:bodyPr>
            <a:noAutofit/>
          </a:bodyPr>
          <a:lstStyle/>
          <a:p>
            <a:r>
              <a:rPr lang="uk-UA" sz="2800" dirty="0" smtClean="0"/>
              <a:t>Витязь молодої української поезії, людина короткої, але яскравої, як спалах, долі.</a:t>
            </a:r>
            <a:br>
              <a:rPr lang="uk-UA" sz="2800" dirty="0" smtClean="0"/>
            </a:br>
            <a:r>
              <a:rPr lang="uk-UA" sz="2800" dirty="0" smtClean="0"/>
              <a:t>О.Гончар</a:t>
            </a:r>
            <a:endParaRPr lang="uk-UA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27251" y="4077072"/>
            <a:ext cx="4922101" cy="2160240"/>
          </a:xfrm>
        </p:spPr>
        <p:txBody>
          <a:bodyPr>
            <a:normAutofit/>
          </a:bodyPr>
          <a:lstStyle/>
          <a:p>
            <a:r>
              <a:rPr lang="ru-RU" sz="2800" dirty="0"/>
              <a:t> </a:t>
            </a:r>
            <a:r>
              <a:rPr lang="ru-RU" sz="2800" dirty="0">
                <a:solidFill>
                  <a:schemeClr val="tx1"/>
                </a:solidFill>
              </a:rPr>
              <a:t>Я </a:t>
            </a:r>
            <a:r>
              <a:rPr lang="ru-RU" sz="2800" dirty="0" err="1">
                <a:solidFill>
                  <a:schemeClr val="tx1"/>
                </a:solidFill>
              </a:rPr>
              <a:t>хотів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би</a:t>
            </a:r>
            <a:r>
              <a:rPr lang="ru-RU" sz="2800" dirty="0" smtClean="0">
                <a:solidFill>
                  <a:schemeClr val="tx1"/>
                </a:solidFill>
              </a:rPr>
              <a:t>, як </a:t>
            </a:r>
            <a:r>
              <a:rPr lang="ru-RU" sz="2800" dirty="0" err="1">
                <a:solidFill>
                  <a:schemeClr val="tx1"/>
                </a:solidFill>
              </a:rPr>
              <a:t>ти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ru-RU" sz="2800" dirty="0" err="1">
                <a:solidFill>
                  <a:schemeClr val="tx1"/>
                </a:solidFill>
              </a:rPr>
              <a:t>прожити</a:t>
            </a:r>
            <a:r>
              <a:rPr lang="ru-RU" sz="2800" dirty="0">
                <a:solidFill>
                  <a:schemeClr val="tx1"/>
                </a:solidFill>
              </a:rPr>
              <a:t>,</a:t>
            </a:r>
          </a:p>
          <a:p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Щоб</a:t>
            </a:r>
            <a:r>
              <a:rPr lang="ru-RU" sz="2800" dirty="0">
                <a:solidFill>
                  <a:schemeClr val="tx1"/>
                </a:solidFill>
              </a:rPr>
              <a:t> не </a:t>
            </a:r>
            <a:r>
              <a:rPr lang="ru-RU" sz="2800" dirty="0" err="1">
                <a:solidFill>
                  <a:schemeClr val="tx1"/>
                </a:solidFill>
              </a:rPr>
              <a:t>тліть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ru-RU" sz="2800" dirty="0" smtClean="0">
                <a:solidFill>
                  <a:schemeClr val="tx1"/>
                </a:solidFill>
              </a:rPr>
              <a:t>а </a:t>
            </a:r>
            <a:r>
              <a:rPr lang="ru-RU" sz="2800" dirty="0" err="1">
                <a:solidFill>
                  <a:schemeClr val="tx1"/>
                </a:solidFill>
              </a:rPr>
              <a:t>завжди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горіть</a:t>
            </a:r>
            <a:r>
              <a:rPr lang="ru-RU" sz="2800" dirty="0">
                <a:solidFill>
                  <a:schemeClr val="tx1"/>
                </a:solidFill>
              </a:rPr>
              <a:t>. </a:t>
            </a:r>
            <a:endParaRPr lang="ru-RU" sz="2800" dirty="0" smtClean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В. </a:t>
            </a:r>
            <a:r>
              <a:rPr lang="ru-RU" sz="2800" dirty="0">
                <a:solidFill>
                  <a:schemeClr val="tx1"/>
                </a:solidFill>
              </a:rPr>
              <a:t>Симоненко («</a:t>
            </a:r>
            <a:r>
              <a:rPr lang="ru-RU" sz="2800" dirty="0" err="1">
                <a:solidFill>
                  <a:schemeClr val="tx1"/>
                </a:solidFill>
              </a:rPr>
              <a:t>Матері</a:t>
            </a:r>
            <a:r>
              <a:rPr lang="ru-RU" sz="2800" dirty="0">
                <a:solidFill>
                  <a:schemeClr val="tx1"/>
                </a:solidFill>
              </a:rPr>
              <a:t>»)</a:t>
            </a:r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88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588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17032"/>
            <a:ext cx="17795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4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" y="19051"/>
            <a:ext cx="8023225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87" y="476672"/>
            <a:ext cx="5163741" cy="94096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Дитячі твори(казки, вірші)</a:t>
            </a:r>
            <a:endParaRPr lang="uk-UA" dirty="0"/>
          </a:p>
        </p:txBody>
      </p:sp>
      <p:pic>
        <p:nvPicPr>
          <p:cNvPr id="3075" name="Picture 3" descr="C:\Users\Nata\Desktop\8_thum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6889">
            <a:off x="4441001" y="4202496"/>
            <a:ext cx="1697099" cy="230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Nata\Desktop\Vasil_Simonenko__Tsar_Plaksij_i_Loskot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2015">
            <a:off x="2860094" y="1616936"/>
            <a:ext cx="1572120" cy="24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Nata\Desktop\podorozh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932">
            <a:off x="1182455" y="4081018"/>
            <a:ext cx="1800111" cy="254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588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0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ta\Desktop\follaje-colgando-desenfoque-fondo-naturaleza-verde-espacio-texto_43300-3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9" y="16179"/>
            <a:ext cx="8022166" cy="684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612068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Збірки поезій, оповідань та новел</a:t>
            </a:r>
            <a:endParaRPr lang="uk-UA" dirty="0"/>
          </a:p>
        </p:txBody>
      </p:sp>
      <p:pic>
        <p:nvPicPr>
          <p:cNvPr id="4098" name="Picture 2" descr="C:\Users\Nata\Desktop\Vasil_Simonenko__Vibra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891">
            <a:off x="1288172" y="4336279"/>
            <a:ext cx="1381049" cy="216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ta\Desktop\18100700133039746_f0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0062">
            <a:off x="1225980" y="1779467"/>
            <a:ext cx="1453564" cy="203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ata\Desktop\lebedimaterynstva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32" y="1594100"/>
            <a:ext cx="1345789" cy="231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Nata\Desktop\160120081729438635_f0_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8177">
            <a:off x="5318218" y="1602365"/>
            <a:ext cx="1444257" cy="229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Nata\Desktop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00" y="4178998"/>
            <a:ext cx="1394742" cy="229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Nata\Desktop\img767_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472">
            <a:off x="5199104" y="4236820"/>
            <a:ext cx="1495952" cy="21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6179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588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4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162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988840"/>
            <a:ext cx="7128792" cy="1728192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> У 1995 р. Василеві Симоненку посмертно присуджено Державну премію України імені Т. Шевченка.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88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21839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17032"/>
            <a:ext cx="2448272" cy="299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18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Nata\Desktop\700_FO38356745_b75fdf6edbe803edd03ce2fbabcf38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6" y="0"/>
            <a:ext cx="84707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272808" cy="2808312"/>
          </a:xfrm>
        </p:spPr>
        <p:txBody>
          <a:bodyPr>
            <a:noAutofit/>
          </a:bodyPr>
          <a:lstStyle/>
          <a:p>
            <a:r>
              <a:rPr lang="ru-RU" sz="2800" dirty="0" smtClean="0"/>
              <a:t>О 23 </a:t>
            </a:r>
            <a:r>
              <a:rPr lang="ru-RU" sz="2800" dirty="0" err="1" smtClean="0"/>
              <a:t>годині</a:t>
            </a:r>
            <a:r>
              <a:rPr lang="ru-RU" sz="2800" dirty="0" smtClean="0"/>
              <a:t> 13 </a:t>
            </a:r>
            <a:r>
              <a:rPr lang="ru-RU" sz="2800" dirty="0" err="1" smtClean="0"/>
              <a:t>грудня</a:t>
            </a:r>
            <a:r>
              <a:rPr lang="ru-RU" sz="2800" dirty="0" smtClean="0"/>
              <a:t> 1963 року на </a:t>
            </a:r>
            <a:r>
              <a:rPr lang="ru-RU" sz="2800" dirty="0" err="1" smtClean="0"/>
              <a:t>лікарняному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ліжку</a:t>
            </a:r>
            <a:r>
              <a:rPr lang="ru-RU" sz="2800" dirty="0" smtClean="0"/>
              <a:t> в </a:t>
            </a:r>
            <a:r>
              <a:rPr lang="ru-RU" sz="2800" dirty="0" err="1" smtClean="0"/>
              <a:t>Черкасах</a:t>
            </a:r>
            <a:r>
              <a:rPr lang="ru-RU" sz="2800" dirty="0" smtClean="0"/>
              <a:t> </a:t>
            </a:r>
            <a:r>
              <a:rPr lang="ru-RU" sz="2800" dirty="0" err="1" smtClean="0"/>
              <a:t>навіки</a:t>
            </a:r>
            <a:r>
              <a:rPr lang="ru-RU" sz="2800" dirty="0" smtClean="0"/>
              <a:t> </a:t>
            </a:r>
            <a:r>
              <a:rPr lang="ru-RU" sz="2800" dirty="0" err="1" smtClean="0"/>
              <a:t>зупинилося</a:t>
            </a:r>
            <a:r>
              <a:rPr lang="ru-RU" sz="2800" dirty="0" smtClean="0"/>
              <a:t> </a:t>
            </a:r>
            <a:r>
              <a:rPr lang="ru-RU" sz="2800" dirty="0" err="1" smtClean="0"/>
              <a:t>серце</a:t>
            </a:r>
            <a:r>
              <a:rPr lang="ru-RU" sz="2800" dirty="0" smtClean="0"/>
              <a:t> Василя </a:t>
            </a:r>
            <a:r>
              <a:rPr lang="ru-RU" sz="2800" dirty="0" err="1" smtClean="0"/>
              <a:t>Андрійовича</a:t>
            </a:r>
            <a:r>
              <a:rPr lang="ru-RU" sz="2800" dirty="0" smtClean="0"/>
              <a:t> </a:t>
            </a:r>
            <a:r>
              <a:rPr lang="ru-RU" sz="2800" dirty="0" err="1" smtClean="0"/>
              <a:t>Симоненка</a:t>
            </a:r>
            <a:r>
              <a:rPr lang="ru-RU" sz="2800" dirty="0" smtClean="0"/>
              <a:t>. </a:t>
            </a:r>
            <a:r>
              <a:rPr lang="ru-RU" sz="2800" dirty="0" err="1" smtClean="0"/>
              <a:t>Поховано</a:t>
            </a:r>
            <a:r>
              <a:rPr lang="ru-RU" sz="2800" dirty="0" smtClean="0"/>
              <a:t> </a:t>
            </a:r>
            <a:r>
              <a:rPr lang="ru-RU" sz="2800" dirty="0" err="1" smtClean="0"/>
              <a:t>його</a:t>
            </a:r>
            <a:r>
              <a:rPr lang="ru-RU" sz="2800" dirty="0" smtClean="0"/>
              <a:t> на центральному </a:t>
            </a:r>
            <a:r>
              <a:rPr lang="ru-RU" sz="2800" dirty="0" err="1" smtClean="0"/>
              <a:t>Черкаському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кладовищі</a:t>
            </a:r>
            <a:r>
              <a:rPr lang="ru-RU" sz="2800" dirty="0" smtClean="0"/>
              <a:t>.</a:t>
            </a:r>
            <a:endParaRPr lang="uk-UA" sz="2800" dirty="0"/>
          </a:p>
        </p:txBody>
      </p:sp>
      <p:pic>
        <p:nvPicPr>
          <p:cNvPr id="6146" name="Picture 2" descr="C:\Users\Nata\Desktop\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58" y="3861048"/>
            <a:ext cx="3828426" cy="28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001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534" y="4360603"/>
            <a:ext cx="321286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1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Основні </a:t>
            </a:r>
            <a:r>
              <a:rPr lang="uk-UA" dirty="0"/>
              <a:t>віхи життя поета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69" y="29319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588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1124744"/>
            <a:ext cx="734481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i="1" u="sng" dirty="0"/>
              <a:t>8 </a:t>
            </a:r>
            <a:r>
              <a:rPr lang="ru-RU" sz="2300" b="1" i="1" u="sng" dirty="0" err="1"/>
              <a:t>січня</a:t>
            </a:r>
            <a:r>
              <a:rPr lang="ru-RU" sz="2300" b="1" i="1" u="sng" dirty="0"/>
              <a:t> 1935 </a:t>
            </a:r>
            <a:r>
              <a:rPr lang="ru-RU" sz="2300" b="1" i="1" u="sng" dirty="0" smtClean="0"/>
              <a:t>року </a:t>
            </a:r>
            <a:r>
              <a:rPr lang="ru-RU" sz="2300" dirty="0" err="1" smtClean="0"/>
              <a:t>народився</a:t>
            </a:r>
            <a:r>
              <a:rPr lang="ru-RU" sz="2300" dirty="0" smtClean="0"/>
              <a:t> в </a:t>
            </a:r>
            <a:r>
              <a:rPr lang="ru-RU" sz="2300" dirty="0" err="1"/>
              <a:t>селі</a:t>
            </a:r>
            <a:r>
              <a:rPr lang="ru-RU" sz="2300" dirty="0"/>
              <a:t> </a:t>
            </a:r>
            <a:r>
              <a:rPr lang="ru-RU" sz="2300" dirty="0" err="1"/>
              <a:t>Біївці</a:t>
            </a:r>
            <a:r>
              <a:rPr lang="ru-RU" sz="2300" dirty="0"/>
              <a:t> </a:t>
            </a:r>
            <a:r>
              <a:rPr lang="ru-RU" sz="2300" dirty="0" err="1"/>
              <a:t>Лубенського</a:t>
            </a:r>
            <a:r>
              <a:rPr lang="ru-RU" sz="2300" dirty="0"/>
              <a:t> району на </a:t>
            </a:r>
            <a:r>
              <a:rPr lang="ru-RU" sz="2300" dirty="0" err="1"/>
              <a:t>Полтавщині</a:t>
            </a:r>
            <a:r>
              <a:rPr lang="ru-RU" sz="2300" dirty="0"/>
              <a:t> в </a:t>
            </a:r>
            <a:r>
              <a:rPr lang="ru-RU" sz="2300" dirty="0" err="1"/>
              <a:t>селянській</a:t>
            </a:r>
            <a:r>
              <a:rPr lang="ru-RU" sz="2300" dirty="0"/>
              <a:t> </a:t>
            </a:r>
            <a:r>
              <a:rPr lang="ru-RU" sz="2300" dirty="0" err="1" smtClean="0"/>
              <a:t>сімʼї</a:t>
            </a:r>
            <a:r>
              <a:rPr lang="ru-RU" sz="2300" dirty="0" smtClean="0"/>
              <a:t>.</a:t>
            </a:r>
            <a:endParaRPr lang="ru-RU" sz="2300" dirty="0"/>
          </a:p>
          <a:p>
            <a:r>
              <a:rPr lang="ru-RU" sz="2300" b="1" i="1" u="sng" dirty="0"/>
              <a:t>1942—1952 </a:t>
            </a:r>
            <a:r>
              <a:rPr lang="ru-RU" sz="2300" b="1" i="1" u="sng" dirty="0" err="1"/>
              <a:t>pp</a:t>
            </a:r>
            <a:r>
              <a:rPr lang="ru-RU" sz="2300" b="1" i="1" u="sng" dirty="0"/>
              <a:t>. </a:t>
            </a:r>
            <a:r>
              <a:rPr lang="ru-RU" sz="2300" dirty="0" err="1"/>
              <a:t>навчався</a:t>
            </a:r>
            <a:r>
              <a:rPr lang="ru-RU" sz="2300" dirty="0"/>
              <a:t> в </a:t>
            </a:r>
            <a:r>
              <a:rPr lang="ru-RU" sz="2300" dirty="0" err="1" smtClean="0"/>
              <a:t>школі</a:t>
            </a:r>
            <a:r>
              <a:rPr lang="ru-RU" sz="2300" dirty="0" smtClean="0"/>
              <a:t>: </a:t>
            </a:r>
            <a:r>
              <a:rPr lang="ru-RU" sz="2300" dirty="0"/>
              <a:t>пять </a:t>
            </a:r>
            <a:r>
              <a:rPr lang="ru-RU" sz="2300" dirty="0" err="1"/>
              <a:t>класів</a:t>
            </a:r>
            <a:r>
              <a:rPr lang="ru-RU" sz="2300" dirty="0"/>
              <a:t> </a:t>
            </a:r>
            <a:r>
              <a:rPr lang="ru-RU" sz="2300" dirty="0" err="1"/>
              <a:t>закінчив</a:t>
            </a:r>
            <a:r>
              <a:rPr lang="ru-RU" sz="2300" dirty="0"/>
              <a:t>  у </a:t>
            </a:r>
            <a:r>
              <a:rPr lang="ru-RU" sz="2300" dirty="0" err="1"/>
              <a:t>Біївцях</a:t>
            </a:r>
            <a:r>
              <a:rPr lang="ru-RU" sz="2300" dirty="0"/>
              <a:t>, а </a:t>
            </a:r>
            <a:r>
              <a:rPr lang="ru-RU" sz="2300" dirty="0" err="1"/>
              <a:t>решту</a:t>
            </a:r>
            <a:r>
              <a:rPr lang="ru-RU" sz="2300" dirty="0"/>
              <a:t> — у </a:t>
            </a:r>
            <a:r>
              <a:rPr lang="ru-RU" sz="2300" dirty="0" err="1"/>
              <a:t>сусідніх</a:t>
            </a:r>
            <a:r>
              <a:rPr lang="ru-RU" sz="2300" dirty="0"/>
              <a:t> селах </a:t>
            </a:r>
            <a:r>
              <a:rPr lang="ru-RU" sz="2300" dirty="0" err="1"/>
              <a:t>Єньківцях</a:t>
            </a:r>
            <a:r>
              <a:rPr lang="ru-RU" sz="2300" dirty="0"/>
              <a:t> і </a:t>
            </a:r>
            <a:r>
              <a:rPr lang="ru-RU" sz="2300" dirty="0" err="1"/>
              <a:t>Тарандинцях</a:t>
            </a:r>
            <a:r>
              <a:rPr lang="ru-RU" sz="2300" dirty="0"/>
              <a:t>. </a:t>
            </a:r>
          </a:p>
          <a:p>
            <a:r>
              <a:rPr lang="ru-RU" sz="2300" b="1" i="1" u="sng" dirty="0"/>
              <a:t>1952 </a:t>
            </a:r>
            <a:r>
              <a:rPr lang="ru-RU" sz="2300" b="1" i="1" u="sng" dirty="0" err="1" smtClean="0"/>
              <a:t>рік</a:t>
            </a:r>
            <a:r>
              <a:rPr lang="ru-RU" sz="2300" b="1" i="1" u="sng" dirty="0" smtClean="0"/>
              <a:t> </a:t>
            </a:r>
            <a:r>
              <a:rPr lang="ru-RU" sz="2300" dirty="0" err="1"/>
              <a:t>із</a:t>
            </a:r>
            <a:r>
              <a:rPr lang="ru-RU" sz="2300" dirty="0"/>
              <a:t> золотою </a:t>
            </a:r>
            <a:r>
              <a:rPr lang="ru-RU" sz="2300" dirty="0" err="1"/>
              <a:t>медаллю</a:t>
            </a:r>
            <a:r>
              <a:rPr lang="ru-RU" sz="2300" dirty="0"/>
              <a:t> </a:t>
            </a:r>
            <a:r>
              <a:rPr lang="ru-RU" sz="2300" dirty="0" err="1" smtClean="0"/>
              <a:t>закінчив</a:t>
            </a:r>
            <a:r>
              <a:rPr lang="ru-RU" sz="2300" dirty="0" smtClean="0"/>
              <a:t> </a:t>
            </a:r>
            <a:r>
              <a:rPr lang="ru-RU" sz="2300" dirty="0" err="1" smtClean="0"/>
              <a:t>середню</a:t>
            </a:r>
            <a:r>
              <a:rPr lang="ru-RU" sz="2300" dirty="0" smtClean="0"/>
              <a:t> </a:t>
            </a:r>
            <a:r>
              <a:rPr lang="ru-RU" sz="2300" dirty="0"/>
              <a:t>школу в </a:t>
            </a:r>
            <a:r>
              <a:rPr lang="ru-RU" sz="2300" dirty="0" err="1"/>
              <a:t>Тарандинцях</a:t>
            </a:r>
            <a:r>
              <a:rPr lang="ru-RU" sz="2300" dirty="0"/>
              <a:t>, вступив на факультет </a:t>
            </a:r>
            <a:r>
              <a:rPr lang="ru-RU" sz="2300" dirty="0" err="1"/>
              <a:t>журналістики</a:t>
            </a:r>
            <a:r>
              <a:rPr lang="ru-RU" sz="2300" dirty="0"/>
              <a:t> </a:t>
            </a:r>
            <a:r>
              <a:rPr lang="ru-RU" sz="2300" dirty="0" err="1"/>
              <a:t>Київського</a:t>
            </a:r>
            <a:r>
              <a:rPr lang="ru-RU" sz="2300" dirty="0"/>
              <a:t> </a:t>
            </a:r>
            <a:r>
              <a:rPr lang="ru-RU" sz="2300" dirty="0" err="1"/>
              <a:t>університету</a:t>
            </a:r>
            <a:r>
              <a:rPr lang="ru-RU" sz="2300" dirty="0"/>
              <a:t> </a:t>
            </a:r>
            <a:r>
              <a:rPr lang="ru-RU" sz="2300" dirty="0" err="1"/>
              <a:t>імені</a:t>
            </a:r>
            <a:r>
              <a:rPr lang="ru-RU" sz="2300" dirty="0"/>
              <a:t> Т. </a:t>
            </a:r>
            <a:r>
              <a:rPr lang="ru-RU" sz="2300" dirty="0" err="1" smtClean="0"/>
              <a:t>Шевченка</a:t>
            </a:r>
            <a:r>
              <a:rPr lang="ru-RU" sz="2300" dirty="0" smtClean="0"/>
              <a:t>.</a:t>
            </a:r>
            <a:endParaRPr lang="ru-RU" sz="2300" dirty="0"/>
          </a:p>
          <a:p>
            <a:r>
              <a:rPr lang="ru-RU" sz="2300" b="1" i="1" u="sng" dirty="0"/>
              <a:t>1957— 1963 </a:t>
            </a:r>
            <a:r>
              <a:rPr lang="ru-RU" sz="2300" b="1" i="1" u="sng" dirty="0" err="1"/>
              <a:t>рр</a:t>
            </a:r>
            <a:r>
              <a:rPr lang="ru-RU" sz="2300" b="1" i="1" u="sng" dirty="0"/>
              <a:t>. </a:t>
            </a:r>
            <a:r>
              <a:rPr lang="ru-RU" sz="2300" dirty="0" err="1"/>
              <a:t>працював</a:t>
            </a:r>
            <a:r>
              <a:rPr lang="ru-RU" sz="2300" dirty="0"/>
              <a:t> у газетах «</a:t>
            </a:r>
            <a:r>
              <a:rPr lang="ru-RU" sz="2300" dirty="0" err="1"/>
              <a:t>Черкаська</a:t>
            </a:r>
            <a:r>
              <a:rPr lang="ru-RU" sz="2300" dirty="0"/>
              <a:t> правда», «Молодь </a:t>
            </a:r>
            <a:r>
              <a:rPr lang="ru-RU" sz="2300" dirty="0" err="1"/>
              <a:t>Черкащини</a:t>
            </a:r>
            <a:r>
              <a:rPr lang="ru-RU" sz="2300" dirty="0"/>
              <a:t>», а </a:t>
            </a:r>
            <a:r>
              <a:rPr lang="ru-RU" sz="2300" dirty="0" err="1"/>
              <a:t>також</a:t>
            </a:r>
            <a:r>
              <a:rPr lang="ru-RU" sz="2300" dirty="0"/>
              <a:t> </a:t>
            </a:r>
            <a:r>
              <a:rPr lang="ru-RU" sz="2300" dirty="0" err="1"/>
              <a:t>власним</a:t>
            </a:r>
            <a:r>
              <a:rPr lang="ru-RU" sz="2300" dirty="0"/>
              <a:t> </a:t>
            </a:r>
            <a:r>
              <a:rPr lang="ru-RU" sz="2300" dirty="0" err="1"/>
              <a:t>кореспондентом</a:t>
            </a:r>
            <a:r>
              <a:rPr lang="ru-RU" sz="2300" dirty="0"/>
              <a:t> «</a:t>
            </a:r>
            <a:r>
              <a:rPr lang="ru-RU" sz="2300" dirty="0" err="1"/>
              <a:t>Робітничої</a:t>
            </a:r>
            <a:r>
              <a:rPr lang="ru-RU" sz="2300" dirty="0"/>
              <a:t> </a:t>
            </a:r>
            <a:r>
              <a:rPr lang="ru-RU" sz="2300" dirty="0" err="1"/>
              <a:t>газети</a:t>
            </a:r>
            <a:r>
              <a:rPr lang="ru-RU" sz="2300" dirty="0"/>
              <a:t>». </a:t>
            </a:r>
          </a:p>
          <a:p>
            <a:r>
              <a:rPr lang="ru-RU" sz="2300" b="1" i="1" u="sng" dirty="0"/>
              <a:t>1995 </a:t>
            </a:r>
            <a:r>
              <a:rPr lang="ru-RU" sz="2300" b="1" i="1" u="sng" dirty="0" err="1" smtClean="0"/>
              <a:t>рік</a:t>
            </a:r>
            <a:r>
              <a:rPr lang="ru-RU" sz="2300" b="1" i="1" u="sng" dirty="0" smtClean="0"/>
              <a:t> </a:t>
            </a:r>
            <a:r>
              <a:rPr lang="ru-RU" sz="2300" dirty="0"/>
              <a:t>посмертно </a:t>
            </a:r>
            <a:r>
              <a:rPr lang="ru-RU" sz="2300" dirty="0" err="1"/>
              <a:t>присуджено</a:t>
            </a:r>
            <a:r>
              <a:rPr lang="ru-RU" sz="2300" dirty="0"/>
              <a:t> </a:t>
            </a:r>
            <a:r>
              <a:rPr lang="ru-RU" sz="2300" dirty="0" err="1"/>
              <a:t>Державну</a:t>
            </a:r>
            <a:r>
              <a:rPr lang="ru-RU" sz="2300" dirty="0"/>
              <a:t> </a:t>
            </a:r>
            <a:r>
              <a:rPr lang="ru-RU" sz="2300" dirty="0" err="1"/>
              <a:t>премію</a:t>
            </a:r>
            <a:r>
              <a:rPr lang="ru-RU" sz="2300" dirty="0"/>
              <a:t> </a:t>
            </a:r>
            <a:r>
              <a:rPr lang="ru-RU" sz="2300" dirty="0" err="1"/>
              <a:t>України</a:t>
            </a:r>
            <a:r>
              <a:rPr lang="ru-RU" sz="2300" dirty="0"/>
              <a:t> </a:t>
            </a:r>
            <a:r>
              <a:rPr lang="ru-RU" sz="2300" dirty="0" err="1"/>
              <a:t>імені</a:t>
            </a:r>
            <a:r>
              <a:rPr lang="ru-RU" sz="2300" dirty="0"/>
              <a:t> Т. </a:t>
            </a:r>
            <a:r>
              <a:rPr lang="ru-RU" sz="2300" dirty="0" err="1"/>
              <a:t>Шевченка</a:t>
            </a:r>
            <a:r>
              <a:rPr lang="ru-RU" sz="2300" dirty="0" smtClean="0"/>
              <a:t>.</a:t>
            </a:r>
            <a:endParaRPr lang="ru-RU" sz="2300" dirty="0"/>
          </a:p>
          <a:p>
            <a:r>
              <a:rPr lang="ru-RU" sz="2300" b="1" i="1" u="sng" dirty="0"/>
              <a:t>13 </a:t>
            </a:r>
            <a:r>
              <a:rPr lang="ru-RU" sz="2300" b="1" i="1" u="sng" dirty="0" err="1"/>
              <a:t>грудня</a:t>
            </a:r>
            <a:r>
              <a:rPr lang="ru-RU" sz="2300" b="1" i="1" u="sng" dirty="0"/>
              <a:t> 1963 </a:t>
            </a:r>
            <a:r>
              <a:rPr lang="ru-RU" sz="2300" b="1" i="1" u="sng" dirty="0" smtClean="0"/>
              <a:t>року </a:t>
            </a:r>
            <a:r>
              <a:rPr lang="ru-RU" sz="2300" dirty="0" smtClean="0"/>
              <a:t>на </a:t>
            </a:r>
            <a:r>
              <a:rPr lang="ru-RU" sz="2300" dirty="0" err="1"/>
              <a:t>лікарняному</a:t>
            </a:r>
            <a:r>
              <a:rPr lang="ru-RU" sz="2300" dirty="0"/>
              <a:t> </a:t>
            </a:r>
            <a:r>
              <a:rPr lang="ru-RU" sz="2300" dirty="0" err="1"/>
              <a:t>ліжку</a:t>
            </a:r>
            <a:r>
              <a:rPr lang="ru-RU" sz="2300" dirty="0"/>
              <a:t> в </a:t>
            </a:r>
            <a:r>
              <a:rPr lang="ru-RU" sz="2300" dirty="0" err="1"/>
              <a:t>Черкасах</a:t>
            </a:r>
            <a:r>
              <a:rPr lang="ru-RU" sz="2300" dirty="0"/>
              <a:t> </a:t>
            </a:r>
            <a:r>
              <a:rPr lang="ru-RU" sz="2300" dirty="0" err="1"/>
              <a:t>навіки</a:t>
            </a:r>
            <a:r>
              <a:rPr lang="ru-RU" sz="2300" dirty="0"/>
              <a:t> </a:t>
            </a:r>
            <a:r>
              <a:rPr lang="ru-RU" sz="2300" dirty="0" err="1"/>
              <a:t>зупинилося</a:t>
            </a:r>
            <a:r>
              <a:rPr lang="ru-RU" sz="2300" dirty="0"/>
              <a:t> </a:t>
            </a:r>
            <a:r>
              <a:rPr lang="ru-RU" sz="2300" dirty="0" err="1"/>
              <a:t>серце</a:t>
            </a:r>
            <a:r>
              <a:rPr lang="ru-RU" sz="2300" dirty="0"/>
              <a:t> Василя </a:t>
            </a:r>
            <a:r>
              <a:rPr lang="ru-RU" sz="2300" dirty="0" err="1"/>
              <a:t>Андрійовича</a:t>
            </a:r>
            <a:r>
              <a:rPr lang="ru-RU" sz="2300" dirty="0"/>
              <a:t> </a:t>
            </a:r>
            <a:r>
              <a:rPr lang="ru-RU" sz="2300" dirty="0" err="1"/>
              <a:t>Симоненка</a:t>
            </a:r>
            <a:r>
              <a:rPr lang="ru-RU" sz="23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5284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r>
              <a:rPr lang="uk-UA" smtClean="0"/>
              <a:t>Схема - опора </a:t>
            </a:r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3068960"/>
            <a:ext cx="204311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42" y="6769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9650" y="3068960"/>
            <a:ext cx="20376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Васи́ль Андрі́йович Симоне́нко</a:t>
            </a:r>
            <a:br>
              <a:rPr lang="vi-VN" dirty="0"/>
            </a:br>
            <a:r>
              <a:rPr lang="vi-VN" dirty="0"/>
              <a:t>(1935—1963)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82010" y="1268760"/>
            <a:ext cx="2172891" cy="1134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Родина</a:t>
            </a:r>
          </a:p>
          <a:p>
            <a:pPr algn="ctr"/>
            <a:r>
              <a:rPr lang="uk-UA" sz="1600" dirty="0"/>
              <a:t>с</a:t>
            </a:r>
            <a:r>
              <a:rPr lang="uk-UA" sz="1600" dirty="0" smtClean="0"/>
              <a:t>елянська </a:t>
            </a:r>
            <a:r>
              <a:rPr lang="uk-UA" sz="1600" dirty="0" err="1" smtClean="0"/>
              <a:t>сімʼя</a:t>
            </a:r>
            <a:r>
              <a:rPr lang="uk-UA" sz="1600" dirty="0" smtClean="0"/>
              <a:t>, виховувався </a:t>
            </a:r>
            <a:r>
              <a:rPr lang="uk-UA" sz="1600" dirty="0" err="1" smtClean="0"/>
              <a:t>матірʼю</a:t>
            </a:r>
            <a:r>
              <a:rPr lang="uk-UA" sz="1600" dirty="0" smtClean="0"/>
              <a:t> та дідусем </a:t>
            </a:r>
            <a:endParaRPr lang="uk-UA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2139625"/>
            <a:ext cx="223224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Освіта</a:t>
            </a:r>
          </a:p>
          <a:p>
            <a:pPr algn="ctr"/>
            <a:r>
              <a:rPr lang="uk-UA" sz="1600" dirty="0"/>
              <a:t>ш</a:t>
            </a:r>
            <a:r>
              <a:rPr lang="uk-UA" sz="1600" dirty="0" smtClean="0"/>
              <a:t>кола – в селах: </a:t>
            </a:r>
            <a:r>
              <a:rPr lang="uk-UA" sz="1600" dirty="0" err="1" smtClean="0"/>
              <a:t>Біївці</a:t>
            </a:r>
            <a:r>
              <a:rPr lang="uk-UA" sz="1600" dirty="0" smtClean="0"/>
              <a:t>, </a:t>
            </a:r>
            <a:r>
              <a:rPr lang="uk-UA" sz="1600" dirty="0" err="1" smtClean="0"/>
              <a:t>Єньківці</a:t>
            </a:r>
            <a:r>
              <a:rPr lang="uk-UA" sz="1600" dirty="0" smtClean="0"/>
              <a:t>, </a:t>
            </a:r>
            <a:r>
              <a:rPr lang="uk-UA" sz="1600" dirty="0" err="1" smtClean="0"/>
              <a:t>Тарандинці</a:t>
            </a:r>
            <a:r>
              <a:rPr lang="uk-UA" sz="1600" dirty="0" smtClean="0"/>
              <a:t>,</a:t>
            </a:r>
          </a:p>
          <a:p>
            <a:pPr algn="ctr"/>
            <a:r>
              <a:rPr lang="uk-UA" sz="1600" dirty="0" smtClean="0"/>
              <a:t>Київський університет </a:t>
            </a:r>
            <a:endParaRPr lang="uk-UA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2132856"/>
            <a:ext cx="216024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Впливи</a:t>
            </a:r>
          </a:p>
          <a:p>
            <a:pPr algn="ctr"/>
            <a:r>
              <a:rPr lang="uk-UA" sz="1600" dirty="0"/>
              <a:t>н</a:t>
            </a:r>
            <a:r>
              <a:rPr lang="uk-UA" sz="1600" dirty="0" smtClean="0"/>
              <a:t>айперший і наймудріший порадник – дід </a:t>
            </a:r>
            <a:r>
              <a:rPr lang="uk-UA" sz="1600" dirty="0" smtClean="0"/>
              <a:t>Федір</a:t>
            </a:r>
            <a:endParaRPr lang="uk-UA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940152" y="4725144"/>
            <a:ext cx="216024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Праця і таланти</a:t>
            </a:r>
          </a:p>
          <a:p>
            <a:pPr algn="ctr"/>
            <a:r>
              <a:rPr lang="uk-UA" sz="1600" dirty="0"/>
              <a:t>к</a:t>
            </a:r>
            <a:r>
              <a:rPr lang="uk-UA" sz="1600" dirty="0" smtClean="0"/>
              <a:t>ореспондент, поет</a:t>
            </a:r>
            <a:endParaRPr lang="uk-UA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4725144"/>
            <a:ext cx="223224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Твори</a:t>
            </a:r>
          </a:p>
          <a:p>
            <a:pPr algn="ctr"/>
            <a:r>
              <a:rPr lang="uk-UA" sz="1600" dirty="0" smtClean="0"/>
              <a:t>дитячі казки</a:t>
            </a:r>
            <a:r>
              <a:rPr lang="uk-UA" sz="1600" dirty="0"/>
              <a:t>, </a:t>
            </a:r>
            <a:r>
              <a:rPr lang="uk-UA" sz="1600" dirty="0" smtClean="0"/>
              <a:t>вірші, </a:t>
            </a:r>
            <a:r>
              <a:rPr lang="ru-RU" sz="1600" dirty="0" err="1" smtClean="0"/>
              <a:t>збірки</a:t>
            </a:r>
            <a:r>
              <a:rPr lang="ru-RU" sz="1600" dirty="0" smtClean="0"/>
              <a:t> </a:t>
            </a:r>
            <a:r>
              <a:rPr lang="ru-RU" sz="1600" dirty="0" err="1"/>
              <a:t>поезій</a:t>
            </a:r>
            <a:r>
              <a:rPr lang="ru-RU" sz="1600" dirty="0"/>
              <a:t>, </a:t>
            </a:r>
            <a:r>
              <a:rPr lang="ru-RU" sz="1600" dirty="0" err="1"/>
              <a:t>оповідань</a:t>
            </a:r>
            <a:r>
              <a:rPr lang="ru-RU" sz="1600" dirty="0"/>
              <a:t> та новел</a:t>
            </a:r>
            <a:endParaRPr lang="uk-UA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48663" y="5157192"/>
            <a:ext cx="2172891" cy="1116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Псевдоніми</a:t>
            </a:r>
          </a:p>
          <a:p>
            <a:pPr algn="ctr"/>
            <a:r>
              <a:rPr lang="ru-RU" dirty="0"/>
              <a:t>В. Щербань, </a:t>
            </a:r>
          </a:p>
          <a:p>
            <a:pPr algn="ctr"/>
            <a:r>
              <a:rPr lang="ru-RU" dirty="0"/>
              <a:t>С. Василенко, Симон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1934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9922" y="332656"/>
            <a:ext cx="7652518" cy="698477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uk-UA" sz="3800" dirty="0">
                <a:solidFill>
                  <a:schemeClr val="tx1"/>
                </a:solidFill>
              </a:rPr>
              <a:t>1. Як ви ставитеся до своєї мами? За що ви її любите і поважаєте?</a:t>
            </a:r>
          </a:p>
          <a:p>
            <a:pPr algn="l"/>
            <a:r>
              <a:rPr lang="uk-UA" sz="3800" dirty="0">
                <a:solidFill>
                  <a:schemeClr val="tx1"/>
                </a:solidFill>
              </a:rPr>
              <a:t>2. Чи співала вона вам в дитинстві колискові? Для чого їх  співають малятам?</a:t>
            </a:r>
          </a:p>
          <a:p>
            <a:pPr algn="l"/>
            <a:r>
              <a:rPr lang="uk-UA" sz="3800" dirty="0">
                <a:solidFill>
                  <a:schemeClr val="tx1"/>
                </a:solidFill>
              </a:rPr>
              <a:t>3. У якій формі побудований вірш В.Симоненка</a:t>
            </a:r>
            <a:r>
              <a:rPr lang="uk-UA" sz="3800" dirty="0" smtClean="0">
                <a:solidFill>
                  <a:schemeClr val="tx1"/>
                </a:solidFill>
              </a:rPr>
              <a:t>?</a:t>
            </a:r>
            <a:endParaRPr lang="uk-UA" sz="3800" dirty="0">
              <a:solidFill>
                <a:schemeClr val="tx1"/>
              </a:solidFill>
            </a:endParaRPr>
          </a:p>
          <a:p>
            <a:pPr algn="l"/>
            <a:r>
              <a:rPr lang="uk-UA" sz="3800" dirty="0">
                <a:solidFill>
                  <a:schemeClr val="tx1"/>
                </a:solidFill>
              </a:rPr>
              <a:t>4. Чому вірш починається як колискова?</a:t>
            </a:r>
          </a:p>
          <a:p>
            <a:pPr algn="l"/>
            <a:r>
              <a:rPr lang="uk-UA" sz="3800" dirty="0">
                <a:solidFill>
                  <a:schemeClr val="tx1"/>
                </a:solidFill>
              </a:rPr>
              <a:t>5. Про що співає в ньому мати дитині? Що мала на увазі  під «приспаними тривогами»?</a:t>
            </a:r>
          </a:p>
          <a:p>
            <a:pPr algn="l"/>
            <a:r>
              <a:rPr lang="uk-UA" sz="3800" dirty="0">
                <a:solidFill>
                  <a:schemeClr val="tx1"/>
                </a:solidFill>
              </a:rPr>
              <a:t>6. В яку дорогу повинен вирушити син, коли виросте?</a:t>
            </a:r>
          </a:p>
          <a:p>
            <a:pPr algn="l"/>
            <a:r>
              <a:rPr lang="uk-UA" sz="3800" dirty="0">
                <a:solidFill>
                  <a:schemeClr val="tx1"/>
                </a:solidFill>
              </a:rPr>
              <a:t>7. Від чого застерігає мати свою дитину?</a:t>
            </a:r>
          </a:p>
          <a:p>
            <a:pPr algn="l"/>
            <a:r>
              <a:rPr lang="uk-UA" sz="3800" dirty="0">
                <a:solidFill>
                  <a:schemeClr val="tx1"/>
                </a:solidFill>
              </a:rPr>
              <a:t>8. На які дві частини можна умовно поділити поезію</a:t>
            </a:r>
            <a:r>
              <a:rPr lang="uk-UA" sz="3800" dirty="0" smtClean="0">
                <a:solidFill>
                  <a:schemeClr val="tx1"/>
                </a:solidFill>
              </a:rPr>
              <a:t>?</a:t>
            </a:r>
            <a:endParaRPr lang="uk-UA" sz="3800" dirty="0">
              <a:solidFill>
                <a:schemeClr val="tx1"/>
              </a:solidFill>
            </a:endParaRPr>
          </a:p>
          <a:p>
            <a:pPr algn="l"/>
            <a:r>
              <a:rPr lang="uk-UA" sz="3800" dirty="0">
                <a:solidFill>
                  <a:schemeClr val="tx1"/>
                </a:solidFill>
              </a:rPr>
              <a:t>9. Хто такий ліричний герой і яким він постає у </a:t>
            </a:r>
            <a:r>
              <a:rPr lang="uk-UA" sz="3800" dirty="0" smtClean="0">
                <a:solidFill>
                  <a:schemeClr val="tx1"/>
                </a:solidFill>
              </a:rPr>
              <a:t>творі?</a:t>
            </a:r>
          </a:p>
          <a:p>
            <a:pPr algn="l"/>
            <a:r>
              <a:rPr lang="uk-UA" sz="3800" dirty="0" smtClean="0">
                <a:solidFill>
                  <a:schemeClr val="tx1"/>
                </a:solidFill>
              </a:rPr>
              <a:t>10</a:t>
            </a:r>
            <a:r>
              <a:rPr lang="uk-UA" sz="3800" dirty="0">
                <a:solidFill>
                  <a:schemeClr val="tx1"/>
                </a:solidFill>
              </a:rPr>
              <a:t>. Чому поезія має таку назву</a:t>
            </a:r>
            <a:r>
              <a:rPr lang="uk-UA" sz="3800" dirty="0" smtClean="0">
                <a:solidFill>
                  <a:schemeClr val="tx1"/>
                </a:solidFill>
              </a:rPr>
              <a:t>?</a:t>
            </a:r>
            <a:endParaRPr lang="uk-UA" sz="3800" dirty="0">
              <a:solidFill>
                <a:schemeClr val="tx1"/>
              </a:solidFill>
            </a:endParaRPr>
          </a:p>
          <a:p>
            <a:pPr algn="l"/>
            <a:r>
              <a:rPr lang="uk-UA" sz="3800" dirty="0">
                <a:solidFill>
                  <a:schemeClr val="tx1"/>
                </a:solidFill>
              </a:rPr>
              <a:t> 11. Що вам відомо про лебедів-птахів? </a:t>
            </a:r>
          </a:p>
          <a:p>
            <a:pPr algn="l"/>
            <a:r>
              <a:rPr lang="uk-UA" sz="3800" dirty="0">
                <a:solidFill>
                  <a:schemeClr val="tx1"/>
                </a:solidFill>
              </a:rPr>
              <a:t>12. Що таке символ? Які образи називаються символічними?</a:t>
            </a:r>
          </a:p>
          <a:p>
            <a:pPr algn="l"/>
            <a:r>
              <a:rPr lang="uk-UA" sz="3800" dirty="0">
                <a:solidFill>
                  <a:schemeClr val="tx1"/>
                </a:solidFill>
              </a:rPr>
              <a:t>13. Яке значення у цьому творі приділяється символічним образам? Відповідь обґрунтуйте.</a:t>
            </a:r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139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13139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2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3573"/>
            <a:ext cx="7558608" cy="1101171"/>
          </a:xfrm>
        </p:spPr>
        <p:txBody>
          <a:bodyPr/>
          <a:lstStyle/>
          <a:p>
            <a:r>
              <a:rPr lang="uk-UA" dirty="0" smtClean="0"/>
              <a:t>Образи - символи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124744"/>
            <a:ext cx="74168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smtClean="0"/>
              <a:t>1) </a:t>
            </a:r>
            <a:r>
              <a:rPr lang="uk-UA" sz="2400" b="1" i="1" dirty="0" smtClean="0"/>
              <a:t>Мати </a:t>
            </a:r>
            <a:r>
              <a:rPr lang="uk-UA" sz="2400" i="1" dirty="0"/>
              <a:t>— центральний в духовному Космосі українців починаючи з трипільської доби. В народному уявленні мати завжди ототожнювалася з Батьківщиною</a:t>
            </a:r>
            <a:r>
              <a:rPr lang="uk-UA" sz="2400" i="1" dirty="0" smtClean="0"/>
              <a:t>.</a:t>
            </a:r>
          </a:p>
          <a:p>
            <a:r>
              <a:rPr lang="uk-UA" sz="2400" i="1" dirty="0" smtClean="0"/>
              <a:t> 2</a:t>
            </a:r>
            <a:r>
              <a:rPr lang="uk-UA" sz="2400" i="1" dirty="0"/>
              <a:t>) </a:t>
            </a:r>
            <a:r>
              <a:rPr lang="uk-UA" sz="2400" b="1" i="1" dirty="0"/>
              <a:t>Лебеді </a:t>
            </a:r>
            <a:r>
              <a:rPr lang="uk-UA" sz="2400" i="1" dirty="0"/>
              <a:t>— </a:t>
            </a:r>
            <a:r>
              <a:rPr lang="uk-UA" sz="2400" i="1" dirty="0" smtClean="0"/>
              <a:t>завжди </a:t>
            </a:r>
            <a:r>
              <a:rPr lang="uk-UA" sz="2400" i="1" dirty="0"/>
              <a:t>асоціювалися з вірністю, тому не випадково В. Симоненко звертається до них, пов’язуючи їх з материнством.</a:t>
            </a:r>
          </a:p>
          <a:p>
            <a:r>
              <a:rPr lang="uk-UA" sz="2400" i="1" dirty="0"/>
              <a:t>3)</a:t>
            </a:r>
            <a:r>
              <a:rPr lang="uk-UA" sz="2400" i="1" u="sng" dirty="0"/>
              <a:t> Національна символіка </a:t>
            </a:r>
            <a:r>
              <a:rPr lang="uk-UA" sz="2400" i="1" u="sng" dirty="0" smtClean="0"/>
              <a:t>:</a:t>
            </a:r>
            <a:endParaRPr lang="uk-UA" sz="2400" i="1" u="sng" dirty="0"/>
          </a:p>
          <a:p>
            <a:r>
              <a:rPr lang="uk-UA" sz="2400" i="1" dirty="0" smtClean="0"/>
              <a:t> - </a:t>
            </a:r>
            <a:r>
              <a:rPr lang="uk-UA" sz="2400" b="1" i="1" dirty="0"/>
              <a:t>Тополя</a:t>
            </a:r>
            <a:r>
              <a:rPr lang="uk-UA" sz="2400" i="1" dirty="0"/>
              <a:t> (у народних легендах) — це перевтілена дівчина. </a:t>
            </a:r>
          </a:p>
          <a:p>
            <a:r>
              <a:rPr lang="uk-UA" sz="2400" i="1" dirty="0" smtClean="0"/>
              <a:t> -</a:t>
            </a:r>
            <a:r>
              <a:rPr lang="uk-UA" sz="2400" b="1" i="1" dirty="0" smtClean="0"/>
              <a:t> </a:t>
            </a:r>
            <a:r>
              <a:rPr lang="uk-UA" sz="2400" b="1" i="1" dirty="0"/>
              <a:t>Верба </a:t>
            </a:r>
            <a:r>
              <a:rPr lang="uk-UA" sz="2400" i="1" dirty="0"/>
              <a:t>— це дерево життя.</a:t>
            </a:r>
          </a:p>
          <a:p>
            <a:r>
              <a:rPr lang="uk-UA" sz="2400" i="1" dirty="0"/>
              <a:t>4) </a:t>
            </a:r>
            <a:r>
              <a:rPr lang="uk-UA" sz="2400" b="1" i="1" dirty="0"/>
              <a:t>Зорі</a:t>
            </a:r>
            <a:r>
              <a:rPr lang="uk-UA" sz="2400" i="1" dirty="0"/>
              <a:t> – присутність божества, ангела – посланця Бога.</a:t>
            </a:r>
          </a:p>
          <a:p>
            <a:r>
              <a:rPr lang="uk-UA" sz="2400" i="1" dirty="0"/>
              <a:t>5) </a:t>
            </a:r>
            <a:r>
              <a:rPr lang="uk-UA" sz="2400" b="1" i="1" dirty="0"/>
              <a:t>Лимани</a:t>
            </a:r>
            <a:r>
              <a:rPr lang="uk-UA" sz="2400" i="1" dirty="0"/>
              <a:t>(вода)- символ життя.</a:t>
            </a:r>
          </a:p>
          <a:p>
            <a:r>
              <a:rPr lang="uk-UA" sz="2400" i="1" dirty="0"/>
              <a:t>6</a:t>
            </a:r>
            <a:r>
              <a:rPr lang="uk-UA" sz="2400" i="1" dirty="0" smtClean="0"/>
              <a:t>) </a:t>
            </a:r>
            <a:r>
              <a:rPr lang="uk-UA" sz="2400" b="1" i="1" dirty="0" smtClean="0"/>
              <a:t>Півень</a:t>
            </a:r>
            <a:r>
              <a:rPr lang="uk-UA" sz="2400" i="1" dirty="0" smtClean="0"/>
              <a:t> </a:t>
            </a:r>
            <a:r>
              <a:rPr lang="uk-UA" sz="2400" i="1" dirty="0"/>
              <a:t>– передвісник зорі, пробудження життя</a:t>
            </a:r>
            <a:r>
              <a:rPr lang="uk-UA" sz="2400" i="1" dirty="0" smtClean="0"/>
              <a:t>.</a:t>
            </a:r>
            <a:endParaRPr lang="uk-UA" sz="24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1179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3572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8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60648"/>
            <a:ext cx="7342584" cy="1728192"/>
          </a:xfrm>
        </p:spPr>
        <p:txBody>
          <a:bodyPr>
            <a:normAutofit fontScale="90000"/>
          </a:bodyPr>
          <a:lstStyle/>
          <a:p>
            <a:pPr algn="l"/>
            <a:r>
              <a:rPr lang="uk-UA" sz="3100" b="1" i="1" dirty="0" smtClean="0">
                <a:latin typeface="+mn-lt"/>
              </a:rPr>
              <a:t>  Тема: </a:t>
            </a:r>
            <a:r>
              <a:rPr lang="uk-UA" sz="3100" dirty="0" smtClean="0">
                <a:latin typeface="+mn-lt"/>
              </a:rPr>
              <a:t>відтворення </a:t>
            </a:r>
            <a:r>
              <a:rPr lang="uk-UA" sz="3100" dirty="0">
                <a:latin typeface="+mn-lt"/>
              </a:rPr>
              <a:t>материнського співу над колискою дитини, в якому висловлюється тривога жінки за долю сина, чистоту його душі.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628800"/>
            <a:ext cx="6768752" cy="2088232"/>
          </a:xfrm>
        </p:spPr>
        <p:txBody>
          <a:bodyPr>
            <a:normAutofit/>
          </a:bodyPr>
          <a:lstStyle/>
          <a:p>
            <a:pPr algn="l" fontAlgn="base"/>
            <a:r>
              <a:rPr lang="uk-UA" sz="2800" b="1" i="1" dirty="0" smtClean="0">
                <a:solidFill>
                  <a:srgbClr val="000000"/>
                </a:solidFill>
              </a:rPr>
              <a:t>   Ідея: </a:t>
            </a:r>
            <a:r>
              <a:rPr lang="uk-UA" sz="2800" dirty="0">
                <a:solidFill>
                  <a:srgbClr val="000000"/>
                </a:solidFill>
              </a:rPr>
              <a:t> уславлення материнської любові, яка буде супроводжувати її дитину протягом життя; мати, як і Батьківщина, єдина, неповторна для кожної людини</a:t>
            </a:r>
            <a:r>
              <a:rPr lang="uk-UA" sz="2800" dirty="0" smtClean="0">
                <a:solidFill>
                  <a:srgbClr val="000000"/>
                </a:solidFill>
              </a:rPr>
              <a:t>.</a:t>
            </a:r>
            <a:endParaRPr lang="uk-UA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4869160"/>
            <a:ext cx="6912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i="1" dirty="0" err="1">
                <a:solidFill>
                  <a:srgbClr val="000000"/>
                </a:solidFill>
              </a:rPr>
              <a:t>Основна</a:t>
            </a:r>
            <a:r>
              <a:rPr lang="ru-RU" sz="2800" b="1" i="1" dirty="0">
                <a:solidFill>
                  <a:srgbClr val="000000"/>
                </a:solidFill>
              </a:rPr>
              <a:t> </a:t>
            </a:r>
            <a:r>
              <a:rPr lang="ru-RU" sz="2800" b="1" i="1" dirty="0" smtClean="0">
                <a:solidFill>
                  <a:srgbClr val="000000"/>
                </a:solidFill>
              </a:rPr>
              <a:t>думка: </a:t>
            </a:r>
          </a:p>
          <a:p>
            <a:pPr fontAlgn="base"/>
            <a:r>
              <a:rPr lang="ru-RU" sz="2800" dirty="0" smtClean="0">
                <a:solidFill>
                  <a:srgbClr val="000000"/>
                </a:solidFill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</a:rPr>
              <a:t>Можна</a:t>
            </a:r>
            <a:r>
              <a:rPr lang="ru-RU" sz="2800" dirty="0" smtClean="0">
                <a:solidFill>
                  <a:srgbClr val="000000"/>
                </a:solidFill>
              </a:rPr>
              <a:t> </a:t>
            </a:r>
            <a:r>
              <a:rPr lang="ru-RU" sz="2800" dirty="0">
                <a:solidFill>
                  <a:srgbClr val="000000"/>
                </a:solidFill>
              </a:rPr>
              <a:t>все на </a:t>
            </a:r>
            <a:r>
              <a:rPr lang="ru-RU" sz="2800" dirty="0" err="1">
                <a:solidFill>
                  <a:srgbClr val="000000"/>
                </a:solidFill>
              </a:rPr>
              <a:t>світі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вибирати</a:t>
            </a:r>
            <a:r>
              <a:rPr lang="ru-RU" sz="2800" dirty="0">
                <a:solidFill>
                  <a:srgbClr val="000000"/>
                </a:solidFill>
              </a:rPr>
              <a:t>, </a:t>
            </a:r>
            <a:r>
              <a:rPr lang="ru-RU" sz="2800" dirty="0" err="1">
                <a:solidFill>
                  <a:srgbClr val="000000"/>
                </a:solidFill>
              </a:rPr>
              <a:t>сину</a:t>
            </a:r>
            <a:r>
              <a:rPr lang="ru-RU" sz="2800" dirty="0" smtClean="0">
                <a:solidFill>
                  <a:srgbClr val="000000"/>
                </a:solidFill>
              </a:rPr>
              <a:t>,</a:t>
            </a:r>
          </a:p>
          <a:p>
            <a:pPr fontAlgn="base"/>
            <a:r>
              <a:rPr lang="ru-RU" sz="2800" dirty="0" smtClean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Вибрати</a:t>
            </a:r>
            <a:r>
              <a:rPr lang="ru-RU" sz="2800" dirty="0">
                <a:solidFill>
                  <a:srgbClr val="000000"/>
                </a:solidFill>
              </a:rPr>
              <a:t> не </a:t>
            </a:r>
            <a:r>
              <a:rPr lang="ru-RU" sz="2800" dirty="0" err="1">
                <a:solidFill>
                  <a:srgbClr val="000000"/>
                </a:solidFill>
              </a:rPr>
              <a:t>можна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тільки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Батьківщину</a:t>
            </a:r>
            <a:r>
              <a:rPr lang="ru-RU" sz="2800" dirty="0" smtClean="0">
                <a:solidFill>
                  <a:srgbClr val="000000"/>
                </a:solidFill>
                <a:latin typeface="arial"/>
              </a:rPr>
              <a:t>.</a:t>
            </a:r>
            <a:endParaRPr lang="ru-RU" sz="2800" b="0" i="0" dirty="0">
              <a:solidFill>
                <a:srgbClr val="000000"/>
              </a:solidFill>
              <a:effectLst/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175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175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72651"/>
            <a:ext cx="3303486" cy="175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86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706090"/>
          </a:xfrm>
        </p:spPr>
        <p:txBody>
          <a:bodyPr>
            <a:normAutofit fontScale="90000"/>
          </a:bodyPr>
          <a:lstStyle/>
          <a:p>
            <a:r>
              <a:rPr lang="uk-UA" dirty="0"/>
              <a:t>Художні особливості вірша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588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88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51930" y="980728"/>
            <a:ext cx="736448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i="1" dirty="0" smtClean="0"/>
              <a:t>1. Епітети</a:t>
            </a:r>
            <a:r>
              <a:rPr lang="uk-UA" sz="2200" b="1" i="1" dirty="0"/>
              <a:t>: </a:t>
            </a:r>
            <a:r>
              <a:rPr lang="uk-UA" sz="2200" i="1" dirty="0"/>
              <a:t>«білява хата», «лебеді рожеві», «тихі зорі», «золоте сузір’я», «хмільні смеркання», «сиві очі».</a:t>
            </a:r>
          </a:p>
          <a:p>
            <a:r>
              <a:rPr lang="uk-UA" sz="2200" b="1" i="1" dirty="0" smtClean="0"/>
              <a:t>2. Метафори</a:t>
            </a:r>
            <a:r>
              <a:rPr lang="uk-UA" sz="2200" b="1" i="1" dirty="0"/>
              <a:t>: </a:t>
            </a:r>
            <a:r>
              <a:rPr lang="uk-UA" sz="2200" i="1" dirty="0"/>
              <a:t>«мріють криками… лебеді», «темряву тривожили… півні», «танцювали лебеді», «заглядає в шибку казка», «лебеді… лоскотали марево», «…будуть мандрувати очі материнська і білява хата», «прийдуть верби і тополі», «стануть… листям затріпочуть… душу залоскочуть».</a:t>
            </a:r>
          </a:p>
          <a:p>
            <a:r>
              <a:rPr lang="uk-UA" sz="2200" b="1" i="1" dirty="0" smtClean="0"/>
              <a:t>3. Порівняння</a:t>
            </a:r>
            <a:r>
              <a:rPr lang="uk-UA" sz="2200" b="1" i="1" dirty="0"/>
              <a:t>: </a:t>
            </a:r>
            <a:r>
              <a:rPr lang="uk-UA" sz="2200" i="1" dirty="0"/>
              <a:t>«лебеді, як мрії».</a:t>
            </a:r>
          </a:p>
          <a:p>
            <a:r>
              <a:rPr lang="uk-UA" sz="2200" b="1" i="1" dirty="0" smtClean="0"/>
              <a:t>4. Повтор(рефрен</a:t>
            </a:r>
            <a:r>
              <a:rPr lang="uk-UA" sz="2200" b="1" i="1" dirty="0"/>
              <a:t>):</a:t>
            </a:r>
          </a:p>
          <a:p>
            <a:r>
              <a:rPr lang="uk-UA" sz="2200" i="1" dirty="0"/>
              <a:t>Можна все на світі вибирати, сину,</a:t>
            </a:r>
          </a:p>
          <a:p>
            <a:r>
              <a:rPr lang="uk-UA" sz="2200" i="1" dirty="0"/>
              <a:t>Вибрати не можна тільки Батьківщину.</a:t>
            </a:r>
          </a:p>
          <a:p>
            <a:r>
              <a:rPr lang="uk-UA" sz="2200" b="1" i="1" dirty="0" smtClean="0"/>
              <a:t>5. Алітерація</a:t>
            </a:r>
            <a:r>
              <a:rPr lang="uk-UA" sz="2200" i="1" dirty="0" smtClean="0"/>
              <a:t>(повторення </a:t>
            </a:r>
            <a:r>
              <a:rPr lang="uk-UA" sz="2200" i="1" dirty="0"/>
              <a:t>приголосних с, т, р, л):</a:t>
            </a:r>
          </a:p>
          <a:p>
            <a:r>
              <a:rPr lang="uk-UA" sz="2200" i="1" dirty="0"/>
              <a:t>…Сиплють ночі у лимани зорі сургучеві.</a:t>
            </a:r>
          </a:p>
          <a:p>
            <a:r>
              <a:rPr lang="uk-UA" sz="2200" i="1" dirty="0"/>
              <a:t>Заглядає в шибу казка сивими очима,</a:t>
            </a:r>
          </a:p>
          <a:p>
            <a:r>
              <a:rPr lang="uk-UA" sz="2200" i="1" dirty="0"/>
              <a:t>Материнська добра ласка</a:t>
            </a:r>
          </a:p>
          <a:p>
            <a:r>
              <a:rPr lang="uk-UA" sz="2200" i="1" dirty="0"/>
              <a:t>в неї за плечима…</a:t>
            </a:r>
          </a:p>
        </p:txBody>
      </p:sp>
    </p:spTree>
    <p:extLst>
      <p:ext uri="{BB962C8B-B14F-4D97-AF65-F5344CB8AC3E}">
        <p14:creationId xmlns:p14="http://schemas.microsoft.com/office/powerpoint/2010/main" val="14639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588"/>
            <a:ext cx="82840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6624736" cy="3456384"/>
          </a:xfrm>
        </p:spPr>
        <p:txBody>
          <a:bodyPr>
            <a:noAutofit/>
          </a:bodyPr>
          <a:lstStyle/>
          <a:p>
            <a:r>
              <a:rPr lang="vi-VN" sz="3800" b="1" i="1" dirty="0">
                <a:latin typeface="+mn-lt"/>
              </a:rPr>
              <a:t>Васи́ль </a:t>
            </a:r>
            <a:r>
              <a:rPr lang="vi-VN" sz="3800" b="1" i="1" dirty="0" smtClean="0">
                <a:latin typeface="+mn-lt"/>
              </a:rPr>
              <a:t>Симоне́нко</a:t>
            </a:r>
            <a:r>
              <a:rPr lang="uk-UA" sz="3800" i="1" dirty="0" smtClean="0">
                <a:latin typeface="+mn-lt"/>
              </a:rPr>
              <a:t>. Коротко про митця. Громадянські, патріотичні мотиви його лірики. «Лебеді материнства». Символічний зміст образів.</a:t>
            </a:r>
            <a:endParaRPr lang="uk-UA" sz="3800" i="1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97" y="0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5070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Nata\Desktop\lebedimaterynst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21088"/>
            <a:ext cx="4320479" cy="25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6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60649"/>
            <a:ext cx="6192688" cy="1296144"/>
          </a:xfrm>
        </p:spPr>
        <p:txBody>
          <a:bodyPr>
            <a:normAutofit/>
          </a:bodyPr>
          <a:lstStyle/>
          <a:p>
            <a:r>
              <a:rPr lang="uk-UA" dirty="0"/>
              <a:t>«Незакінчене речення»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844824"/>
            <a:ext cx="6584776" cy="3793976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Я </a:t>
            </a:r>
            <a:r>
              <a:rPr lang="ru-RU" dirty="0" err="1">
                <a:solidFill>
                  <a:schemeClr val="tx1"/>
                </a:solidFill>
              </a:rPr>
              <a:t>поглибив</a:t>
            </a:r>
            <a:r>
              <a:rPr lang="ru-RU" dirty="0">
                <a:solidFill>
                  <a:schemeClr val="tx1"/>
                </a:solidFill>
              </a:rPr>
              <a:t>(ла) </a:t>
            </a:r>
            <a:r>
              <a:rPr lang="ru-RU" dirty="0" err="1">
                <a:solidFill>
                  <a:schemeClr val="tx1"/>
                </a:solidFill>
              </a:rPr>
              <a:t>поняття</a:t>
            </a:r>
            <a:r>
              <a:rPr lang="ru-RU" dirty="0" smtClean="0">
                <a:solidFill>
                  <a:schemeClr val="tx1"/>
                </a:solidFill>
              </a:rPr>
              <a:t>…</a:t>
            </a:r>
            <a:endParaRPr lang="ru-RU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Я  </a:t>
            </a:r>
            <a:r>
              <a:rPr lang="ru-RU" dirty="0" err="1">
                <a:solidFill>
                  <a:schemeClr val="tx1"/>
                </a:solidFill>
              </a:rPr>
              <a:t>вмію</a:t>
            </a:r>
            <a:r>
              <a:rPr lang="ru-RU" dirty="0" smtClean="0">
                <a:solidFill>
                  <a:schemeClr val="tx1"/>
                </a:solidFill>
              </a:rPr>
              <a:t>….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Я </a:t>
            </a:r>
            <a:r>
              <a:rPr lang="ru-RU" dirty="0" err="1">
                <a:solidFill>
                  <a:schemeClr val="tx1"/>
                </a:solidFill>
              </a:rPr>
              <a:t>можу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визначити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поезії</a:t>
            </a:r>
            <a:r>
              <a:rPr lang="ru-RU" dirty="0" smtClean="0">
                <a:solidFill>
                  <a:schemeClr val="tx1"/>
                </a:solidFill>
              </a:rPr>
              <a:t>…</a:t>
            </a:r>
            <a:r>
              <a:rPr lang="ru-RU" dirty="0"/>
              <a:t>	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88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2" y="4271647"/>
            <a:ext cx="3720927" cy="215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1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Домашнє завдання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638092"/>
            <a:ext cx="70306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/>
              <a:t>1.Повторити </a:t>
            </a:r>
            <a:r>
              <a:rPr lang="ru-RU" sz="3000" dirty="0" err="1"/>
              <a:t>біографію</a:t>
            </a:r>
            <a:r>
              <a:rPr lang="ru-RU" sz="3000" dirty="0"/>
              <a:t> за схемою </a:t>
            </a:r>
            <a:r>
              <a:rPr lang="ru-RU" sz="3000" dirty="0" smtClean="0"/>
              <a:t>- </a:t>
            </a:r>
            <a:r>
              <a:rPr lang="ru-RU" sz="3000" dirty="0"/>
              <a:t>опорою</a:t>
            </a:r>
            <a:r>
              <a:rPr lang="ru-RU" sz="3000" dirty="0" smtClean="0"/>
              <a:t>.</a:t>
            </a:r>
          </a:p>
          <a:p>
            <a:endParaRPr lang="ru-RU" sz="3000" dirty="0"/>
          </a:p>
          <a:p>
            <a:r>
              <a:rPr lang="ru-RU" sz="3000" dirty="0"/>
              <a:t>2. </a:t>
            </a:r>
            <a:r>
              <a:rPr lang="ru-RU" sz="3000" dirty="0" err="1"/>
              <a:t>Ідейно-художній</a:t>
            </a:r>
            <a:r>
              <a:rPr lang="ru-RU" sz="3000" dirty="0"/>
              <a:t> </a:t>
            </a:r>
            <a:r>
              <a:rPr lang="ru-RU" sz="3000" dirty="0" err="1"/>
              <a:t>аналіз</a:t>
            </a:r>
            <a:r>
              <a:rPr lang="ru-RU" sz="3000" dirty="0"/>
              <a:t> </a:t>
            </a:r>
            <a:r>
              <a:rPr lang="ru-RU" sz="3000" dirty="0" err="1"/>
              <a:t>поезії</a:t>
            </a:r>
            <a:r>
              <a:rPr lang="ru-RU" sz="3000" dirty="0"/>
              <a:t> </a:t>
            </a:r>
            <a:r>
              <a:rPr lang="ru-RU" sz="3000" dirty="0" err="1" smtClean="0"/>
              <a:t>В.Симоненка</a:t>
            </a:r>
            <a:r>
              <a:rPr lang="ru-RU" sz="3000" dirty="0" smtClean="0"/>
              <a:t> </a:t>
            </a:r>
            <a:r>
              <a:rPr lang="ru-RU" sz="3000" dirty="0"/>
              <a:t>«</a:t>
            </a:r>
            <a:r>
              <a:rPr lang="ru-RU" sz="3000" dirty="0" err="1"/>
              <a:t>Лебеді</a:t>
            </a:r>
            <a:r>
              <a:rPr lang="ru-RU" sz="3000" dirty="0"/>
              <a:t> материнства</a:t>
            </a:r>
            <a:r>
              <a:rPr lang="ru-RU" sz="3000" dirty="0" smtClean="0"/>
              <a:t>», </a:t>
            </a:r>
            <a:r>
              <a:rPr lang="ru-RU" sz="3000" dirty="0" err="1" smtClean="0"/>
              <a:t>вивчити</a:t>
            </a:r>
            <a:r>
              <a:rPr lang="ru-RU" sz="3000" dirty="0" smtClean="0"/>
              <a:t> </a:t>
            </a:r>
            <a:r>
              <a:rPr lang="ru-RU" sz="3000" dirty="0" err="1" smtClean="0"/>
              <a:t>її</a:t>
            </a:r>
            <a:r>
              <a:rPr lang="ru-RU" sz="3000" dirty="0" smtClean="0"/>
              <a:t> </a:t>
            </a:r>
            <a:r>
              <a:rPr lang="ru-RU" sz="3000" dirty="0" err="1" smtClean="0"/>
              <a:t>напам’ять</a:t>
            </a:r>
            <a:r>
              <a:rPr lang="ru-RU" sz="3000" dirty="0" smtClean="0"/>
              <a:t>. </a:t>
            </a:r>
            <a:endParaRPr lang="ru-RU" sz="3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89" y="8743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231" y="22802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0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\Desktop\227266a976c7cfd58746a30cc86ee8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56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Мета уроку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7914" y="1700808"/>
            <a:ext cx="3687886" cy="44253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     </a:t>
            </a:r>
            <a:r>
              <a:rPr lang="uk-UA" u="sng" dirty="0" smtClean="0"/>
              <a:t>Знати:</a:t>
            </a:r>
          </a:p>
          <a:p>
            <a:r>
              <a:rPr lang="uk-UA" dirty="0"/>
              <a:t>о</a:t>
            </a:r>
            <a:r>
              <a:rPr lang="uk-UA" dirty="0" smtClean="0"/>
              <a:t>сновні відомості з життя письменника;</a:t>
            </a:r>
          </a:p>
          <a:p>
            <a:r>
              <a:rPr lang="uk-UA" dirty="0"/>
              <a:t>поняття «ліричний герой</a:t>
            </a:r>
            <a:r>
              <a:rPr lang="uk-UA" dirty="0" smtClean="0"/>
              <a:t>»</a:t>
            </a:r>
          </a:p>
          <a:p>
            <a:r>
              <a:rPr lang="uk-UA" dirty="0"/>
              <a:t>поняття «образ </a:t>
            </a:r>
            <a:r>
              <a:rPr lang="uk-UA" dirty="0" smtClean="0"/>
              <a:t>- </a:t>
            </a:r>
            <a:r>
              <a:rPr lang="uk-UA" dirty="0"/>
              <a:t>символ» </a:t>
            </a:r>
          </a:p>
          <a:p>
            <a:pPr marL="0" indent="0">
              <a:buNone/>
            </a:pPr>
            <a:r>
              <a:rPr lang="uk-UA" dirty="0" smtClean="0"/>
              <a:t>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4048" y="1700808"/>
            <a:ext cx="3384376" cy="50405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     </a:t>
            </a:r>
            <a:r>
              <a:rPr lang="uk-UA" u="sng" dirty="0" smtClean="0"/>
              <a:t>Уміти:</a:t>
            </a:r>
          </a:p>
          <a:p>
            <a:r>
              <a:rPr lang="ru-RU" dirty="0" err="1"/>
              <a:t>розповідати</a:t>
            </a:r>
            <a:r>
              <a:rPr lang="ru-RU" dirty="0"/>
              <a:t> про </a:t>
            </a:r>
            <a:r>
              <a:rPr lang="ru-RU" dirty="0" err="1"/>
              <a:t>життя</a:t>
            </a:r>
            <a:r>
              <a:rPr lang="ru-RU" dirty="0"/>
              <a:t> і </a:t>
            </a:r>
            <a:r>
              <a:rPr lang="ru-RU" dirty="0" err="1"/>
              <a:t>творчість</a:t>
            </a:r>
            <a:r>
              <a:rPr lang="ru-RU" dirty="0"/>
              <a:t> </a:t>
            </a:r>
            <a:r>
              <a:rPr lang="ru-RU" dirty="0" err="1"/>
              <a:t>письменника</a:t>
            </a:r>
            <a:r>
              <a:rPr lang="ru-RU" dirty="0" smtClean="0"/>
              <a:t>;</a:t>
            </a:r>
          </a:p>
          <a:p>
            <a:r>
              <a:rPr lang="ru-RU" dirty="0" err="1"/>
              <a:t>аналізувати</a:t>
            </a:r>
            <a:r>
              <a:rPr lang="ru-RU" dirty="0"/>
              <a:t> </a:t>
            </a:r>
            <a:r>
              <a:rPr lang="ru-RU" dirty="0" err="1"/>
              <a:t>поетичний</a:t>
            </a:r>
            <a:r>
              <a:rPr lang="ru-RU" dirty="0"/>
              <a:t> </a:t>
            </a:r>
            <a:r>
              <a:rPr lang="ru-RU" dirty="0" err="1"/>
              <a:t>твір</a:t>
            </a:r>
            <a:r>
              <a:rPr lang="ru-RU" dirty="0"/>
              <a:t> «</a:t>
            </a:r>
            <a:r>
              <a:rPr lang="ru-RU" dirty="0" err="1"/>
              <a:t>Лебеді</a:t>
            </a:r>
            <a:r>
              <a:rPr lang="ru-RU" dirty="0"/>
              <a:t> материнства», </a:t>
            </a:r>
            <a:r>
              <a:rPr lang="ru-RU" dirty="0" err="1"/>
              <a:t>звертаючи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на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символічний</a:t>
            </a:r>
            <a:r>
              <a:rPr lang="ru-RU" dirty="0"/>
              <a:t> </a:t>
            </a:r>
            <a:r>
              <a:rPr lang="ru-RU" dirty="0" err="1" smtClean="0"/>
              <a:t>зміст</a:t>
            </a:r>
            <a:endParaRPr lang="ru-RU" dirty="0"/>
          </a:p>
          <a:p>
            <a:r>
              <a:rPr lang="ru-RU" dirty="0" err="1" smtClean="0"/>
              <a:t>висловлювати</a:t>
            </a:r>
            <a:r>
              <a:rPr lang="ru-RU" dirty="0" smtClean="0"/>
              <a:t> </a:t>
            </a:r>
            <a:r>
              <a:rPr lang="ru-RU" dirty="0" err="1"/>
              <a:t>свої</a:t>
            </a:r>
            <a:r>
              <a:rPr lang="ru-RU" dirty="0"/>
              <a:t> думки, </a:t>
            </a:r>
            <a:r>
              <a:rPr lang="ru-RU" dirty="0" err="1"/>
              <a:t>робити</a:t>
            </a:r>
            <a:r>
              <a:rPr lang="ru-RU" dirty="0"/>
              <a:t> </a:t>
            </a:r>
            <a:r>
              <a:rPr lang="ru-RU" dirty="0" err="1"/>
              <a:t>висновки</a:t>
            </a:r>
            <a:endParaRPr lang="ru-RU" dirty="0"/>
          </a:p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7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588"/>
            <a:ext cx="82120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996952"/>
            <a:ext cx="6840760" cy="936104"/>
          </a:xfrm>
        </p:spPr>
        <p:txBody>
          <a:bodyPr>
            <a:normAutofit fontScale="90000"/>
          </a:bodyPr>
          <a:lstStyle/>
          <a:p>
            <a:r>
              <a:rPr lang="vi-VN" b="1" i="1" dirty="0" smtClean="0">
                <a:latin typeface="+mn-lt"/>
              </a:rPr>
              <a:t>Васи́ль Андрі́йович Симоне́нко</a:t>
            </a:r>
            <a:br>
              <a:rPr lang="vi-VN" b="1" i="1" dirty="0" smtClean="0">
                <a:latin typeface="+mn-lt"/>
              </a:rPr>
            </a:br>
            <a:r>
              <a:rPr lang="uk-UA" i="1" dirty="0" smtClean="0">
                <a:latin typeface="+mn-lt"/>
                <a:cs typeface="Times New Roman" pitchFamily="18" charset="0"/>
              </a:rPr>
              <a:t>(1935—1963)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4869160"/>
            <a:ext cx="3816424" cy="1512168"/>
          </a:xfrm>
        </p:spPr>
        <p:txBody>
          <a:bodyPr>
            <a:normAutofit fontScale="92500" lnSpcReduction="10000"/>
          </a:bodyPr>
          <a:lstStyle/>
          <a:p>
            <a:r>
              <a:rPr lang="uk-UA" b="1" i="1" dirty="0" smtClean="0">
                <a:solidFill>
                  <a:schemeClr val="tx1"/>
                </a:solidFill>
                <a:cs typeface="Times New Roman" pitchFamily="18" charset="0"/>
              </a:rPr>
              <a:t>Псевдоніми — </a:t>
            </a:r>
          </a:p>
          <a:p>
            <a:r>
              <a:rPr lang="uk-UA" b="1" i="1" dirty="0" smtClean="0">
                <a:solidFill>
                  <a:schemeClr val="tx1"/>
                </a:solidFill>
                <a:cs typeface="Times New Roman" pitchFamily="18" charset="0"/>
              </a:rPr>
              <a:t>В. Щербань, </a:t>
            </a:r>
          </a:p>
          <a:p>
            <a:r>
              <a:rPr lang="uk-UA" b="1" i="1" dirty="0" smtClean="0">
                <a:solidFill>
                  <a:schemeClr val="tx1"/>
                </a:solidFill>
                <a:cs typeface="Times New Roman" pitchFamily="18" charset="0"/>
              </a:rPr>
              <a:t>С. Василенко, Симон</a:t>
            </a:r>
          </a:p>
        </p:txBody>
      </p:sp>
      <p:pic>
        <p:nvPicPr>
          <p:cNvPr id="1028" name="Picture 4" descr="C:\Users\Nata\Desktop\Симоненк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33054"/>
            <a:ext cx="2448272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31703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03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\Desktop\depositphotos_66125493-stock-photo-spring-summer-nature-background-wi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36"/>
            <a:ext cx="7920880" cy="684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008" y="2636912"/>
            <a:ext cx="3528392" cy="3096344"/>
          </a:xfrm>
        </p:spPr>
        <p:txBody>
          <a:bodyPr>
            <a:noAutofit/>
          </a:bodyPr>
          <a:lstStyle/>
          <a:p>
            <a:r>
              <a:rPr lang="uk-UA" sz="2800" dirty="0"/>
              <a:t>Проста сільська хата під стріхою, тільки табличка блакитна праворуч із написом: “У цій хаті народився і виріс відомий український поет Василь Симоненко”.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052736"/>
            <a:ext cx="698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Народився</a:t>
            </a:r>
            <a:r>
              <a:rPr lang="ru-RU" sz="2800" dirty="0"/>
              <a:t> Василь 8 </a:t>
            </a:r>
            <a:r>
              <a:rPr lang="ru-RU" sz="2800" dirty="0" err="1"/>
              <a:t>січня</a:t>
            </a:r>
            <a:r>
              <a:rPr lang="ru-RU" sz="2800" dirty="0"/>
              <a:t> 1935 року </a:t>
            </a:r>
            <a:r>
              <a:rPr lang="ru-RU" sz="2800" dirty="0" smtClean="0"/>
              <a:t>в </a:t>
            </a:r>
            <a:r>
              <a:rPr lang="ru-RU" sz="2800" dirty="0" err="1"/>
              <a:t>селі</a:t>
            </a:r>
            <a:r>
              <a:rPr lang="ru-RU" sz="2800" dirty="0"/>
              <a:t> </a:t>
            </a:r>
            <a:r>
              <a:rPr lang="ru-RU" sz="2800" dirty="0" err="1" smtClean="0"/>
              <a:t>Біївці</a:t>
            </a:r>
            <a:r>
              <a:rPr lang="ru-RU" sz="2800" dirty="0" smtClean="0"/>
              <a:t> </a:t>
            </a:r>
            <a:r>
              <a:rPr lang="ru-RU" sz="2800" dirty="0" err="1" smtClean="0"/>
              <a:t>Лубенського</a:t>
            </a:r>
            <a:r>
              <a:rPr lang="ru-RU" sz="2800" dirty="0"/>
              <a:t> </a:t>
            </a:r>
            <a:r>
              <a:rPr lang="ru-RU" sz="2800" dirty="0" smtClean="0"/>
              <a:t>району на </a:t>
            </a:r>
            <a:r>
              <a:rPr lang="ru-RU" sz="2800" dirty="0" err="1" smtClean="0"/>
              <a:t>Полтавщині</a:t>
            </a:r>
            <a:r>
              <a:rPr lang="ru-RU" sz="2800" dirty="0" smtClean="0"/>
              <a:t> в </a:t>
            </a:r>
            <a:r>
              <a:rPr lang="ru-RU" sz="2800" dirty="0" err="1" smtClean="0"/>
              <a:t>селянській</a:t>
            </a:r>
            <a:r>
              <a:rPr lang="ru-RU" sz="2800" dirty="0" smtClean="0"/>
              <a:t> </a:t>
            </a:r>
            <a:r>
              <a:rPr lang="ru-RU" sz="2800" dirty="0" err="1" smtClean="0"/>
              <a:t>сімʼї</a:t>
            </a:r>
            <a:r>
              <a:rPr lang="ru-RU" sz="2800" dirty="0" smtClean="0"/>
              <a:t>.</a:t>
            </a:r>
            <a:endParaRPr lang="uk-UA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2" y="3068960"/>
            <a:ext cx="3525690" cy="264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948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618" y="1588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27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:\Users\Nata\Desktop\_ig0rzh_1803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44498"/>
            <a:ext cx="8235081" cy="689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1772816"/>
            <a:ext cx="4032448" cy="4104456"/>
          </a:xfrm>
        </p:spPr>
        <p:txBody>
          <a:bodyPr>
            <a:noAutofit/>
          </a:bodyPr>
          <a:lstStyle/>
          <a:p>
            <a:r>
              <a:rPr lang="ru-RU" sz="2400" dirty="0" err="1">
                <a:latin typeface="+mn-lt"/>
                <a:cs typeface="Times New Roman" pitchFamily="18" charset="0"/>
              </a:rPr>
              <a:t>З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овсім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малим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був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Василь, як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батько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покинув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сім'ю</a:t>
            </a:r>
            <a:r>
              <a:rPr lang="ru-RU" sz="2400" dirty="0" smtClean="0">
                <a:latin typeface="+mn-lt"/>
                <a:cs typeface="Times New Roman" pitchFamily="18" charset="0"/>
              </a:rPr>
              <a:t>, тому й писав поет:</a:t>
            </a:r>
            <a:br>
              <a:rPr lang="ru-RU" sz="2400" dirty="0" smtClean="0">
                <a:latin typeface="+mn-lt"/>
                <a:cs typeface="Times New Roman" pitchFamily="18" charset="0"/>
              </a:rPr>
            </a:br>
            <a:r>
              <a:rPr lang="ru-RU" sz="2400" i="1" dirty="0" smtClean="0">
                <a:latin typeface="+mn-lt"/>
                <a:cs typeface="Times New Roman" pitchFamily="18" charset="0"/>
              </a:rPr>
              <a:t>В мене </a:t>
            </a:r>
            <a:r>
              <a:rPr lang="ru-RU" sz="2400" i="1" dirty="0" err="1" smtClean="0">
                <a:latin typeface="+mn-lt"/>
                <a:cs typeface="Times New Roman" pitchFamily="18" charset="0"/>
              </a:rPr>
              <a:t>була</a:t>
            </a:r>
            <a:r>
              <a:rPr lang="ru-RU" sz="2400" i="1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+mn-lt"/>
                <a:cs typeface="Times New Roman" pitchFamily="18" charset="0"/>
              </a:rPr>
              <a:t>лиш</a:t>
            </a:r>
            <a:r>
              <a:rPr lang="ru-RU" sz="2400" i="1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+mn-lt"/>
                <a:cs typeface="Times New Roman" pitchFamily="18" charset="0"/>
              </a:rPr>
              <a:t>мати</a:t>
            </a:r>
            <a:r>
              <a:rPr lang="ru-RU" sz="2400" i="1" dirty="0" smtClean="0">
                <a:latin typeface="+mn-lt"/>
                <a:cs typeface="Times New Roman" pitchFamily="18" charset="0"/>
              </a:rPr>
              <a:t>,</a:t>
            </a:r>
            <a:br>
              <a:rPr lang="ru-RU" sz="2400" i="1" dirty="0" smtClean="0">
                <a:latin typeface="+mn-lt"/>
                <a:cs typeface="Times New Roman" pitchFamily="18" charset="0"/>
              </a:rPr>
            </a:br>
            <a:r>
              <a:rPr lang="ru-RU" sz="2400" i="1" dirty="0" smtClean="0">
                <a:latin typeface="+mn-lt"/>
                <a:cs typeface="Times New Roman" pitchFamily="18" charset="0"/>
              </a:rPr>
              <a:t> Та </a:t>
            </a:r>
            <a:r>
              <a:rPr lang="ru-RU" sz="2400" i="1" dirty="0" err="1" smtClean="0">
                <a:latin typeface="+mn-lt"/>
                <a:cs typeface="Times New Roman" pitchFamily="18" charset="0"/>
              </a:rPr>
              <a:t>був</a:t>
            </a:r>
            <a:r>
              <a:rPr lang="ru-RU" sz="2400" i="1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+mn-lt"/>
                <a:cs typeface="Times New Roman" pitchFamily="18" charset="0"/>
              </a:rPr>
              <a:t>іще</a:t>
            </a:r>
            <a:r>
              <a:rPr lang="ru-RU" sz="2400" i="1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+mn-lt"/>
                <a:cs typeface="Times New Roman" pitchFamily="18" charset="0"/>
              </a:rPr>
              <a:t>сивий</a:t>
            </a:r>
            <a:r>
              <a:rPr lang="ru-RU" sz="2400" i="1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+mn-lt"/>
                <a:cs typeface="Times New Roman" pitchFamily="18" charset="0"/>
              </a:rPr>
              <a:t>дід</a:t>
            </a:r>
            <a:r>
              <a:rPr lang="ru-RU" sz="2400" i="1" dirty="0" smtClean="0">
                <a:latin typeface="+mn-lt"/>
                <a:cs typeface="Times New Roman" pitchFamily="18" charset="0"/>
              </a:rPr>
              <a:t>, —</a:t>
            </a:r>
            <a:br>
              <a:rPr lang="ru-RU" sz="2400" i="1" dirty="0" smtClean="0">
                <a:latin typeface="+mn-lt"/>
                <a:cs typeface="Times New Roman" pitchFamily="18" charset="0"/>
              </a:rPr>
            </a:br>
            <a:r>
              <a:rPr lang="ru-RU" sz="2400" i="1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+mn-lt"/>
                <a:cs typeface="Times New Roman" pitchFamily="18" charset="0"/>
              </a:rPr>
              <a:t>Нікому</a:t>
            </a:r>
            <a:r>
              <a:rPr lang="ru-RU" sz="2400" i="1" dirty="0" smtClean="0">
                <a:latin typeface="+mn-lt"/>
                <a:cs typeface="Times New Roman" pitchFamily="18" charset="0"/>
              </a:rPr>
              <a:t> не </a:t>
            </a:r>
            <a:r>
              <a:rPr lang="ru-RU" sz="2400" i="1" dirty="0" err="1" smtClean="0">
                <a:latin typeface="+mn-lt"/>
                <a:cs typeface="Times New Roman" pitchFamily="18" charset="0"/>
              </a:rPr>
              <a:t>мовив</a:t>
            </a:r>
            <a:r>
              <a:rPr lang="ru-RU" sz="2400" i="1" dirty="0" smtClean="0">
                <a:latin typeface="+mn-lt"/>
                <a:cs typeface="Times New Roman" pitchFamily="18" charset="0"/>
              </a:rPr>
              <a:t> «тату» </a:t>
            </a:r>
            <a:br>
              <a:rPr lang="ru-RU" sz="2400" i="1" dirty="0" smtClean="0">
                <a:latin typeface="+mn-lt"/>
                <a:cs typeface="Times New Roman" pitchFamily="18" charset="0"/>
              </a:rPr>
            </a:br>
            <a:r>
              <a:rPr lang="ru-RU" sz="2400" i="1" dirty="0" smtClean="0">
                <a:latin typeface="+mn-lt"/>
                <a:cs typeface="Times New Roman" pitchFamily="18" charset="0"/>
              </a:rPr>
              <a:t>І </a:t>
            </a:r>
            <a:r>
              <a:rPr lang="ru-RU" sz="2400" i="1" dirty="0" err="1" smtClean="0">
                <a:latin typeface="+mn-lt"/>
                <a:cs typeface="Times New Roman" pitchFamily="18" charset="0"/>
              </a:rPr>
              <a:t>вірив</a:t>
            </a:r>
            <a:r>
              <a:rPr lang="ru-RU" sz="2400" i="1" dirty="0" smtClean="0">
                <a:latin typeface="+mn-lt"/>
                <a:cs typeface="Times New Roman" pitchFamily="18" charset="0"/>
              </a:rPr>
              <a:t>, </a:t>
            </a:r>
            <a:r>
              <a:rPr lang="ru-RU" sz="2400" i="1" dirty="0" err="1" smtClean="0">
                <a:latin typeface="+mn-lt"/>
                <a:cs typeface="Times New Roman" pitchFamily="18" charset="0"/>
              </a:rPr>
              <a:t>що</a:t>
            </a:r>
            <a:r>
              <a:rPr lang="ru-RU" sz="2400" i="1" dirty="0" smtClean="0">
                <a:latin typeface="+mn-lt"/>
                <a:cs typeface="Times New Roman" pitchFamily="18" charset="0"/>
              </a:rPr>
              <a:t> так і </a:t>
            </a:r>
            <a:r>
              <a:rPr lang="ru-RU" sz="2400" i="1" dirty="0" err="1" smtClean="0">
                <a:latin typeface="+mn-lt"/>
                <a:cs typeface="Times New Roman" pitchFamily="18" charset="0"/>
              </a:rPr>
              <a:t>слід</a:t>
            </a:r>
            <a:r>
              <a:rPr lang="ru-RU" sz="2400" i="1" dirty="0" smtClean="0">
                <a:latin typeface="+mn-lt"/>
                <a:cs typeface="Times New Roman" pitchFamily="18" charset="0"/>
              </a:rPr>
              <a:t>.</a:t>
            </a:r>
            <a:br>
              <a:rPr lang="ru-RU" sz="2400" i="1" dirty="0" smtClean="0">
                <a:latin typeface="+mn-lt"/>
                <a:cs typeface="Times New Roman" pitchFamily="18" charset="0"/>
              </a:rPr>
            </a:br>
            <a:r>
              <a:rPr lang="ru-RU" sz="2400" dirty="0" err="1" smtClean="0">
                <a:latin typeface="+mn-lt"/>
                <a:cs typeface="Times New Roman" pitchFamily="18" charset="0"/>
              </a:rPr>
              <a:t>Ріс</a:t>
            </a:r>
            <a:r>
              <a:rPr lang="ru-RU" sz="2400" dirty="0">
                <a:latin typeface="+mn-lt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він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із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матір'ю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Ганною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Федорівною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Щербань та з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її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батьком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—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дідом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Федором,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який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став для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нього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найпершим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і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наймудрішим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порадником</a:t>
            </a:r>
            <a:r>
              <a:rPr lang="ru-RU" sz="2400" dirty="0" smtClean="0">
                <a:latin typeface="+mn-lt"/>
                <a:cs typeface="Times New Roman" pitchFamily="18" charset="0"/>
              </a:rPr>
              <a:t> у </a:t>
            </a:r>
            <a:r>
              <a:rPr lang="ru-RU" sz="2400" dirty="0" err="1" smtClean="0">
                <a:latin typeface="+mn-lt"/>
                <a:cs typeface="Times New Roman" pitchFamily="18" charset="0"/>
              </a:rPr>
              <a:t>житті</a:t>
            </a:r>
            <a:r>
              <a:rPr lang="ru-RU" sz="2400" dirty="0" smtClean="0">
                <a:latin typeface="+mn-lt"/>
                <a:cs typeface="Times New Roman" pitchFamily="18" charset="0"/>
              </a:rPr>
              <a:t>.</a:t>
            </a:r>
            <a:endParaRPr lang="uk-UA" sz="2400" dirty="0">
              <a:latin typeface="+mn-lt"/>
              <a:cs typeface="Times New Roman" pitchFamily="18" charset="0"/>
            </a:endParaRPr>
          </a:p>
        </p:txBody>
      </p:sp>
      <p:pic>
        <p:nvPicPr>
          <p:cNvPr id="5123" name="Picture 3" descr="C:\Users\Nata\Desktop\Mat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486">
            <a:off x="1580798" y="900060"/>
            <a:ext cx="1656184" cy="32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ata\Desktop\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58">
            <a:off x="1063617" y="4516302"/>
            <a:ext cx="3096344" cy="212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88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7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-1725"/>
            <a:ext cx="8343093" cy="686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73" y="4763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1725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620688"/>
            <a:ext cx="65527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Протягом 1942—1952 </a:t>
            </a:r>
            <a:r>
              <a:rPr lang="en-US" sz="2800" dirty="0"/>
              <a:t>pp. </a:t>
            </a:r>
            <a:r>
              <a:rPr lang="uk-UA" sz="2800" dirty="0"/>
              <a:t>майбутній поет навчався в школі: </a:t>
            </a:r>
            <a:r>
              <a:rPr lang="uk-UA" sz="2800" dirty="0" err="1"/>
              <a:t>пять</a:t>
            </a:r>
            <a:r>
              <a:rPr lang="uk-UA" sz="2800" dirty="0"/>
              <a:t> класів закінчив  у </a:t>
            </a:r>
            <a:r>
              <a:rPr lang="uk-UA" sz="2800" dirty="0" err="1"/>
              <a:t>Біївцях</a:t>
            </a:r>
            <a:r>
              <a:rPr lang="uk-UA" sz="2800" dirty="0"/>
              <a:t>, а решту — у сусідніх селах </a:t>
            </a:r>
            <a:r>
              <a:rPr lang="uk-UA" sz="2800" dirty="0" err="1"/>
              <a:t>Єньківцях</a:t>
            </a:r>
            <a:r>
              <a:rPr lang="uk-UA" sz="2800" dirty="0"/>
              <a:t> і </a:t>
            </a:r>
            <a:r>
              <a:rPr lang="uk-UA" sz="2800" dirty="0" err="1"/>
              <a:t>Тарандинцях</a:t>
            </a:r>
            <a:r>
              <a:rPr lang="uk-UA" sz="2800" dirty="0"/>
              <a:t>. А це…9 кілометрів лише  в  один  кінець. Повоєнні зими були люті та сніжні. А пальто у Василька – пошарпане, чоботи – діряві. Проте ні разу хлопчик не запізнився  на  урок. Коли учителі запитували  хлопця, чи не важко йому, він  відповідав: « Та чого там важко? Доки дійду до школи, то всі уроки повторю, а як  вертаюся, то всі пісні переспіваю.»</a:t>
            </a:r>
          </a:p>
        </p:txBody>
      </p:sp>
    </p:spTree>
    <p:extLst>
      <p:ext uri="{BB962C8B-B14F-4D97-AF65-F5344CB8AC3E}">
        <p14:creationId xmlns:p14="http://schemas.microsoft.com/office/powerpoint/2010/main" val="18206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7" y="0"/>
            <a:ext cx="83322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77072"/>
            <a:ext cx="7416824" cy="2664296"/>
          </a:xfrm>
        </p:spPr>
        <p:txBody>
          <a:bodyPr>
            <a:normAutofit fontScale="90000"/>
          </a:bodyPr>
          <a:lstStyle/>
          <a:p>
            <a:r>
              <a:rPr lang="ru-RU" sz="3100" dirty="0" err="1" smtClean="0"/>
              <a:t>Закінчивши</a:t>
            </a:r>
            <a:r>
              <a:rPr lang="ru-RU" sz="3100" dirty="0" smtClean="0"/>
              <a:t> у 1952 р. </a:t>
            </a:r>
            <a:r>
              <a:rPr lang="ru-RU" sz="3100" dirty="0" err="1" smtClean="0"/>
              <a:t>із</a:t>
            </a:r>
            <a:r>
              <a:rPr lang="ru-RU" sz="3100" dirty="0" smtClean="0"/>
              <a:t> золотою </a:t>
            </a:r>
            <a:r>
              <a:rPr lang="ru-RU" sz="3100" dirty="0" err="1" smtClean="0"/>
              <a:t>медаллю</a:t>
            </a:r>
            <a:r>
              <a:rPr lang="ru-RU" sz="3100" dirty="0" smtClean="0"/>
              <a:t> </a:t>
            </a:r>
            <a:r>
              <a:rPr lang="ru-RU" sz="3100" dirty="0" err="1" smtClean="0"/>
              <a:t>середню</a:t>
            </a:r>
            <a:r>
              <a:rPr lang="ru-RU" sz="3100" dirty="0" smtClean="0"/>
              <a:t> школу в </a:t>
            </a:r>
            <a:r>
              <a:rPr lang="ru-RU" sz="3100" dirty="0" err="1" smtClean="0"/>
              <a:t>Тарандинцях</a:t>
            </a:r>
            <a:r>
              <a:rPr lang="ru-RU" sz="3100" dirty="0" smtClean="0"/>
              <a:t>, вступив на факультет </a:t>
            </a:r>
            <a:r>
              <a:rPr lang="ru-RU" sz="3100" dirty="0" err="1" smtClean="0"/>
              <a:t>журналістики</a:t>
            </a:r>
            <a:r>
              <a:rPr lang="ru-RU" sz="3100" dirty="0" smtClean="0"/>
              <a:t> </a:t>
            </a:r>
            <a:r>
              <a:rPr lang="ru-RU" sz="3100" dirty="0" err="1" smtClean="0"/>
              <a:t>Київського</a:t>
            </a:r>
            <a:r>
              <a:rPr lang="ru-RU" sz="3100" dirty="0" smtClean="0"/>
              <a:t> </a:t>
            </a:r>
            <a:r>
              <a:rPr lang="ru-RU" sz="3100" dirty="0" err="1" smtClean="0"/>
              <a:t>університету</a:t>
            </a:r>
            <a:r>
              <a:rPr lang="ru-RU" sz="3100" dirty="0" smtClean="0"/>
              <a:t> </a:t>
            </a:r>
            <a:r>
              <a:rPr lang="ru-RU" sz="3100" dirty="0" err="1" smtClean="0"/>
              <a:t>імені</a:t>
            </a:r>
            <a:r>
              <a:rPr lang="ru-RU" sz="3100" dirty="0" smtClean="0"/>
              <a:t> Т. </a:t>
            </a:r>
            <a:r>
              <a:rPr lang="ru-RU" sz="3100" dirty="0" err="1" smtClean="0"/>
              <a:t>Шевченка</a:t>
            </a:r>
            <a:r>
              <a:rPr lang="ru-RU" sz="3100" dirty="0" smtClean="0"/>
              <a:t>, де брав участь у </a:t>
            </a:r>
            <a:r>
              <a:rPr lang="ru-RU" sz="3100" dirty="0" err="1" smtClean="0"/>
              <a:t>літературній</a:t>
            </a:r>
            <a:r>
              <a:rPr lang="ru-RU" sz="3100" dirty="0" smtClean="0"/>
              <a:t> </a:t>
            </a:r>
            <a:r>
              <a:rPr lang="ru-RU" sz="3100" dirty="0" err="1" smtClean="0"/>
              <a:t>студії</a:t>
            </a:r>
            <a:r>
              <a:rPr lang="ru-RU" sz="3100" dirty="0" smtClean="0"/>
              <a:t> </a:t>
            </a:r>
            <a:r>
              <a:rPr lang="ru-RU" sz="3100" dirty="0" err="1" smtClean="0"/>
              <a:t>імені</a:t>
            </a:r>
            <a:r>
              <a:rPr lang="ru-RU" sz="3100" dirty="0" smtClean="0"/>
              <a:t> Василя Чумака (СІЧ).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Nata\Desktop\Симоненко_В.jpeg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39" y="1092435"/>
            <a:ext cx="1728192" cy="254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5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ta\Desktop\depositphotos_66125493-stock-photo-spring-summer-nature-background-wi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848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7"/>
            <a:ext cx="5544616" cy="3744415"/>
          </a:xfrm>
        </p:spPr>
        <p:txBody>
          <a:bodyPr>
            <a:noAutofit/>
          </a:bodyPr>
          <a:lstStyle/>
          <a:p>
            <a:r>
              <a:rPr lang="uk-UA" sz="2800" dirty="0" smtClean="0"/>
              <a:t>1957— 1963 рр. працював у газетах «Черкаська правда», «Молодь Черкащини», а також власним кореспондентом «Робітничої газети». Одночасно поет займався літературною творчістю  і з  1962 р. став членом Спілки письменників України. </a:t>
            </a:r>
            <a:endParaRPr lang="uk-UA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4797152"/>
            <a:ext cx="3600400" cy="1656184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У цей час вийшла єдина його прижиттєва збірка «Тиша і грім».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7170" name="Picture 2" descr="C:\Users\Nata\Desktop\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0331">
            <a:off x="1547664" y="4200926"/>
            <a:ext cx="1760984" cy="239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88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5672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Nata\Desktop\44-6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70" y="692696"/>
            <a:ext cx="2307580" cy="184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1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1040</TotalTime>
  <Words>1108</Words>
  <Application>Microsoft Office PowerPoint</Application>
  <PresentationFormat>Экран (4:3)</PresentationFormat>
  <Paragraphs>100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Витязь молодої української поезії, людина короткої, але яскравої, як спалах, долі. О.Гончар</vt:lpstr>
      <vt:lpstr>Васи́ль Симоне́нко. Коротко про митця. Громадянські, патріотичні мотиви його лірики. «Лебеді материнства». Символічний зміст образів.</vt:lpstr>
      <vt:lpstr>Мета уроку</vt:lpstr>
      <vt:lpstr>Васи́ль Андрі́йович Симоне́нко (1935—1963)   </vt:lpstr>
      <vt:lpstr>Проста сільська хата під стріхою, тільки табличка блакитна праворуч із написом: “У цій хаті народився і виріс відомий український поет Василь Симоненко”.</vt:lpstr>
      <vt:lpstr>Зовсім малим був Василь, як батько покинув сім'ю, тому й писав поет: В мене була лиш мати,  Та був іще сивий дід, —  Нікому не мовив «тату»  І вірив, що так і слід. Ріс він із матір'ю Ганною Федорівною Щербань та з її батьком — дідом Федором, який став для нього найпершим і наймудрішим порадником у житті.</vt:lpstr>
      <vt:lpstr>Презентация PowerPoint</vt:lpstr>
      <vt:lpstr>Закінчивши у 1952 р. із золотою медаллю середню школу в Тарандинцях, вступив на факультет журналістики Київського університету імені Т. Шевченка, де брав участь у літературній студії імені Василя Чумака (СІЧ).   </vt:lpstr>
      <vt:lpstr>1957— 1963 рр. працював у газетах «Черкаська правда», «Молодь Черкащини», а також власним кореспондентом «Робітничої газети». Одночасно поет займався літературною творчістю  і з  1962 р. став членом Спілки письменників України. </vt:lpstr>
      <vt:lpstr>Дитячі твори(казки, вірші)</vt:lpstr>
      <vt:lpstr>Збірки поезій, оповідань та новел</vt:lpstr>
      <vt:lpstr> У 1995 р. Василеві Симоненку посмертно присуджено Державну премію України імені Т. Шевченка. </vt:lpstr>
      <vt:lpstr>О 23 годині 13 грудня 1963 року на лікарняному ліжку в Черкасах навіки зупинилося серце Василя Андрійовича Симоненка. Поховано його на центральному Черкаському кладовищі.</vt:lpstr>
      <vt:lpstr>Основні віхи життя поета </vt:lpstr>
      <vt:lpstr>Схема - опора </vt:lpstr>
      <vt:lpstr>Презентация PowerPoint</vt:lpstr>
      <vt:lpstr>Образи - символи</vt:lpstr>
      <vt:lpstr>  Тема: відтворення материнського співу над колискою дитини, в якому висловлюється тривога жінки за долю сина, чистоту його душі. </vt:lpstr>
      <vt:lpstr>Художні особливості вірша</vt:lpstr>
      <vt:lpstr>«Незакінчене речення»</vt:lpstr>
      <vt:lpstr>Домашнє завдання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Васи́ль Андрі́йович Симоне́нко (1935—1963)</dc:title>
  <dc:creator>Nata</dc:creator>
  <cp:lastModifiedBy>Nata</cp:lastModifiedBy>
  <cp:revision>76</cp:revision>
  <dcterms:created xsi:type="dcterms:W3CDTF">2019-01-02T18:30:08Z</dcterms:created>
  <dcterms:modified xsi:type="dcterms:W3CDTF">2019-03-23T17:47:04Z</dcterms:modified>
</cp:coreProperties>
</file>