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3.jpeg" ContentType="image/jpeg"/>
  <Override PartName="/ppt/media/image55.jpeg" ContentType="image/jpeg"/>
  <Override PartName="/ppt/media/image6.jpeg" ContentType="image/jpeg"/>
  <Override PartName="/ppt/media/image58.jpeg" ContentType="image/jpeg"/>
  <Override PartName="/ppt/media/image21.png" ContentType="image/png"/>
  <Override PartName="/ppt/media/image45.jpeg" ContentType="image/jpeg"/>
  <Override PartName="/ppt/media/image4.png" ContentType="image/png"/>
  <Override PartName="/ppt/media/image62.jpeg" ContentType="image/jpeg"/>
  <Override PartName="/ppt/media/image7.png" ContentType="image/png"/>
  <Override PartName="/ppt/media/image5.jpeg" ContentType="image/jpeg"/>
  <Override PartName="/ppt/media/image57.jpeg" ContentType="image/jpeg"/>
  <Override PartName="/ppt/media/image11.png" ContentType="image/png"/>
  <Override PartName="/ppt/media/image8.jpeg" ContentType="image/jpeg"/>
  <Override PartName="/ppt/media/image29.jpeg" ContentType="image/jpeg"/>
  <Override PartName="/ppt/media/image10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22.png" ContentType="image/png"/>
  <Override PartName="/ppt/media/image19.jpeg" ContentType="image/jpeg"/>
  <Override PartName="/ppt/media/image40.jpeg" ContentType="image/jpeg"/>
  <Override PartName="/ppt/media/image20.png" ContentType="image/pn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png" ContentType="image/png"/>
  <Override PartName="/ppt/media/image37.jpeg" ContentType="image/jpeg"/>
  <Override PartName="/ppt/media/image36.jpeg" ContentType="image/jpe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5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dt"/>
          </p:nvPr>
        </p:nvSpPr>
        <p:spPr>
          <a:xfrm>
            <a:off x="5758920" y="58831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DA8E40A-D57D-4B9C-B457-B45B6EF6EE70}" type="datetime">
              <a:rPr b="0" lang="uk-UA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3.12.18</a:t>
            </a:fld>
            <a:endParaRPr b="0" lang="uk-UA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/>
          </p:nvPr>
        </p:nvSpPr>
        <p:spPr>
          <a:xfrm>
            <a:off x="685440" y="5883120"/>
            <a:ext cx="500436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/>
          </p:nvPr>
        </p:nvSpPr>
        <p:spPr>
          <a:xfrm>
            <a:off x="7885440" y="5883120"/>
            <a:ext cx="5727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AD2BBDB-71F0-4F88-A4DB-D86FDC4E291E}" type="slidenum">
              <a:rPr b="0" lang="uk-UA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&lt;номер&gt;</a:t>
            </a:fld>
            <a:endParaRPr b="0" lang="uk-UA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Для правки тексту заголовка клацніть мишею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Для редагування структури клацніть мишею</a:t>
            </a:r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Другий рівень структури</a:t>
            </a:r>
            <a:endParaRPr b="0" lang="ru-RU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Третій рівень структури</a:t>
            </a:r>
            <a:endParaRPr b="0" lang="ru-RU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Четвертий рівень структури</a:t>
            </a:r>
            <a:endParaRPr b="0" lang="ru-RU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П'ятий рівень структури</a:t>
            </a:r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Шостий рівень структури</a:t>
            </a:r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Сьомий рівень структури</a:t>
            </a:r>
            <a:endParaRPr b="0" lang="ru-RU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4" Type="http://schemas.openxmlformats.org/officeDocument/2006/relationships/image" Target="../media/image60.jpeg"/><Relationship Id="rId15" Type="http://schemas.openxmlformats.org/officeDocument/2006/relationships/image" Target="../media/image61.jpeg"/><Relationship Id="rId16" Type="http://schemas.openxmlformats.org/officeDocument/2006/relationships/image" Target="../media/image62.jpeg"/><Relationship Id="rId17" Type="http://schemas.openxmlformats.org/officeDocument/2006/relationships/image" Target="../media/image63.jpeg"/><Relationship Id="rId18" Type="http://schemas.openxmlformats.org/officeDocument/2006/relationships/image" Target="../media/image64.jpeg"/><Relationship Id="rId19" Type="http://schemas.openxmlformats.org/officeDocument/2006/relationships/image" Target="../media/image65.jpeg"/><Relationship Id="rId20" Type="http://schemas.openxmlformats.org/officeDocument/2006/relationships/image" Target="../media/image66.jpeg"/><Relationship Id="rId21" Type="http://schemas.openxmlformats.org/officeDocument/2006/relationships/image" Target="../media/image67.jpeg"/><Relationship Id="rId2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360720" y="1484640"/>
            <a:ext cx="770976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b="1" i="1" lang="uk-UA" sz="5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b="1" i="1" lang="uk-UA" sz="5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життєвих ситуацій 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b="1" i="1" lang="uk-UA" sz="5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 уроках в класах НУШ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1" descr=""/>
          <p:cNvPicPr/>
          <p:nvPr/>
        </p:nvPicPr>
        <p:blipFill>
          <a:blip r:embed="rId1"/>
          <a:stretch/>
        </p:blipFill>
        <p:spPr>
          <a:xfrm rot="16200000">
            <a:off x="6120360" y="444960"/>
            <a:ext cx="3410280" cy="25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Рисунок 2" descr=""/>
          <p:cNvPicPr/>
          <p:nvPr/>
        </p:nvPicPr>
        <p:blipFill>
          <a:blip r:embed="rId2"/>
          <a:stretch/>
        </p:blipFill>
        <p:spPr>
          <a:xfrm>
            <a:off x="81720" y="3499560"/>
            <a:ext cx="2571480" cy="342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Рисунок 3" descr=""/>
          <p:cNvPicPr/>
          <p:nvPr/>
        </p:nvPicPr>
        <p:blipFill>
          <a:blip r:embed="rId3"/>
          <a:stretch/>
        </p:blipFill>
        <p:spPr>
          <a:xfrm>
            <a:off x="15120" y="0"/>
            <a:ext cx="2564640" cy="341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Рисунок 4" descr=""/>
          <p:cNvPicPr/>
          <p:nvPr/>
        </p:nvPicPr>
        <p:blipFill>
          <a:blip r:embed="rId4"/>
          <a:stretch/>
        </p:blipFill>
        <p:spPr>
          <a:xfrm>
            <a:off x="6532920" y="3499560"/>
            <a:ext cx="2571480" cy="342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Рисунок 5" descr=""/>
          <p:cNvPicPr/>
          <p:nvPr/>
        </p:nvPicPr>
        <p:blipFill>
          <a:blip r:embed="rId5"/>
          <a:stretch/>
        </p:blipFill>
        <p:spPr>
          <a:xfrm>
            <a:off x="2988000" y="987120"/>
            <a:ext cx="3327480" cy="443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CustomShape 1"/>
          <p:cNvSpPr/>
          <p:nvPr/>
        </p:nvSpPr>
        <p:spPr>
          <a:xfrm>
            <a:off x="-20160" y="-900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під час роботи в щоденнику вражень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-20160" y="-900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під час тематичних тижнів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Рисунок 3" descr=""/>
          <p:cNvPicPr/>
          <p:nvPr/>
        </p:nvPicPr>
        <p:blipFill>
          <a:blip r:embed="rId1"/>
          <a:stretch/>
        </p:blipFill>
        <p:spPr>
          <a:xfrm>
            <a:off x="2539800" y="4077000"/>
            <a:ext cx="3890880" cy="288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Рисунок 4" descr=""/>
          <p:cNvPicPr/>
          <p:nvPr/>
        </p:nvPicPr>
        <p:blipFill>
          <a:blip r:embed="rId2"/>
          <a:stretch/>
        </p:blipFill>
        <p:spPr>
          <a:xfrm>
            <a:off x="6027480" y="999000"/>
            <a:ext cx="3010320" cy="401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Рисунок 2" descr=""/>
          <p:cNvPicPr/>
          <p:nvPr/>
        </p:nvPicPr>
        <p:blipFill>
          <a:blip r:embed="rId3"/>
          <a:stretch/>
        </p:blipFill>
        <p:spPr>
          <a:xfrm>
            <a:off x="1800" y="964440"/>
            <a:ext cx="2944440" cy="397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Рисунок 5" descr=""/>
          <p:cNvPicPr/>
          <p:nvPr/>
        </p:nvPicPr>
        <p:blipFill>
          <a:blip r:embed="rId4"/>
          <a:stretch/>
        </p:blipFill>
        <p:spPr>
          <a:xfrm>
            <a:off x="3268080" y="1117440"/>
            <a:ext cx="2563920" cy="341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1" descr=""/>
          <p:cNvPicPr/>
          <p:nvPr/>
        </p:nvPicPr>
        <p:blipFill>
          <a:blip r:embed="rId1"/>
          <a:stretch/>
        </p:blipFill>
        <p:spPr>
          <a:xfrm>
            <a:off x="86040" y="448560"/>
            <a:ext cx="4248000" cy="31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Рисунок 2" descr=""/>
          <p:cNvPicPr/>
          <p:nvPr/>
        </p:nvPicPr>
        <p:blipFill>
          <a:blip r:embed="rId2"/>
          <a:stretch/>
        </p:blipFill>
        <p:spPr>
          <a:xfrm>
            <a:off x="4649400" y="3502080"/>
            <a:ext cx="4474080" cy="335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CustomShape 1"/>
          <p:cNvSpPr/>
          <p:nvPr/>
        </p:nvSpPr>
        <p:spPr>
          <a:xfrm>
            <a:off x="4444560" y="851040"/>
            <a:ext cx="469908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Тиждень « Театр»   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               </a:t>
            </a: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 актори 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Рисунок 4" descr=""/>
          <p:cNvPicPr/>
          <p:nvPr/>
        </p:nvPicPr>
        <p:blipFill>
          <a:blip r:embed="rId3"/>
          <a:stretch/>
        </p:blipFill>
        <p:spPr>
          <a:xfrm>
            <a:off x="-23760" y="3596400"/>
            <a:ext cx="4379760" cy="328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1" descr=""/>
          <p:cNvPicPr/>
          <p:nvPr/>
        </p:nvPicPr>
        <p:blipFill>
          <a:blip r:embed="rId1"/>
          <a:stretch/>
        </p:blipFill>
        <p:spPr>
          <a:xfrm>
            <a:off x="6826320" y="12600"/>
            <a:ext cx="2317320" cy="308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Рисунок 2" descr=""/>
          <p:cNvPicPr/>
          <p:nvPr/>
        </p:nvPicPr>
        <p:blipFill>
          <a:blip r:embed="rId2"/>
          <a:stretch/>
        </p:blipFill>
        <p:spPr>
          <a:xfrm>
            <a:off x="-95760" y="36720"/>
            <a:ext cx="2442960" cy="32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Рисунок 3" descr=""/>
          <p:cNvPicPr/>
          <p:nvPr/>
        </p:nvPicPr>
        <p:blipFill>
          <a:blip r:embed="rId3"/>
          <a:stretch/>
        </p:blipFill>
        <p:spPr>
          <a:xfrm>
            <a:off x="2411640" y="3645000"/>
            <a:ext cx="4283640" cy="32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4" descr=""/>
          <p:cNvPicPr/>
          <p:nvPr/>
        </p:nvPicPr>
        <p:blipFill>
          <a:blip r:embed="rId4"/>
          <a:stretch/>
        </p:blipFill>
        <p:spPr>
          <a:xfrm>
            <a:off x="-105840" y="3294720"/>
            <a:ext cx="2517480" cy="335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Рисунок 5" descr=""/>
          <p:cNvPicPr/>
          <p:nvPr/>
        </p:nvPicPr>
        <p:blipFill>
          <a:blip r:embed="rId5"/>
          <a:stretch/>
        </p:blipFill>
        <p:spPr>
          <a:xfrm>
            <a:off x="6805440" y="3294720"/>
            <a:ext cx="2422800" cy="323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6" descr=""/>
          <p:cNvPicPr/>
          <p:nvPr/>
        </p:nvPicPr>
        <p:blipFill>
          <a:blip r:embed="rId6"/>
          <a:stretch/>
        </p:blipFill>
        <p:spPr>
          <a:xfrm>
            <a:off x="3603600" y="483840"/>
            <a:ext cx="2104920" cy="32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" name="CustomShape 1"/>
          <p:cNvSpPr/>
          <p:nvPr/>
        </p:nvSpPr>
        <p:spPr>
          <a:xfrm>
            <a:off x="84240" y="-306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Тиждень « Мода»       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                                </a:t>
            </a: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Показ мод 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-20160" y="-900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під час проведення дослідів, спостережень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Рисунок 2" descr=""/>
          <p:cNvPicPr/>
          <p:nvPr/>
        </p:nvPicPr>
        <p:blipFill>
          <a:blip r:embed="rId1"/>
          <a:stretch/>
        </p:blipFill>
        <p:spPr>
          <a:xfrm>
            <a:off x="0" y="966960"/>
            <a:ext cx="31986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Рисунок 4" descr=""/>
          <p:cNvPicPr/>
          <p:nvPr/>
        </p:nvPicPr>
        <p:blipFill>
          <a:blip r:embed="rId2"/>
          <a:stretch/>
        </p:blipFill>
        <p:spPr>
          <a:xfrm>
            <a:off x="3060000" y="1340640"/>
            <a:ext cx="324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Рисунок 3" descr=""/>
          <p:cNvPicPr/>
          <p:nvPr/>
        </p:nvPicPr>
        <p:blipFill>
          <a:blip r:embed="rId3"/>
          <a:stretch/>
        </p:blipFill>
        <p:spPr>
          <a:xfrm>
            <a:off x="6032160" y="2709000"/>
            <a:ext cx="3111480" cy="414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-20160" y="-900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під час проведення дослідів, спостережень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Рисунок 5" descr=""/>
          <p:cNvPicPr/>
          <p:nvPr/>
        </p:nvPicPr>
        <p:blipFill>
          <a:blip r:embed="rId1"/>
          <a:stretch/>
        </p:blipFill>
        <p:spPr>
          <a:xfrm>
            <a:off x="539640" y="1013040"/>
            <a:ext cx="377172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Рисунок 6" descr=""/>
          <p:cNvPicPr/>
          <p:nvPr/>
        </p:nvPicPr>
        <p:blipFill>
          <a:blip r:embed="rId2"/>
          <a:stretch/>
        </p:blipFill>
        <p:spPr>
          <a:xfrm>
            <a:off x="4788000" y="1012680"/>
            <a:ext cx="3761280" cy="501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-20160" y="-9000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з використанням « Шість цеглинок»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Рисунок 2" descr=""/>
          <p:cNvPicPr/>
          <p:nvPr/>
        </p:nvPicPr>
        <p:blipFill>
          <a:blip r:embed="rId1"/>
          <a:stretch/>
        </p:blipFill>
        <p:spPr>
          <a:xfrm>
            <a:off x="-108360" y="836640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Рисунок 3" descr=""/>
          <p:cNvPicPr/>
          <p:nvPr/>
        </p:nvPicPr>
        <p:blipFill>
          <a:blip r:embed="rId2"/>
          <a:stretch/>
        </p:blipFill>
        <p:spPr>
          <a:xfrm>
            <a:off x="6012000" y="2853000"/>
            <a:ext cx="3003480" cy="400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" name="Рисунок 5" descr=""/>
          <p:cNvPicPr/>
          <p:nvPr/>
        </p:nvPicPr>
        <p:blipFill>
          <a:blip r:embed="rId3"/>
          <a:stretch/>
        </p:blipFill>
        <p:spPr>
          <a:xfrm>
            <a:off x="2861640" y="1772640"/>
            <a:ext cx="3045600" cy="41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-20160" y="-90000"/>
            <a:ext cx="91436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Відтворіть фігуру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Рисунок 4" descr=""/>
          <p:cNvPicPr/>
          <p:nvPr/>
        </p:nvPicPr>
        <p:blipFill>
          <a:blip r:embed="rId1"/>
          <a:stretch/>
        </p:blipFill>
        <p:spPr>
          <a:xfrm>
            <a:off x="2483640" y="494640"/>
            <a:ext cx="4608000" cy="6176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1" descr=""/>
          <p:cNvPicPr/>
          <p:nvPr/>
        </p:nvPicPr>
        <p:blipFill>
          <a:blip r:embed="rId1"/>
          <a:stretch/>
        </p:blipFill>
        <p:spPr>
          <a:xfrm>
            <a:off x="323640" y="1196640"/>
            <a:ext cx="8498880" cy="432000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" descr=""/>
          <p:cNvPicPr/>
          <p:nvPr/>
        </p:nvPicPr>
        <p:blipFill>
          <a:blip r:embed="rId1"/>
          <a:stretch/>
        </p:blipFill>
        <p:spPr>
          <a:xfrm>
            <a:off x="755640" y="205560"/>
            <a:ext cx="7416360" cy="57585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"/>
          <p:cNvPicPr/>
          <p:nvPr/>
        </p:nvPicPr>
        <p:blipFill>
          <a:blip r:embed="rId1"/>
          <a:stretch/>
        </p:blipFill>
        <p:spPr>
          <a:xfrm>
            <a:off x="-14400" y="764640"/>
            <a:ext cx="9294480" cy="50126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-20160" y="-90000"/>
            <a:ext cx="91436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Скласти слово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Рисунок 3" descr=""/>
          <p:cNvPicPr/>
          <p:nvPr/>
        </p:nvPicPr>
        <p:blipFill>
          <a:blip r:embed="rId1"/>
          <a:stretch/>
        </p:blipFill>
        <p:spPr>
          <a:xfrm>
            <a:off x="395640" y="2513880"/>
            <a:ext cx="2685600" cy="148572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4" descr=""/>
          <p:cNvPicPr/>
          <p:nvPr/>
        </p:nvPicPr>
        <p:blipFill>
          <a:blip r:embed="rId2"/>
          <a:stretch/>
        </p:blipFill>
        <p:spPr>
          <a:xfrm rot="16200000">
            <a:off x="3350880" y="2490480"/>
            <a:ext cx="2247480" cy="153324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5" descr=""/>
          <p:cNvPicPr/>
          <p:nvPr/>
        </p:nvPicPr>
        <p:blipFill>
          <a:blip r:embed="rId3"/>
          <a:stretch/>
        </p:blipFill>
        <p:spPr>
          <a:xfrm>
            <a:off x="6091200" y="2503800"/>
            <a:ext cx="2295000" cy="137124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611640" y="4088520"/>
            <a:ext cx="208800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голосний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3114720" y="4380840"/>
            <a:ext cx="279720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приголосний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5801760" y="3999600"/>
            <a:ext cx="28742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наголошений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голосний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" descr=""/>
          <p:cNvPicPr/>
          <p:nvPr/>
        </p:nvPicPr>
        <p:blipFill>
          <a:blip r:embed="rId1"/>
          <a:stretch/>
        </p:blipFill>
        <p:spPr>
          <a:xfrm rot="5400000">
            <a:off x="58680" y="650880"/>
            <a:ext cx="1352160" cy="81036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2" descr=""/>
          <p:cNvPicPr/>
          <p:nvPr/>
        </p:nvPicPr>
        <p:blipFill>
          <a:blip r:embed="rId2"/>
          <a:stretch/>
        </p:blipFill>
        <p:spPr>
          <a:xfrm rot="16200000">
            <a:off x="1311480" y="582840"/>
            <a:ext cx="1272960" cy="86832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3" descr=""/>
          <p:cNvPicPr/>
          <p:nvPr/>
        </p:nvPicPr>
        <p:blipFill>
          <a:blip r:embed="rId3"/>
          <a:stretch/>
        </p:blipFill>
        <p:spPr>
          <a:xfrm>
            <a:off x="2450520" y="587520"/>
            <a:ext cx="1436760" cy="85824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4" descr=""/>
          <p:cNvPicPr/>
          <p:nvPr/>
        </p:nvPicPr>
        <p:blipFill>
          <a:blip r:embed="rId4"/>
          <a:stretch/>
        </p:blipFill>
        <p:spPr>
          <a:xfrm rot="16200000">
            <a:off x="3759840" y="568440"/>
            <a:ext cx="1254960" cy="86328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5" descr=""/>
          <p:cNvPicPr/>
          <p:nvPr/>
        </p:nvPicPr>
        <p:blipFill>
          <a:blip r:embed="rId5"/>
          <a:stretch/>
        </p:blipFill>
        <p:spPr>
          <a:xfrm>
            <a:off x="4912920" y="572400"/>
            <a:ext cx="1363680" cy="837000"/>
          </a:xfrm>
          <a:prstGeom prst="rect">
            <a:avLst/>
          </a:prstGeom>
          <a:ln>
            <a:noFill/>
          </a:ln>
        </p:spPr>
      </p:pic>
      <p:pic>
        <p:nvPicPr>
          <p:cNvPr id="118" name="Рисунок 6" descr=""/>
          <p:cNvPicPr/>
          <p:nvPr/>
        </p:nvPicPr>
        <p:blipFill>
          <a:blip r:embed="rId6"/>
          <a:stretch/>
        </p:blipFill>
        <p:spPr>
          <a:xfrm rot="5400000">
            <a:off x="6121800" y="552960"/>
            <a:ext cx="1272960" cy="875880"/>
          </a:xfrm>
          <a:prstGeom prst="rect">
            <a:avLst/>
          </a:prstGeom>
          <a:ln>
            <a:noFill/>
          </a:ln>
        </p:spPr>
      </p:pic>
      <p:pic>
        <p:nvPicPr>
          <p:cNvPr id="119" name="Рисунок 7" descr=""/>
          <p:cNvPicPr/>
          <p:nvPr/>
        </p:nvPicPr>
        <p:blipFill>
          <a:blip r:embed="rId7"/>
          <a:stretch/>
        </p:blipFill>
        <p:spPr>
          <a:xfrm rot="5400000">
            <a:off x="58680" y="2331720"/>
            <a:ext cx="1352160" cy="810360"/>
          </a:xfrm>
          <a:prstGeom prst="rect">
            <a:avLst/>
          </a:prstGeom>
          <a:ln>
            <a:noFill/>
          </a:ln>
        </p:spPr>
      </p:pic>
      <p:pic>
        <p:nvPicPr>
          <p:cNvPr id="120" name="Рисунок 8" descr=""/>
          <p:cNvPicPr/>
          <p:nvPr/>
        </p:nvPicPr>
        <p:blipFill>
          <a:blip r:embed="rId8"/>
          <a:stretch/>
        </p:blipFill>
        <p:spPr>
          <a:xfrm>
            <a:off x="3723120" y="2268000"/>
            <a:ext cx="1436760" cy="858240"/>
          </a:xfrm>
          <a:prstGeom prst="rect">
            <a:avLst/>
          </a:prstGeom>
          <a:ln>
            <a:noFill/>
          </a:ln>
        </p:spPr>
      </p:pic>
      <p:pic>
        <p:nvPicPr>
          <p:cNvPr id="121" name="Рисунок 9" descr=""/>
          <p:cNvPicPr/>
          <p:nvPr/>
        </p:nvPicPr>
        <p:blipFill>
          <a:blip r:embed="rId9"/>
          <a:stretch/>
        </p:blipFill>
        <p:spPr>
          <a:xfrm rot="16200000">
            <a:off x="2597400" y="2303280"/>
            <a:ext cx="1272960" cy="868320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0" descr=""/>
          <p:cNvPicPr/>
          <p:nvPr/>
        </p:nvPicPr>
        <p:blipFill>
          <a:blip r:embed="rId10"/>
          <a:stretch/>
        </p:blipFill>
        <p:spPr>
          <a:xfrm>
            <a:off x="1287720" y="2269800"/>
            <a:ext cx="1363680" cy="837000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11" descr=""/>
          <p:cNvPicPr/>
          <p:nvPr/>
        </p:nvPicPr>
        <p:blipFill>
          <a:blip r:embed="rId11"/>
          <a:stretch/>
        </p:blipFill>
        <p:spPr>
          <a:xfrm rot="16200000">
            <a:off x="4972320" y="2256840"/>
            <a:ext cx="1254960" cy="86328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12" descr=""/>
          <p:cNvPicPr/>
          <p:nvPr/>
        </p:nvPicPr>
        <p:blipFill>
          <a:blip r:embed="rId12"/>
          <a:stretch/>
        </p:blipFill>
        <p:spPr>
          <a:xfrm>
            <a:off x="6121800" y="2230560"/>
            <a:ext cx="1272960" cy="87588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3" descr=""/>
          <p:cNvPicPr/>
          <p:nvPr/>
        </p:nvPicPr>
        <p:blipFill>
          <a:blip r:embed="rId13"/>
          <a:stretch/>
        </p:blipFill>
        <p:spPr>
          <a:xfrm>
            <a:off x="329400" y="3970080"/>
            <a:ext cx="1363680" cy="837000"/>
          </a:xfrm>
          <a:prstGeom prst="rect">
            <a:avLst/>
          </a:prstGeom>
          <a:ln>
            <a:noFill/>
          </a:ln>
        </p:spPr>
      </p:pic>
      <p:pic>
        <p:nvPicPr>
          <p:cNvPr id="126" name="Рисунок 14" descr=""/>
          <p:cNvPicPr/>
          <p:nvPr/>
        </p:nvPicPr>
        <p:blipFill>
          <a:blip r:embed="rId14"/>
          <a:stretch/>
        </p:blipFill>
        <p:spPr>
          <a:xfrm rot="16200000">
            <a:off x="1581120" y="3882240"/>
            <a:ext cx="1272960" cy="868320"/>
          </a:xfrm>
          <a:prstGeom prst="rect">
            <a:avLst/>
          </a:prstGeom>
          <a:ln>
            <a:noFill/>
          </a:ln>
        </p:spPr>
      </p:pic>
      <p:pic>
        <p:nvPicPr>
          <p:cNvPr id="127" name="Рисунок 15" descr=""/>
          <p:cNvPicPr/>
          <p:nvPr/>
        </p:nvPicPr>
        <p:blipFill>
          <a:blip r:embed="rId15"/>
          <a:stretch/>
        </p:blipFill>
        <p:spPr>
          <a:xfrm>
            <a:off x="2799720" y="3931200"/>
            <a:ext cx="1272960" cy="87588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16" descr=""/>
          <p:cNvPicPr/>
          <p:nvPr/>
        </p:nvPicPr>
        <p:blipFill>
          <a:blip r:embed="rId16"/>
          <a:stretch/>
        </p:blipFill>
        <p:spPr>
          <a:xfrm>
            <a:off x="4194360" y="3939840"/>
            <a:ext cx="1436760" cy="85824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17" descr=""/>
          <p:cNvPicPr/>
          <p:nvPr/>
        </p:nvPicPr>
        <p:blipFill>
          <a:blip r:embed="rId17"/>
          <a:stretch/>
        </p:blipFill>
        <p:spPr>
          <a:xfrm rot="16200000">
            <a:off x="5649120" y="3875400"/>
            <a:ext cx="1254960" cy="86328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8" descr=""/>
          <p:cNvPicPr/>
          <p:nvPr/>
        </p:nvPicPr>
        <p:blipFill>
          <a:blip r:embed="rId18"/>
          <a:stretch/>
        </p:blipFill>
        <p:spPr>
          <a:xfrm rot="16200000">
            <a:off x="374760" y="5482080"/>
            <a:ext cx="1272960" cy="868320"/>
          </a:xfrm>
          <a:prstGeom prst="rect">
            <a:avLst/>
          </a:prstGeom>
          <a:ln>
            <a:noFill/>
          </a:ln>
        </p:spPr>
      </p:pic>
      <p:pic>
        <p:nvPicPr>
          <p:cNvPr id="131" name="Рисунок 19" descr=""/>
          <p:cNvPicPr/>
          <p:nvPr/>
        </p:nvPicPr>
        <p:blipFill>
          <a:blip r:embed="rId19"/>
          <a:stretch/>
        </p:blipFill>
        <p:spPr>
          <a:xfrm>
            <a:off x="1581120" y="5518800"/>
            <a:ext cx="1272960" cy="875880"/>
          </a:xfrm>
          <a:prstGeom prst="rect">
            <a:avLst/>
          </a:prstGeom>
          <a:ln>
            <a:noFill/>
          </a:ln>
        </p:spPr>
      </p:pic>
      <p:pic>
        <p:nvPicPr>
          <p:cNvPr id="132" name="Рисунок 20" descr=""/>
          <p:cNvPicPr/>
          <p:nvPr/>
        </p:nvPicPr>
        <p:blipFill>
          <a:blip r:embed="rId20"/>
          <a:stretch/>
        </p:blipFill>
        <p:spPr>
          <a:xfrm rot="16200000">
            <a:off x="2904120" y="5493600"/>
            <a:ext cx="1254960" cy="86328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21" descr=""/>
          <p:cNvPicPr/>
          <p:nvPr/>
        </p:nvPicPr>
        <p:blipFill>
          <a:blip r:embed="rId21"/>
          <a:stretch/>
        </p:blipFill>
        <p:spPr>
          <a:xfrm>
            <a:off x="4101120" y="5536440"/>
            <a:ext cx="1436760" cy="8582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332640"/>
            <a:ext cx="91436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Визнач кількість букв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Рисунок 2" descr=""/>
          <p:cNvPicPr/>
          <p:nvPr/>
        </p:nvPicPr>
        <p:blipFill>
          <a:blip r:embed="rId1"/>
          <a:stretch/>
        </p:blipFill>
        <p:spPr>
          <a:xfrm>
            <a:off x="395640" y="2513880"/>
            <a:ext cx="2685600" cy="148572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3" descr=""/>
          <p:cNvPicPr/>
          <p:nvPr/>
        </p:nvPicPr>
        <p:blipFill>
          <a:blip r:embed="rId2"/>
          <a:stretch/>
        </p:blipFill>
        <p:spPr>
          <a:xfrm>
            <a:off x="3492000" y="2364120"/>
            <a:ext cx="2376000" cy="163512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4" descr=""/>
          <p:cNvPicPr/>
          <p:nvPr/>
        </p:nvPicPr>
        <p:blipFill>
          <a:blip r:embed="rId3"/>
          <a:stretch/>
        </p:blipFill>
        <p:spPr>
          <a:xfrm>
            <a:off x="6028920" y="2513880"/>
            <a:ext cx="2431080" cy="149184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702720" y="3999600"/>
            <a:ext cx="20714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583440" y="4100760"/>
            <a:ext cx="20714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4"/>
          <p:cNvSpPr/>
          <p:nvPr/>
        </p:nvSpPr>
        <p:spPr>
          <a:xfrm>
            <a:off x="6388560" y="4100760"/>
            <a:ext cx="20714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0" y="116640"/>
            <a:ext cx="9143640" cy="188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в групах 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Цей вид роботи  дає  змогу набути навичок спілкування та співпраці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" name="Рисунок 2" descr=""/>
          <p:cNvPicPr/>
          <p:nvPr/>
        </p:nvPicPr>
        <p:blipFill>
          <a:blip r:embed="rId1"/>
          <a:stretch/>
        </p:blipFill>
        <p:spPr>
          <a:xfrm>
            <a:off x="-133560" y="2088000"/>
            <a:ext cx="4813560" cy="35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" descr=""/>
          <p:cNvPicPr/>
          <p:nvPr/>
        </p:nvPicPr>
        <p:blipFill>
          <a:blip r:embed="rId2"/>
          <a:stretch/>
        </p:blipFill>
        <p:spPr>
          <a:xfrm>
            <a:off x="4505040" y="3428640"/>
            <a:ext cx="4653360" cy="344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0" y="-24120"/>
            <a:ext cx="9143640" cy="6957000"/>
          </a:xfrm>
          <a:prstGeom prst="rect">
            <a:avLst/>
          </a:prstGeom>
          <a:gradFill>
            <a:gsLst>
              <a:gs pos="0">
                <a:srgbClr val="fbf5dd"/>
              </a:gs>
              <a:gs pos="100000">
                <a:srgbClr val="918d81"/>
              </a:gs>
            </a:gsLst>
            <a:lin ang="0"/>
          </a:gradFill>
          <a:ln w="25560">
            <a:solidFill>
              <a:schemeClr val="bg1">
                <a:lumMod val="8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1331640" y="909720"/>
            <a:ext cx="5400360" cy="545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     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32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 група – з окремих частинок скласти малюнок – ілюстрацію до казки і наклеїти на лист картону.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 група – виліпити качечку в гніздечку.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ІІІ група – скласти опис качечки.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Picture 2" descr=""/>
          <p:cNvPicPr/>
          <p:nvPr/>
        </p:nvPicPr>
        <p:blipFill>
          <a:blip r:embed="rId1"/>
          <a:stretch/>
        </p:blipFill>
        <p:spPr>
          <a:xfrm>
            <a:off x="6948360" y="1788840"/>
            <a:ext cx="1728000" cy="1511640"/>
          </a:xfrm>
          <a:prstGeom prst="rect">
            <a:avLst/>
          </a:prstGeom>
          <a:ln>
            <a:noFill/>
          </a:ln>
        </p:spPr>
      </p:pic>
      <p:pic>
        <p:nvPicPr>
          <p:cNvPr id="52" name="Picture 4" descr=""/>
          <p:cNvPicPr/>
          <p:nvPr/>
        </p:nvPicPr>
        <p:blipFill>
          <a:blip r:embed="rId2"/>
          <a:stretch/>
        </p:blipFill>
        <p:spPr>
          <a:xfrm>
            <a:off x="6917040" y="3454560"/>
            <a:ext cx="1728000" cy="1540440"/>
          </a:xfrm>
          <a:prstGeom prst="rect">
            <a:avLst/>
          </a:prstGeom>
          <a:ln>
            <a:noFill/>
          </a:ln>
        </p:spPr>
      </p:pic>
      <p:pic>
        <p:nvPicPr>
          <p:cNvPr id="53" name="Picture 6" descr=""/>
          <p:cNvPicPr/>
          <p:nvPr/>
        </p:nvPicPr>
        <p:blipFill>
          <a:blip r:embed="rId3"/>
          <a:stretch/>
        </p:blipFill>
        <p:spPr>
          <a:xfrm>
            <a:off x="6948360" y="5129640"/>
            <a:ext cx="1728000" cy="1728000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0" y="116640"/>
            <a:ext cx="9143640" cy="131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в групах </a:t>
            </a:r>
            <a:endParaRPr b="0" lang="uk-UA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Казка « Кривенька качечка»</a:t>
            </a:r>
            <a:endParaRPr b="0" lang="uk-UA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2" descr=""/>
          <p:cNvPicPr/>
          <p:nvPr/>
        </p:nvPicPr>
        <p:blipFill>
          <a:blip r:embed="rId1"/>
          <a:stretch/>
        </p:blipFill>
        <p:spPr>
          <a:xfrm>
            <a:off x="68760" y="1870920"/>
            <a:ext cx="9006480" cy="458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CustomShape 1"/>
          <p:cNvSpPr/>
          <p:nvPr/>
        </p:nvSpPr>
        <p:spPr>
          <a:xfrm>
            <a:off x="0" y="116640"/>
            <a:ext cx="9143640" cy="173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з дитячою книжкою 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метод «Передбачення»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1" descr=""/>
          <p:cNvPicPr/>
          <p:nvPr/>
        </p:nvPicPr>
        <p:blipFill>
          <a:blip r:embed="rId1"/>
          <a:stretch/>
        </p:blipFill>
        <p:spPr>
          <a:xfrm>
            <a:off x="101880" y="1874880"/>
            <a:ext cx="8939520" cy="407808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0" y="116640"/>
            <a:ext cx="9143640" cy="173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з картиною 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метод «Передбачення»</a:t>
            </a:r>
            <a:endParaRPr b="0" lang="uk-UA" sz="5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"/>
          <p:cNvPicPr/>
          <p:nvPr/>
        </p:nvPicPr>
        <p:blipFill>
          <a:blip r:embed="rId1"/>
          <a:stretch/>
        </p:blipFill>
        <p:spPr>
          <a:xfrm>
            <a:off x="5955480" y="1193760"/>
            <a:ext cx="3188160" cy="432000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0" y="11664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Застосування вправ на моделювання життєвих ситуацій працюючи з казкою « Колосок»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125640" y="1556640"/>
            <a:ext cx="57034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i="1" lang="uk-UA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«Метод Прес»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Хто з вас допомагає батькам?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Як ви вважаєте, навіщо треба допомагати батькам? Почніть свою відповідь словами: </a:t>
            </a:r>
            <a:r>
              <a:rPr b="1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«Я вважаю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…»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Поясніть свою точку зору: </a:t>
            </a:r>
            <a:r>
              <a:rPr b="1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«Тому що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…»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 </a:t>
            </a:r>
            <a:r>
              <a:rPr b="1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Приведіть приклад</a:t>
            </a: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коли ваша допомога стала у пригоді.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3"/>
          <p:cNvSpPr/>
          <p:nvPr/>
        </p:nvSpPr>
        <p:spPr>
          <a:xfrm>
            <a:off x="125640" y="3501000"/>
            <a:ext cx="570348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uk-UA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uk-UA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«Письмо в малюнках» (робота в групах)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 читає казку до слів: «Мишенята було тільки й знають, що танцюють та співають.»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2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Завдання дітям: «Намалюйте на великому аркуші, в які ігри грали мишенята».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3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 читає наступну частину казки: «Ото якось підмітав півник у дворі та й знайшов колосок…»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4"/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Намалюйте власні думки. Що стануть робити мишенята?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"/>
          <p:cNvPicPr/>
          <p:nvPr/>
        </p:nvPicPr>
        <p:blipFill>
          <a:blip r:embed="rId1"/>
          <a:stretch/>
        </p:blipFill>
        <p:spPr>
          <a:xfrm>
            <a:off x="5955480" y="1193760"/>
            <a:ext cx="3188160" cy="432000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0" y="11664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Застосування вправ на моделювання життєвих ситуацій працюючи з казкою « Колосок»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161640" y="1628640"/>
            <a:ext cx="563148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uk-UA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«Кубування»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 кидає дітям кубик на гранях якого наступні запитання: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«Хто? Що?», «Опиши», «Порівняй», «Ассоціація», «Моє враження», «Хочу знати».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Діти відповідають на запитання кубика.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«Хто герой казки?», «Опиши півника (мишенят)», «Порівняй півника з мишенятами», «Ассоціація. Кого тобі нагадує півник (мишата)», «Моє враження про казку», «Хочу дізнатися про,…»</a:t>
            </a:r>
            <a:endParaRPr b="0" lang="uk-UA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467640" y="1193760"/>
            <a:ext cx="8208720" cy="203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0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1" lang="uk-UA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Вправа «Крісло автора»</a:t>
            </a:r>
            <a:endParaRPr b="0" lang="uk-UA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Дитина ділиться цікавою новиною. Попередньо учитель запитує про те, що хотіли б розповісти діти своїм однокласникам. Це може бути розповідь про улюблену пору року, природнє явище тощо. Після завершення розповіді «автор» відповідає на запитання дітей.</a:t>
            </a:r>
            <a:endParaRPr b="0" lang="uk-UA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2. Вправа «Мережа вражень»</a:t>
            </a:r>
            <a:endParaRPr b="0" lang="uk-UA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Для вправи потрібен клубок з нитками. Клубок передається від одного учасника до іншого розмотуючи нитку. Діти діляться своїми враженнями від зустрічі.</a:t>
            </a:r>
            <a:endParaRPr b="0" lang="uk-UA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0" y="116640"/>
            <a:ext cx="914364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cf2e2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Моделювання життєвих ситуацій на ранкових зустрічах</a:t>
            </a:r>
            <a:endParaRPr b="0" lang="uk-UA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Рисунок 3" descr=""/>
          <p:cNvPicPr/>
          <p:nvPr/>
        </p:nvPicPr>
        <p:blipFill>
          <a:blip r:embed="rId1"/>
          <a:stretch/>
        </p:blipFill>
        <p:spPr>
          <a:xfrm>
            <a:off x="2988000" y="2925000"/>
            <a:ext cx="3024000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med"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1397</TotalTime>
  <Application>LibreOffice/5.3.4.2$Windows_X86_64 LibreOffice_project/f82d347ccc0be322489bf7da61d7e4ad13fe2ff3</Application>
  <Words>434</Words>
  <Paragraphs>84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2016-11-12T17:29:29Z</dcterms:created>
  <dc:creator>Skywalker Igor</dc:creator>
  <dc:description/>
  <dc:language>uk-UA</dc:language>
  <cp:lastModifiedBy/>
  <dcterms:modified xsi:type="dcterms:W3CDTF">2018-12-03T14:59:36Z</dcterms:modified>
  <cp:revision>102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