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85" r:id="rId10"/>
    <p:sldId id="264" r:id="rId11"/>
    <p:sldId id="267" r:id="rId12"/>
    <p:sldId id="283" r:id="rId13"/>
    <p:sldId id="284" r:id="rId14"/>
    <p:sldId id="266" r:id="rId15"/>
    <p:sldId id="268" r:id="rId16"/>
    <p:sldId id="269" r:id="rId17"/>
    <p:sldId id="270" r:id="rId18"/>
    <p:sldId id="286" r:id="rId19"/>
    <p:sldId id="271" r:id="rId20"/>
    <p:sldId id="272" r:id="rId21"/>
    <p:sldId id="287" r:id="rId22"/>
    <p:sldId id="273" r:id="rId23"/>
    <p:sldId id="288" r:id="rId24"/>
    <p:sldId id="274" r:id="rId25"/>
    <p:sldId id="275" r:id="rId26"/>
    <p:sldId id="278" r:id="rId27"/>
    <p:sldId id="289" r:id="rId28"/>
    <p:sldId id="276" r:id="rId29"/>
    <p:sldId id="277" r:id="rId30"/>
    <p:sldId id="279" r:id="rId31"/>
    <p:sldId id="280" r:id="rId32"/>
    <p:sldId id="281" r:id="rId33"/>
    <p:sldId id="282" r:id="rId3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3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Рівні</c:v>
                </c:pt>
              </c:strCache>
            </c:strRef>
          </c:tx>
          <c:dLbls>
            <c:showVal val="1"/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початковий</c:v>
                </c:pt>
                <c:pt idx="1">
                  <c:v>середній</c:v>
                </c:pt>
                <c:pt idx="2">
                  <c:v>достатній</c:v>
                </c:pt>
                <c:pt idx="3">
                  <c:v>високий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40</c:v>
                </c:pt>
                <c:pt idx="1">
                  <c:v>141</c:v>
                </c:pt>
                <c:pt idx="2">
                  <c:v>89</c:v>
                </c:pt>
                <c:pt idx="3">
                  <c:v>19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навчальних досягнень здобувачів освіти у цілому по закладу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початковий</c:v>
                </c:pt>
                <c:pt idx="1">
                  <c:v>середній</c:v>
                </c:pt>
                <c:pt idx="2">
                  <c:v>достатній</c:v>
                </c:pt>
                <c:pt idx="3">
                  <c:v>високий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</c:v>
                </c:pt>
                <c:pt idx="1">
                  <c:v>37</c:v>
                </c:pt>
                <c:pt idx="2">
                  <c:v>101</c:v>
                </c:pt>
                <c:pt idx="3">
                  <c:v>28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посчатковий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9</c:v>
                </c:pt>
                <c:pt idx="2">
                  <c:v>21</c:v>
                </c:pt>
                <c:pt idx="3">
                  <c:v>11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</c:v>
                </c:pt>
                <c:pt idx="1">
                  <c:v>20</c:v>
                </c:pt>
                <c:pt idx="2">
                  <c:v>15</c:v>
                </c:pt>
                <c:pt idx="3">
                  <c:v>0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style val="3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28</c:v>
                </c:pt>
                <c:pt idx="1">
                  <c:v>54</c:v>
                </c:pt>
                <c:pt idx="2">
                  <c:v>68</c:v>
                </c:pt>
                <c:pt idx="3">
                  <c:v>17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style val="3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</c:v>
                </c:pt>
                <c:pt idx="1">
                  <c:v>33</c:v>
                </c:pt>
                <c:pt idx="2">
                  <c:v>61</c:v>
                </c:pt>
                <c:pt idx="3">
                  <c:v>13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style val="3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</c:v>
                </c:pt>
                <c:pt idx="1">
                  <c:v>36</c:v>
                </c:pt>
                <c:pt idx="2">
                  <c:v>61</c:v>
                </c:pt>
                <c:pt idx="3">
                  <c:v>11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</c:v>
                </c:pt>
                <c:pt idx="1">
                  <c:v>53</c:v>
                </c:pt>
                <c:pt idx="2">
                  <c:v>50</c:v>
                </c:pt>
                <c:pt idx="3">
                  <c:v>3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</c:v>
                </c:pt>
                <c:pt idx="1">
                  <c:v>38</c:v>
                </c:pt>
                <c:pt idx="2">
                  <c:v>24</c:v>
                </c:pt>
                <c:pt idx="3">
                  <c:v>2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style val="5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43</c:v>
                </c:pt>
                <c:pt idx="1">
                  <c:v>97</c:v>
                </c:pt>
                <c:pt idx="2">
                  <c:v>99</c:v>
                </c:pt>
                <c:pt idx="3">
                  <c:v>10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style val="5"/>
  <c:chart>
    <c:title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26</c:v>
                </c:pt>
                <c:pt idx="1">
                  <c:v>78</c:v>
                </c:pt>
                <c:pt idx="2">
                  <c:v>80</c:v>
                </c:pt>
                <c:pt idx="3">
                  <c:v>10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Лист1!$A$2:$A$16</c:f>
              <c:strCache>
                <c:ptCount val="14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6б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  <c:pt idx="8">
                  <c:v>9а</c:v>
                </c:pt>
                <c:pt idx="9">
                  <c:v>9б</c:v>
                </c:pt>
                <c:pt idx="10">
                  <c:v>10а</c:v>
                </c:pt>
                <c:pt idx="11">
                  <c:v>10б</c:v>
                </c:pt>
                <c:pt idx="12">
                  <c:v>11а</c:v>
                </c:pt>
                <c:pt idx="13">
                  <c:v>11б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2</c:v>
                </c:pt>
                <c:pt idx="12">
                  <c:v>0</c:v>
                </c:pt>
                <c:pt idx="13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Лист1!$A$2:$A$16</c:f>
              <c:strCache>
                <c:ptCount val="14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6б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  <c:pt idx="8">
                  <c:v>9а</c:v>
                </c:pt>
                <c:pt idx="9">
                  <c:v>9б</c:v>
                </c:pt>
                <c:pt idx="10">
                  <c:v>10а</c:v>
                </c:pt>
                <c:pt idx="11">
                  <c:v>10б</c:v>
                </c:pt>
                <c:pt idx="12">
                  <c:v>11а</c:v>
                </c:pt>
                <c:pt idx="13">
                  <c:v>11б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7</c:v>
                </c:pt>
                <c:pt idx="1">
                  <c:v>7</c:v>
                </c:pt>
                <c:pt idx="2">
                  <c:v>8</c:v>
                </c:pt>
                <c:pt idx="3">
                  <c:v>12</c:v>
                </c:pt>
                <c:pt idx="4">
                  <c:v>2</c:v>
                </c:pt>
                <c:pt idx="5">
                  <c:v>5</c:v>
                </c:pt>
                <c:pt idx="6">
                  <c:v>8</c:v>
                </c:pt>
                <c:pt idx="7">
                  <c:v>8</c:v>
                </c:pt>
                <c:pt idx="8">
                  <c:v>4</c:v>
                </c:pt>
                <c:pt idx="9">
                  <c:v>8</c:v>
                </c:pt>
                <c:pt idx="10">
                  <c:v>5</c:v>
                </c:pt>
                <c:pt idx="11">
                  <c:v>7</c:v>
                </c:pt>
                <c:pt idx="12">
                  <c:v>3</c:v>
                </c:pt>
                <c:pt idx="13">
                  <c:v>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Лист1!$A$2:$A$16</c:f>
              <c:strCache>
                <c:ptCount val="14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6б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  <c:pt idx="8">
                  <c:v>9а</c:v>
                </c:pt>
                <c:pt idx="9">
                  <c:v>9б</c:v>
                </c:pt>
                <c:pt idx="10">
                  <c:v>10а</c:v>
                </c:pt>
                <c:pt idx="11">
                  <c:v>10б</c:v>
                </c:pt>
                <c:pt idx="12">
                  <c:v>11а</c:v>
                </c:pt>
                <c:pt idx="13">
                  <c:v>11б</c:v>
                </c:pt>
              </c:strCache>
            </c:str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13</c:v>
                </c:pt>
                <c:pt idx="1">
                  <c:v>13</c:v>
                </c:pt>
                <c:pt idx="2">
                  <c:v>12</c:v>
                </c:pt>
                <c:pt idx="3">
                  <c:v>6</c:v>
                </c:pt>
                <c:pt idx="4">
                  <c:v>12</c:v>
                </c:pt>
                <c:pt idx="5">
                  <c:v>10</c:v>
                </c:pt>
                <c:pt idx="6">
                  <c:v>11</c:v>
                </c:pt>
                <c:pt idx="7">
                  <c:v>7</c:v>
                </c:pt>
                <c:pt idx="8">
                  <c:v>12</c:v>
                </c:pt>
                <c:pt idx="9">
                  <c:v>8</c:v>
                </c:pt>
                <c:pt idx="10">
                  <c:v>11</c:v>
                </c:pt>
                <c:pt idx="11">
                  <c:v>11</c:v>
                </c:pt>
                <c:pt idx="12">
                  <c:v>8</c:v>
                </c:pt>
                <c:pt idx="13">
                  <c:v>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початковий</c:v>
                </c:pt>
              </c:strCache>
            </c:strRef>
          </c:tx>
          <c:cat>
            <c:strRef>
              <c:f>Лист1!$A$2:$A$16</c:f>
              <c:strCache>
                <c:ptCount val="14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6б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  <c:pt idx="8">
                  <c:v>9а</c:v>
                </c:pt>
                <c:pt idx="9">
                  <c:v>9б</c:v>
                </c:pt>
                <c:pt idx="10">
                  <c:v>10а</c:v>
                </c:pt>
                <c:pt idx="11">
                  <c:v>10б</c:v>
                </c:pt>
                <c:pt idx="12">
                  <c:v>11а</c:v>
                </c:pt>
                <c:pt idx="13">
                  <c:v>11б</c:v>
                </c:pt>
              </c:strCache>
            </c:strRef>
          </c:cat>
          <c:val>
            <c:numRef>
              <c:f>Лист1!$E$2:$E$16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3</c:v>
                </c:pt>
                <c:pt idx="11">
                  <c:v>4</c:v>
                </c:pt>
                <c:pt idx="12">
                  <c:v>4</c:v>
                </c:pt>
                <c:pt idx="13">
                  <c:v>0</c:v>
                </c:pt>
              </c:numCache>
            </c:numRef>
          </c:val>
        </c:ser>
        <c:dLbls/>
        <c:axId val="147281024"/>
        <c:axId val="147282560"/>
      </c:barChart>
      <c:catAx>
        <c:axId val="147281024"/>
        <c:scaling>
          <c:orientation val="minMax"/>
        </c:scaling>
        <c:axPos val="b"/>
        <c:tickLblPos val="nextTo"/>
        <c:crossAx val="147282560"/>
        <c:crosses val="autoZero"/>
        <c:auto val="1"/>
        <c:lblAlgn val="ctr"/>
        <c:lblOffset val="100"/>
      </c:catAx>
      <c:valAx>
        <c:axId val="147282560"/>
        <c:scaling>
          <c:orientation val="minMax"/>
        </c:scaling>
        <c:axPos val="l"/>
        <c:majorGridlines/>
        <c:numFmt formatCode="General" sourceLinked="1"/>
        <c:tickLblPos val="nextTo"/>
        <c:crossAx val="14728102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uk-UA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style val="5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</c:v>
                </c:pt>
                <c:pt idx="1">
                  <c:v>15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style val="5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високий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24</c:v>
                </c:pt>
                <c:pt idx="1">
                  <c:v>55</c:v>
                </c:pt>
                <c:pt idx="2">
                  <c:v>84</c:v>
                </c:pt>
                <c:pt idx="3">
                  <c:v>11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title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</c:v>
                </c:pt>
                <c:pt idx="1">
                  <c:v>37</c:v>
                </c:pt>
                <c:pt idx="2">
                  <c:v>44</c:v>
                </c:pt>
                <c:pt idx="3">
                  <c:v>3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60</c:v>
                </c:pt>
                <c:pt idx="1">
                  <c:v>150</c:v>
                </c:pt>
                <c:pt idx="2">
                  <c:v>37</c:v>
                </c:pt>
                <c:pt idx="3">
                  <c:v>4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style val="3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210</c:v>
                </c:pt>
                <c:pt idx="1">
                  <c:v>40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51</c:v>
                </c:pt>
                <c:pt idx="1">
                  <c:v>15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34</c:v>
                </c:pt>
                <c:pt idx="1">
                  <c:v>57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title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31</c:v>
                </c:pt>
                <c:pt idx="1">
                  <c:v>40</c:v>
                </c:pt>
                <c:pt idx="2">
                  <c:v>31</c:v>
                </c:pt>
                <c:pt idx="3">
                  <c:v>0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36</c:v>
                </c:pt>
                <c:pt idx="1">
                  <c:v>32</c:v>
                </c:pt>
                <c:pt idx="2">
                  <c:v>25</c:v>
                </c:pt>
                <c:pt idx="3">
                  <c:v>1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style val="4"/>
  <c:chart>
    <c:title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style val="4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</c:strCache>
            </c:strRef>
          </c:tx>
          <c:dLbls>
            <c:showVal val="1"/>
          </c:dLbls>
          <c:cat>
            <c:strRef>
              <c:f>Лист1!$B$1:$O$1</c:f>
              <c:strCache>
                <c:ptCount val="14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6б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  <c:pt idx="8">
                  <c:v>9а</c:v>
                </c:pt>
                <c:pt idx="9">
                  <c:v>9б</c:v>
                </c:pt>
                <c:pt idx="10">
                  <c:v>10а</c:v>
                </c:pt>
                <c:pt idx="11">
                  <c:v>10б</c:v>
                </c:pt>
                <c:pt idx="12">
                  <c:v>11а</c:v>
                </c:pt>
                <c:pt idx="13">
                  <c:v>11б</c:v>
                </c:pt>
              </c:strCache>
            </c:strRef>
          </c:cat>
          <c:val>
            <c:numRef>
              <c:f>Лист1!$B$2:$O$2</c:f>
              <c:numCache>
                <c:formatCode>General</c:formatCode>
                <c:ptCount val="14"/>
                <c:pt idx="0">
                  <c:v>8.1</c:v>
                </c:pt>
                <c:pt idx="1">
                  <c:v>8.07</c:v>
                </c:pt>
                <c:pt idx="2">
                  <c:v>7.6</c:v>
                </c:pt>
                <c:pt idx="3">
                  <c:v>8.2000000000000011</c:v>
                </c:pt>
                <c:pt idx="4">
                  <c:v>8.8000000000000007</c:v>
                </c:pt>
                <c:pt idx="5">
                  <c:v>8.6</c:v>
                </c:pt>
                <c:pt idx="6">
                  <c:v>7.6</c:v>
                </c:pt>
                <c:pt idx="7">
                  <c:v>7.4</c:v>
                </c:pt>
                <c:pt idx="8">
                  <c:v>6.8</c:v>
                </c:pt>
                <c:pt idx="9">
                  <c:v>7.2</c:v>
                </c:pt>
                <c:pt idx="10">
                  <c:v>7.54</c:v>
                </c:pt>
                <c:pt idx="11">
                  <c:v>7.6</c:v>
                </c:pt>
                <c:pt idx="12">
                  <c:v>6.9</c:v>
                </c:pt>
                <c:pt idx="13">
                  <c:v>8.5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</c:strCache>
            </c:strRef>
          </c:tx>
          <c:cat>
            <c:strRef>
              <c:f>Лист1!$B$1:$O$1</c:f>
              <c:strCache>
                <c:ptCount val="14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6б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  <c:pt idx="8">
                  <c:v>9а</c:v>
                </c:pt>
                <c:pt idx="9">
                  <c:v>9б</c:v>
                </c:pt>
                <c:pt idx="10">
                  <c:v>10а</c:v>
                </c:pt>
                <c:pt idx="11">
                  <c:v>10б</c:v>
                </c:pt>
                <c:pt idx="12">
                  <c:v>11а</c:v>
                </c:pt>
                <c:pt idx="13">
                  <c:v>11б</c:v>
                </c:pt>
              </c:strCache>
            </c:strRef>
          </c:cat>
          <c:val>
            <c:numRef>
              <c:f>Лист1!$B$3:$O$3</c:f>
              <c:numCache>
                <c:formatCode>General</c:formatCode>
                <c:ptCount val="14"/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</c:strCache>
            </c:strRef>
          </c:tx>
          <c:cat>
            <c:strRef>
              <c:f>Лист1!$B$1:$O$1</c:f>
              <c:strCache>
                <c:ptCount val="14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6б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  <c:pt idx="8">
                  <c:v>9а</c:v>
                </c:pt>
                <c:pt idx="9">
                  <c:v>9б</c:v>
                </c:pt>
                <c:pt idx="10">
                  <c:v>10а</c:v>
                </c:pt>
                <c:pt idx="11">
                  <c:v>10б</c:v>
                </c:pt>
                <c:pt idx="12">
                  <c:v>11а</c:v>
                </c:pt>
                <c:pt idx="13">
                  <c:v>11б</c:v>
                </c:pt>
              </c:strCache>
            </c:strRef>
          </c:cat>
          <c:val>
            <c:numRef>
              <c:f>Лист1!$B$4:$O$4</c:f>
              <c:numCache>
                <c:formatCode>General</c:formatCode>
                <c:ptCount val="14"/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</c:strCache>
            </c:strRef>
          </c:tx>
          <c:cat>
            <c:strRef>
              <c:f>Лист1!$B$1:$O$1</c:f>
              <c:strCache>
                <c:ptCount val="14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6б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  <c:pt idx="8">
                  <c:v>9а</c:v>
                </c:pt>
                <c:pt idx="9">
                  <c:v>9б</c:v>
                </c:pt>
                <c:pt idx="10">
                  <c:v>10а</c:v>
                </c:pt>
                <c:pt idx="11">
                  <c:v>10б</c:v>
                </c:pt>
                <c:pt idx="12">
                  <c:v>11а</c:v>
                </c:pt>
                <c:pt idx="13">
                  <c:v>11б</c:v>
                </c:pt>
              </c:strCache>
            </c:strRef>
          </c:cat>
          <c:val>
            <c:numRef>
              <c:f>Лист1!$B$5:$O$5</c:f>
              <c:numCache>
                <c:formatCode>General</c:formatCode>
                <c:ptCount val="14"/>
              </c:numCache>
            </c:numRef>
          </c:val>
        </c:ser>
        <c:dLbls/>
        <c:axId val="147546112"/>
        <c:axId val="147547648"/>
      </c:barChart>
      <c:catAx>
        <c:axId val="147546112"/>
        <c:scaling>
          <c:orientation val="minMax"/>
        </c:scaling>
        <c:axPos val="b"/>
        <c:tickLblPos val="nextTo"/>
        <c:crossAx val="147547648"/>
        <c:crosses val="autoZero"/>
        <c:auto val="1"/>
        <c:lblAlgn val="ctr"/>
        <c:lblOffset val="100"/>
      </c:catAx>
      <c:valAx>
        <c:axId val="147547648"/>
        <c:scaling>
          <c:orientation val="minMax"/>
        </c:scaling>
        <c:axPos val="l"/>
        <c:majorGridlines/>
        <c:numFmt formatCode="General" sourceLinked="1"/>
        <c:tickLblPos val="nextTo"/>
        <c:crossAx val="14754611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uk-UA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style val="5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117</c:v>
                </c:pt>
                <c:pt idx="1">
                  <c:v>15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110</c:v>
                </c:pt>
                <c:pt idx="1">
                  <c:v>21</c:v>
                </c:pt>
                <c:pt idx="2">
                  <c:v>1</c:v>
                </c:pt>
                <c:pt idx="3">
                  <c:v>1.2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style val="5"/>
  <c:chart>
    <c:title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numFmt formatCode="0.00%" sourceLinked="0"/>
            <c:dLblPos val="bestFit"/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40</c:v>
                </c:pt>
                <c:pt idx="1">
                  <c:v>101</c:v>
                </c:pt>
                <c:pt idx="2">
                  <c:v>123</c:v>
                </c:pt>
                <c:pt idx="3">
                  <c:v>24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43</c:v>
                </c:pt>
                <c:pt idx="1">
                  <c:v>109</c:v>
                </c:pt>
                <c:pt idx="2">
                  <c:v>101</c:v>
                </c:pt>
                <c:pt idx="3">
                  <c:v>34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51</c:v>
                </c:pt>
                <c:pt idx="1">
                  <c:v>113</c:v>
                </c:pt>
                <c:pt idx="2">
                  <c:v>106</c:v>
                </c:pt>
                <c:pt idx="3">
                  <c:v>17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33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</c:v>
                </c:pt>
                <c:pt idx="1">
                  <c:v>13</c:v>
                </c:pt>
                <c:pt idx="2">
                  <c:v>22</c:v>
                </c:pt>
                <c:pt idx="3">
                  <c:v>8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Percent val="1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високий</c:v>
                </c:pt>
                <c:pt idx="1">
                  <c:v>достатній</c:v>
                </c:pt>
                <c:pt idx="2">
                  <c:v>середній</c:v>
                </c:pt>
                <c:pt idx="3">
                  <c:v>початковий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23</c:v>
                </c:pt>
                <c:pt idx="1">
                  <c:v>39</c:v>
                </c:pt>
                <c:pt idx="2">
                  <c:v>95</c:v>
                </c:pt>
                <c:pt idx="3">
                  <c:v>34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C4237C-8674-4A82-826F-7C35C89D455C}" type="datetimeFigureOut">
              <a:rPr lang="uk-UA" smtClean="0"/>
              <a:pPr/>
              <a:t>22.04.2024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1B35E4-95B5-4A56-99BD-7920D2BDFCD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237C-8674-4A82-826F-7C35C89D455C}" type="datetimeFigureOut">
              <a:rPr lang="uk-UA" smtClean="0"/>
              <a:pPr/>
              <a:t>22.04.2024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35E4-95B5-4A56-99BD-7920D2BDFCD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237C-8674-4A82-826F-7C35C89D455C}" type="datetimeFigureOut">
              <a:rPr lang="uk-UA" smtClean="0"/>
              <a:pPr/>
              <a:t>22.04.2024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35E4-95B5-4A56-99BD-7920D2BDFCD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237C-8674-4A82-826F-7C35C89D455C}" type="datetimeFigureOut">
              <a:rPr lang="uk-UA" smtClean="0"/>
              <a:pPr/>
              <a:t>22.04.2024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35E4-95B5-4A56-99BD-7920D2BDFCD7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237C-8674-4A82-826F-7C35C89D455C}" type="datetimeFigureOut">
              <a:rPr lang="uk-UA" smtClean="0"/>
              <a:pPr/>
              <a:t>22.04.2024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35E4-95B5-4A56-99BD-7920D2BDFCD7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237C-8674-4A82-826F-7C35C89D455C}" type="datetimeFigureOut">
              <a:rPr lang="uk-UA" smtClean="0"/>
              <a:pPr/>
              <a:t>22.04.2024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35E4-95B5-4A56-99BD-7920D2BDFCD7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237C-8674-4A82-826F-7C35C89D455C}" type="datetimeFigureOut">
              <a:rPr lang="uk-UA" smtClean="0"/>
              <a:pPr/>
              <a:t>22.04.2024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35E4-95B5-4A56-99BD-7920D2BDFCD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237C-8674-4A82-826F-7C35C89D455C}" type="datetimeFigureOut">
              <a:rPr lang="uk-UA" smtClean="0"/>
              <a:pPr/>
              <a:t>22.04.2024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35E4-95B5-4A56-99BD-7920D2BDFCD7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237C-8674-4A82-826F-7C35C89D455C}" type="datetimeFigureOut">
              <a:rPr lang="uk-UA" smtClean="0"/>
              <a:pPr/>
              <a:t>22.04.2024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35E4-95B5-4A56-99BD-7920D2BDFCD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EC4237C-8674-4A82-826F-7C35C89D455C}" type="datetimeFigureOut">
              <a:rPr lang="uk-UA" smtClean="0"/>
              <a:pPr/>
              <a:t>22.04.2024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35E4-95B5-4A56-99BD-7920D2BDFCD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C4237C-8674-4A82-826F-7C35C89D455C}" type="datetimeFigureOut">
              <a:rPr lang="uk-UA" smtClean="0"/>
              <a:pPr/>
              <a:t>22.04.2024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1B35E4-95B5-4A56-99BD-7920D2BDFCD7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EC4237C-8674-4A82-826F-7C35C89D455C}" type="datetimeFigureOut">
              <a:rPr lang="uk-UA" smtClean="0"/>
              <a:pPr/>
              <a:t>22.04.2024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F1B35E4-95B5-4A56-99BD-7920D2BDFCD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РЕЗУЛЬТАТИ МОНІТОРИНГУ НАВЧАЛЬНИХ</a:t>
            </a:r>
            <a:br>
              <a:rPr lang="ru-RU" dirty="0" smtClean="0"/>
            </a:br>
            <a:r>
              <a:rPr lang="ru-RU" dirty="0" smtClean="0"/>
              <a:t>ДОСЯГНЕНЬ УЧНІВ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5-11 </a:t>
            </a:r>
            <a:r>
              <a:rPr lang="ru-RU" dirty="0" err="1" smtClean="0"/>
              <a:t>класів</a:t>
            </a:r>
            <a:endParaRPr lang="ru-RU" dirty="0" smtClean="0"/>
          </a:p>
          <a:p>
            <a:r>
              <a:rPr lang="ru-RU" dirty="0" smtClean="0"/>
              <a:t>ЗА І СЕМЕСТР 2023-2024 НАВЧАЛЬНОГО</a:t>
            </a:r>
          </a:p>
          <a:p>
            <a:r>
              <a:rPr lang="ru-RU" dirty="0" smtClean="0"/>
              <a:t>РОКУ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88291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Історія України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147073179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56724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Всесвітня історія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12553753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6314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Правознавство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222668277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9577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Громадянська освіта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146836504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26344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Математика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17154377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18005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Алгебра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18363024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81063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Геометрія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39789327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23089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Біологія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311437244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4268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Біологія та екологія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222004933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54151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Географія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190165141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80215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Рівні</a:t>
            </a:r>
            <a:r>
              <a:rPr lang="ru-RU" dirty="0"/>
              <a:t>	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досягнень</a:t>
            </a:r>
            <a:r>
              <a:rPr lang="ru-RU" dirty="0"/>
              <a:t> </a:t>
            </a:r>
            <a:r>
              <a:rPr lang="ru-RU" dirty="0" err="1"/>
              <a:t>здобувачів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у </a:t>
            </a:r>
            <a:r>
              <a:rPr lang="ru-RU" dirty="0" err="1"/>
              <a:t>цілому</a:t>
            </a:r>
            <a:r>
              <a:rPr lang="ru-RU" dirty="0"/>
              <a:t> по закладу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423943294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3400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Фізика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167750022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60781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Астрономія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146859445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5957404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Хімія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269291106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54126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Інтегрований курс « Пізнаємо природу»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128239339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228805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Інформатика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401228811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6407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Технології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14052970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0306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Захист України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55469865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07499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Етика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22124429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839964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Основи </a:t>
            </a:r>
            <a:r>
              <a:rPr lang="uk-UA" dirty="0" err="1" smtClean="0"/>
              <a:t>здоров</a:t>
            </a:r>
            <a:r>
              <a:rPr lang="en-US" dirty="0" smtClean="0"/>
              <a:t>’</a:t>
            </a:r>
            <a:r>
              <a:rPr lang="uk-UA" dirty="0" smtClean="0"/>
              <a:t>я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177497411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93963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Інтегрований</a:t>
            </a:r>
            <a:r>
              <a:rPr lang="ru-RU" dirty="0"/>
              <a:t> курс</a:t>
            </a:r>
            <a:br>
              <a:rPr lang="ru-RU" dirty="0"/>
            </a:br>
            <a:r>
              <a:rPr lang="ru-RU" dirty="0"/>
              <a:t>“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безпека</a:t>
            </a:r>
            <a:r>
              <a:rPr lang="ru-RU" dirty="0"/>
              <a:t> та </a:t>
            </a:r>
            <a:r>
              <a:rPr lang="ru-RU" dirty="0" err="1"/>
              <a:t>добробут</a:t>
            </a:r>
            <a:r>
              <a:rPr lang="ru-RU" dirty="0"/>
              <a:t>”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164643026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3338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досягнень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по </a:t>
            </a:r>
            <a:r>
              <a:rPr lang="ru-RU" dirty="0" err="1"/>
              <a:t>класах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870167036"/>
              </p:ext>
            </p:extLst>
          </p:nvPr>
        </p:nvGraphicFramePr>
        <p:xfrm>
          <a:off x="395536" y="1397000"/>
          <a:ext cx="8136904" cy="462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6392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Фізична культура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28108382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56755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Образотворче мистецтво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414422038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27026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Музичне мистецтво</a:t>
            </a:r>
            <a:endParaRPr lang="uk-UA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288858321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29285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Мистецтво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152300014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85640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Рейтинг успішності класів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747418564"/>
              </p:ext>
            </p:extLst>
          </p:nvPr>
        </p:nvGraphicFramePr>
        <p:xfrm>
          <a:off x="1524000" y="1397000"/>
          <a:ext cx="6864424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79230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Українська мова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49264350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1873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Українська література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37491184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8077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Зарубіжна література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86178336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8197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Вступ до історії України та громадянської освіти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53119512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13025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 « Історія України . Всесвітня історія»</a:t>
            </a:r>
            <a:endParaRPr lang="uk-UA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258918693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80497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1068</TotalTime>
  <Words>94</Words>
  <Application>Microsoft Office PowerPoint</Application>
  <PresentationFormat>Екран (4:3)</PresentationFormat>
  <Paragraphs>41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33</vt:i4>
      </vt:variant>
    </vt:vector>
  </HeadingPairs>
  <TitlesOfParts>
    <vt:vector size="34" baseType="lpstr">
      <vt:lpstr>Открытая</vt:lpstr>
      <vt:lpstr>РЕЗУЛЬТАТИ МОНІТОРИНГУ НАВЧАЛЬНИХ ДОСЯГНЕНЬ УЧНІВ</vt:lpstr>
      <vt:lpstr>Рівні навчальних досягнень здобувачів освіти у цілому по закладу</vt:lpstr>
      <vt:lpstr>Рівні навчальних досягнень учнів по класах</vt:lpstr>
      <vt:lpstr>Рейтинг успішності класів</vt:lpstr>
      <vt:lpstr>Українська мова</vt:lpstr>
      <vt:lpstr>Українська література</vt:lpstr>
      <vt:lpstr>Зарубіжна література</vt:lpstr>
      <vt:lpstr>Вступ до історії України та громадянської освіти</vt:lpstr>
      <vt:lpstr> « Історія України . Всесвітня історія»</vt:lpstr>
      <vt:lpstr>Історія України</vt:lpstr>
      <vt:lpstr>Всесвітня історія</vt:lpstr>
      <vt:lpstr>Правознавство</vt:lpstr>
      <vt:lpstr>Громадянська освіта</vt:lpstr>
      <vt:lpstr>Математика</vt:lpstr>
      <vt:lpstr>Алгебра</vt:lpstr>
      <vt:lpstr>Геометрія</vt:lpstr>
      <vt:lpstr>Біологія</vt:lpstr>
      <vt:lpstr>Біологія та екологія</vt:lpstr>
      <vt:lpstr>Географія</vt:lpstr>
      <vt:lpstr>Фізика</vt:lpstr>
      <vt:lpstr>Астрономія</vt:lpstr>
      <vt:lpstr>Хімія</vt:lpstr>
      <vt:lpstr>Інтегрований курс « Пізнаємо природу»</vt:lpstr>
      <vt:lpstr>Інформатика</vt:lpstr>
      <vt:lpstr>Технології</vt:lpstr>
      <vt:lpstr>Захист України</vt:lpstr>
      <vt:lpstr>Етика</vt:lpstr>
      <vt:lpstr>Основи здоров’я</vt:lpstr>
      <vt:lpstr>Інтегрований курс “Здоров'я, безпека та добробут”</vt:lpstr>
      <vt:lpstr>Фізична культура</vt:lpstr>
      <vt:lpstr>Образотворче мистецтво</vt:lpstr>
      <vt:lpstr>Музичне мистецтво</vt:lpstr>
      <vt:lpstr>Мистецтво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РЕЗУЛЬТАТИ МОНІТОРИНГУ НАВЧАЛЬНИХ ДОСЯГНЕНЬ УЧНІВ</dc:title>
  <dc:creator>TPCUser</dc:creator>
  <cp:lastModifiedBy>TPCUser</cp:lastModifiedBy>
  <cp:revision>24</cp:revision>
  <dcterms:created xsi:type="dcterms:W3CDTF">2024-04-15T16:00:10Z</dcterms:created>
  <dcterms:modified xsi:type="dcterms:W3CDTF">2024-04-22T07:02:55Z</dcterms:modified>
</cp:coreProperties>
</file>