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85" r:id="rId10"/>
    <p:sldId id="264" r:id="rId11"/>
    <p:sldId id="267" r:id="rId12"/>
    <p:sldId id="283" r:id="rId13"/>
    <p:sldId id="284" r:id="rId14"/>
    <p:sldId id="266" r:id="rId15"/>
    <p:sldId id="268" r:id="rId16"/>
    <p:sldId id="269" r:id="rId17"/>
    <p:sldId id="270" r:id="rId18"/>
    <p:sldId id="286" r:id="rId19"/>
    <p:sldId id="271" r:id="rId20"/>
    <p:sldId id="272" r:id="rId21"/>
    <p:sldId id="287" r:id="rId22"/>
    <p:sldId id="273" r:id="rId23"/>
    <p:sldId id="288" r:id="rId24"/>
    <p:sldId id="274" r:id="rId25"/>
    <p:sldId id="275" r:id="rId26"/>
    <p:sldId id="278" r:id="rId27"/>
    <p:sldId id="289" r:id="rId28"/>
    <p:sldId id="276" r:id="rId29"/>
    <p:sldId id="277" r:id="rId30"/>
    <p:sldId id="279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Рівні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141</c:v>
                </c:pt>
                <c:pt idx="2">
                  <c:v>89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навчальних досягнень здобувачів освіти у цілому по закладу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37</c:v>
                </c:pt>
                <c:pt idx="2">
                  <c:v>101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посчатковий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9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20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54</c:v>
                </c:pt>
                <c:pt idx="2">
                  <c:v>68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33</c:v>
                </c:pt>
                <c:pt idx="2">
                  <c:v>61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36</c:v>
                </c:pt>
                <c:pt idx="2">
                  <c:v>61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53</c:v>
                </c:pt>
                <c:pt idx="2">
                  <c:v>50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38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97</c:v>
                </c:pt>
                <c:pt idx="2">
                  <c:v>99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78</c:v>
                </c:pt>
                <c:pt idx="2">
                  <c:v>80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12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4</c:v>
                </c:pt>
                <c:pt idx="9">
                  <c:v>8</c:v>
                </c:pt>
                <c:pt idx="10">
                  <c:v>5</c:v>
                </c:pt>
                <c:pt idx="11">
                  <c:v>7</c:v>
                </c:pt>
                <c:pt idx="12">
                  <c:v>3</c:v>
                </c:pt>
                <c:pt idx="1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6</c:v>
                </c:pt>
                <c:pt idx="4">
                  <c:v>12</c:v>
                </c:pt>
                <c:pt idx="5">
                  <c:v>10</c:v>
                </c:pt>
                <c:pt idx="6">
                  <c:v>11</c:v>
                </c:pt>
                <c:pt idx="7">
                  <c:v>7</c:v>
                </c:pt>
                <c:pt idx="8">
                  <c:v>12</c:v>
                </c:pt>
                <c:pt idx="9">
                  <c:v>8</c:v>
                </c:pt>
                <c:pt idx="10">
                  <c:v>11</c:v>
                </c:pt>
                <c:pt idx="11">
                  <c:v>11</c:v>
                </c:pt>
                <c:pt idx="12">
                  <c:v>8</c:v>
                </c:pt>
                <c:pt idx="13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916992"/>
        <c:axId val="155851520"/>
      </c:barChart>
      <c:catAx>
        <c:axId val="18491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5851520"/>
        <c:crosses val="autoZero"/>
        <c:auto val="1"/>
        <c:lblAlgn val="ctr"/>
        <c:lblOffset val="100"/>
        <c:noMultiLvlLbl val="0"/>
      </c:catAx>
      <c:valAx>
        <c:axId val="15585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491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55</c:v>
                </c:pt>
                <c:pt idx="2">
                  <c:v>84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37</c:v>
                </c:pt>
                <c:pt idx="2">
                  <c:v>44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150</c:v>
                </c:pt>
                <c:pt idx="2">
                  <c:v>37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210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57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40</c:v>
                </c:pt>
                <c:pt idx="2">
                  <c:v>31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32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155</c:v>
                </c:pt>
                <c:pt idx="1">
                  <c:v>85</c:v>
                </c:pt>
                <c:pt idx="2">
                  <c:v>18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Лист1!$B$2:$O$2</c:f>
              <c:numCache>
                <c:formatCode>General</c:formatCode>
                <c:ptCount val="14"/>
                <c:pt idx="0">
                  <c:v>8.1</c:v>
                </c:pt>
                <c:pt idx="1">
                  <c:v>8.07</c:v>
                </c:pt>
                <c:pt idx="2">
                  <c:v>7.6</c:v>
                </c:pt>
                <c:pt idx="3">
                  <c:v>8.1999999999999993</c:v>
                </c:pt>
                <c:pt idx="4">
                  <c:v>8.8000000000000007</c:v>
                </c:pt>
                <c:pt idx="5">
                  <c:v>8.6</c:v>
                </c:pt>
                <c:pt idx="6">
                  <c:v>7.6</c:v>
                </c:pt>
                <c:pt idx="7">
                  <c:v>7.4</c:v>
                </c:pt>
                <c:pt idx="8">
                  <c:v>6.8</c:v>
                </c:pt>
                <c:pt idx="9">
                  <c:v>7.2</c:v>
                </c:pt>
                <c:pt idx="10">
                  <c:v>7.54</c:v>
                </c:pt>
                <c:pt idx="11">
                  <c:v>7.6</c:v>
                </c:pt>
                <c:pt idx="12">
                  <c:v>6.9</c:v>
                </c:pt>
                <c:pt idx="13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</c:strCache>
            </c:strRef>
          </c:tx>
          <c:invertIfNegative val="0"/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Лист1!$B$3:$O$3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</c:strCache>
            </c:strRef>
          </c:tx>
          <c:invertIfNegative val="0"/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Лист1!$B$4:$O$4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</c:strCache>
            </c:strRef>
          </c:tx>
          <c:invertIfNegative val="0"/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Лист1!$B$5:$O$5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043200"/>
        <c:axId val="196870144"/>
      </c:barChart>
      <c:catAx>
        <c:axId val="19704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6870144"/>
        <c:crosses val="autoZero"/>
        <c:auto val="1"/>
        <c:lblAlgn val="ctr"/>
        <c:lblOffset val="100"/>
        <c:noMultiLvlLbl val="0"/>
      </c:catAx>
      <c:valAx>
        <c:axId val="1968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04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</c:v>
                </c:pt>
                <c:pt idx="1">
                  <c:v>15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</c:v>
                </c:pt>
                <c:pt idx="1">
                  <c:v>21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 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26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101</c:v>
                </c:pt>
                <c:pt idx="2">
                  <c:v>123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109</c:v>
                </c:pt>
                <c:pt idx="2">
                  <c:v>101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113</c:v>
                </c:pt>
                <c:pt idx="2">
                  <c:v>106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39</c:v>
                </c:pt>
                <c:pt idx="2">
                  <c:v>95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t>18.07.2024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РЕЗУЛЬТАТИ МОНІТОРИНГУ НАВЧАЛЬНИХ</a:t>
            </a:r>
            <a:br>
              <a:rPr lang="ru-RU" dirty="0" smtClean="0"/>
            </a:br>
            <a:r>
              <a:rPr lang="ru-RU" dirty="0" smtClean="0"/>
              <a:t>ДОСЯГНЕНЬ УЧНІВ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5-11 </a:t>
            </a:r>
            <a:r>
              <a:rPr lang="ru-RU" dirty="0" err="1" smtClean="0"/>
              <a:t>класів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smtClean="0"/>
              <a:t>І</a:t>
            </a:r>
            <a:r>
              <a:rPr lang="uk-UA" dirty="0" smtClean="0"/>
              <a:t>І </a:t>
            </a:r>
            <a:r>
              <a:rPr lang="ru-RU" dirty="0" smtClean="0"/>
              <a:t>СЕМЕСТР </a:t>
            </a:r>
            <a:r>
              <a:rPr lang="ru-RU" dirty="0" smtClean="0"/>
              <a:t>2023-2024 НАВЧАЛЬНОГО</a:t>
            </a:r>
          </a:p>
          <a:p>
            <a:r>
              <a:rPr lang="ru-RU" dirty="0" smtClean="0"/>
              <a:t>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29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України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707317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2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Всесвітня історія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55375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Правознавство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266827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Громадянська освіта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683650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4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Математика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5437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0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Алгебра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36302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6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Геометрія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78932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8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Біологія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43724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6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Біологія та екологія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200493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415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Географія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016514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1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Рівні</a:t>
            </a:r>
            <a:r>
              <a:rPr lang="ru-RU" dirty="0"/>
              <a:t>	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 по закладу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94329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40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775002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8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Астрономія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685944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740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929110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2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Інтегрований курс « Пізнаємо природу»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823933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880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Інформатика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12288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0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Технології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05297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0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Захист України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46986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49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Етика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2442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3996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Основи </a:t>
            </a:r>
            <a:r>
              <a:rPr lang="uk-UA" dirty="0" err="1" smtClean="0"/>
              <a:t>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74974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6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Інтегрований</a:t>
            </a:r>
            <a:r>
              <a:rPr lang="ru-RU" dirty="0"/>
              <a:t> курс</a:t>
            </a:r>
            <a:br>
              <a:rPr lang="ru-RU" dirty="0"/>
            </a:br>
            <a:r>
              <a:rPr lang="ru-RU" dirty="0"/>
              <a:t>“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та </a:t>
            </a:r>
            <a:r>
              <a:rPr lang="ru-RU" dirty="0" err="1"/>
              <a:t>добробут</a:t>
            </a:r>
            <a:r>
              <a:rPr lang="ru-RU" dirty="0"/>
              <a:t>”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464302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3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по </a:t>
            </a:r>
            <a:r>
              <a:rPr lang="ru-RU" dirty="0" err="1"/>
              <a:t>класах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70167036"/>
              </p:ext>
            </p:extLst>
          </p:nvPr>
        </p:nvGraphicFramePr>
        <p:xfrm>
          <a:off x="395536" y="1397000"/>
          <a:ext cx="813690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Фізична культура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605472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5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Образотворче мистецтво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442203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2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Музичне мистецтво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885832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Мистецтво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535095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4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Рейтинг успішності класів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47418564"/>
              </p:ext>
            </p:extLst>
          </p:nvPr>
        </p:nvGraphicFramePr>
        <p:xfrm>
          <a:off x="1524000" y="1397000"/>
          <a:ext cx="686442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3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Українська мова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926435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7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Українська література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749118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7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Зарубіжна література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617833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Вступ до історії України та громадянської освіти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311951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2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« Історія України . Всесвітня історія»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891869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4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1068</TotalTime>
  <Words>88</Words>
  <Application>Microsoft Office PowerPoint</Application>
  <PresentationFormat>Экран (4:3)</PresentationFormat>
  <Paragraphs>39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РЕЗУЛЬТАТИ МОНІТОРИНГУ НАВЧАЛЬНИХ ДОСЯГНЕНЬ УЧНІВ</vt:lpstr>
      <vt:lpstr>Рівні навчальних досягнень здобувачів освіти у цілому по закладу</vt:lpstr>
      <vt:lpstr>Рівні навчальних досягнень учнів по класах</vt:lpstr>
      <vt:lpstr>Рейтинг успішності класів</vt:lpstr>
      <vt:lpstr>Українська мова</vt:lpstr>
      <vt:lpstr>Українська література</vt:lpstr>
      <vt:lpstr>Зарубіжна література</vt:lpstr>
      <vt:lpstr>Вступ до історії України та громадянської освіти</vt:lpstr>
      <vt:lpstr> « Історія України . Всесвітня історія»</vt:lpstr>
      <vt:lpstr>Історія України</vt:lpstr>
      <vt:lpstr>Всесвітня історія</vt:lpstr>
      <vt:lpstr>Правознавство</vt:lpstr>
      <vt:lpstr>Громадянська освіта</vt:lpstr>
      <vt:lpstr>Математика</vt:lpstr>
      <vt:lpstr>Алгебра</vt:lpstr>
      <vt:lpstr>Геометрія</vt:lpstr>
      <vt:lpstr>Біологія</vt:lpstr>
      <vt:lpstr>Біологія та екологія</vt:lpstr>
      <vt:lpstr>Географія</vt:lpstr>
      <vt:lpstr>Фізика</vt:lpstr>
      <vt:lpstr>Астрономія</vt:lpstr>
      <vt:lpstr>Хімія</vt:lpstr>
      <vt:lpstr>Інтегрований курс « Пізнаємо природу»</vt:lpstr>
      <vt:lpstr>Інформатика</vt:lpstr>
      <vt:lpstr>Технології</vt:lpstr>
      <vt:lpstr>Захист України</vt:lpstr>
      <vt:lpstr>Етика</vt:lpstr>
      <vt:lpstr>Основи здоров’я</vt:lpstr>
      <vt:lpstr>Інтегрований курс “Здоров'я, безпека та добробут”</vt:lpstr>
      <vt:lpstr>Фізична культура</vt:lpstr>
      <vt:lpstr>Образотворче мистецтво</vt:lpstr>
      <vt:lpstr>Музичне мистецтво</vt:lpstr>
      <vt:lpstr>Мистецтво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МОНІТОРИНГУ НАВЧАЛЬНИХ ДОСЯГНЕНЬ УЧНІВ</dc:title>
  <dc:creator>TPCUser</dc:creator>
  <cp:lastModifiedBy>TPCUser</cp:lastModifiedBy>
  <cp:revision>25</cp:revision>
  <dcterms:created xsi:type="dcterms:W3CDTF">2024-04-15T16:00:10Z</dcterms:created>
  <dcterms:modified xsi:type="dcterms:W3CDTF">2024-07-18T19:55:26Z</dcterms:modified>
</cp:coreProperties>
</file>