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7"/>
  </p:notesMasterIdLst>
  <p:sldIdLst>
    <p:sldId id="288" r:id="rId9"/>
    <p:sldId id="256" r:id="rId10"/>
    <p:sldId id="306" r:id="rId11"/>
    <p:sldId id="307" r:id="rId12"/>
    <p:sldId id="308" r:id="rId13"/>
    <p:sldId id="289" r:id="rId14"/>
    <p:sldId id="309" r:id="rId15"/>
    <p:sldId id="291" r:id="rId16"/>
    <p:sldId id="310" r:id="rId17"/>
    <p:sldId id="312" r:id="rId18"/>
    <p:sldId id="292" r:id="rId19"/>
    <p:sldId id="315" r:id="rId20"/>
    <p:sldId id="278" r:id="rId21"/>
    <p:sldId id="334" r:id="rId22"/>
    <p:sldId id="317" r:id="rId23"/>
    <p:sldId id="316" r:id="rId24"/>
    <p:sldId id="318" r:id="rId25"/>
    <p:sldId id="320" r:id="rId26"/>
    <p:sldId id="319" r:id="rId27"/>
    <p:sldId id="321" r:id="rId28"/>
    <p:sldId id="322" r:id="rId29"/>
    <p:sldId id="335" r:id="rId30"/>
    <p:sldId id="323" r:id="rId31"/>
    <p:sldId id="324" r:id="rId32"/>
    <p:sldId id="325" r:id="rId33"/>
    <p:sldId id="329" r:id="rId34"/>
    <p:sldId id="330" r:id="rId35"/>
    <p:sldId id="327" r:id="rId36"/>
    <p:sldId id="328" r:id="rId37"/>
    <p:sldId id="296" r:id="rId38"/>
    <p:sldId id="295" r:id="rId39"/>
    <p:sldId id="336" r:id="rId40"/>
    <p:sldId id="333" r:id="rId41"/>
    <p:sldId id="259" r:id="rId42"/>
    <p:sldId id="303" r:id="rId43"/>
    <p:sldId id="332" r:id="rId44"/>
    <p:sldId id="331" r:id="rId45"/>
    <p:sldId id="337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0" autoAdjust="0"/>
    <p:restoredTop sz="93310" autoAdjust="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8DEBA2-06FA-4818-9DBE-B21705F57B3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A6806E-6575-4342-BEBE-20F262165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5D22-862B-4755-B46C-3B8B1C26C691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68692-EB95-4459-A9ED-E6A85D54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ED62-F8E9-4C46-853B-2571C492403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D4C2C-2530-4E2B-89AD-7B199463B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4298-0A35-4E7A-870F-A4B686E6956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F95CA-58CF-4523-86B4-1D384B806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3B32-AA30-44F7-99D1-3B8F72F75B4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3F60-B39D-437A-9F96-2E3034869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C699C-2DC6-43FE-9549-828EEC7E451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52BD-4312-4183-A6B7-F17195CD0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3F821-38EC-4322-8252-0028BBF0D22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B0A7-0171-4AB3-BDA5-C3A903D5C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5EF86-2C27-4A21-9F7A-F1B2A19ADB7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42F54-7358-4A0E-AC52-3A326B280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BD1B-1D06-4F46-BF4B-DC3FF0ECAC2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D3B4-A5CD-4382-B806-3FDD9487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23B1-9AC5-4F8E-BF7E-2A57AEE3E81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39D7D-5F78-4129-8DE3-2C138C942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B97DD-EA64-47F1-AA4E-0D4C497AED0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74F87-56B5-4D05-A261-73D9AB3AE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6C1C2-C305-454C-A117-B3BB1773DAF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9598-B790-457B-B8A9-45E25679C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B0BE1-87BC-4263-AFC5-231C7E667F3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891CE-9D08-446D-B221-835EEA222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59F7-FAA9-4185-BB4D-5CF5CB18D32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5BB2-6313-4D43-B5C1-D6903E27D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0EBF2-D6A7-4CF0-AADC-B5D1926FCFC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9544-F66F-4CD7-B084-832426A1A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4A8E-9989-407A-AF83-CFF7B47F383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C8CB-9989-4F17-8DAC-6EA52EAF8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CFF1-573F-420F-BF23-9C7A85507FF6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A357D-C5B3-4904-B5F3-71563B70A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98F79-AAEF-4867-980C-225CBE6ED01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0419C-CE89-46FE-B664-DF8143E52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57453-F026-4327-A5B7-09A78B06437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289B-14F6-4891-9178-CA542F605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56BE-8E9F-4479-83DB-3286891EF0A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FB63-F027-4286-A6DC-24A4F398C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A98D4-92AE-439A-8159-0B0E5434447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B234C-A9BC-4EC1-AAE6-3FBB9242F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1FC78-0CC7-4CED-B38C-B3BB9CD3CCB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E81D4-0889-4D82-9F54-0C3A9F966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25E3-5408-4FBA-93A1-7F26EA55379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0048-0BAA-4345-936C-CE6357FA3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11F7A-92A2-47D3-983E-724C1605F30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7D04-02AC-410C-9541-130647B77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4322-AB68-4E58-AD70-3325DE67369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27D94-4835-4844-9F68-F24B8A19B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0DA4-18D8-421B-868A-47385681BE1C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FACF-4D7B-42F3-AACD-81E10787B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D21E8-06CB-440D-99CA-A01E6A4C29AC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AC9F-792C-4034-A894-8F6D9EC01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885E7-1949-49F7-B710-6CE2C01789C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F109C-BB50-45CB-9DB3-9F9852404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05F5-E9F2-4E91-B940-85C5F023D74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FCAB5-151F-4A7D-B192-1C246DAD2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FE6D-7AD9-4D9B-AE59-69F73F6D09E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274A0-416A-4862-9FEA-6215B3784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02BA-C73A-4FB0-BF3B-CEFA1704860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64ED8-2B94-4C50-9F87-FFCDFF5D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D8335-FAA2-4D59-9327-6CA91E06C54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754C4-780E-498B-89C2-3DC1CA991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672B1-CBA8-43F3-83C5-F057EECD4CA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38DC-AB0C-4C7B-A2EB-2A2ED53A7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98F2-ADD2-4EF0-BBDA-37B397153AE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1A4-AD37-4D06-8E24-6B8E8A3A4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40DBE-629C-4BF9-8D9B-5E17E0CA354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D88A9-EAAB-4FE3-AC6F-9D601FEC6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59329-83D1-4467-9A72-938C551189F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3B096-F69C-465E-8379-0BF9CFAE4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90D93-2604-42D5-BD36-705440B868E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5E4F3-8C48-46F3-BABC-2C7E49988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4C525-CE95-4194-9F0B-9DF4506E22F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C3C5F-25AB-4422-B6BE-53979485C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D8FC4-2F54-4CCD-AAD0-3E9574E2A06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57529-9BA8-48DE-BB8E-AB9FDC39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A7F0-DB0F-4E15-989F-DEC26D48F5C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B47CB-7995-4401-BECF-A8B105AE4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C199-00F6-482C-9A20-8D2B7146233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50047-C9B9-4331-AD35-462856CDD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A71B-F0CC-4E55-9699-845A3E32FA71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1F4EC-CF81-44EA-922A-BA9C0228B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BC02-F4BF-47D7-9A43-7BEA546EB2E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971D-C73F-4A03-A366-76F6F7132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87DB-D5D1-49AF-B33B-B8C618A5228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C23C8-17D1-4AA6-B48C-9D3A2D805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95FC-1F53-449F-9FDB-9C768C74C87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EE43-9F34-49D6-ADBB-ACF295D58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48E55-DAB4-49AC-86BB-C5AE75F2FFF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BBD2E-FE33-4441-819B-CE3AB5AE8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64C65-C14A-47B9-8978-A278B609B57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60CB-1D98-47E9-B6CD-BEFD44FA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42AFB-151E-42C1-B8EF-D2A787F5564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CF5A-CDDC-4ED3-B607-E32A935E3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419BC-B000-4747-B77D-2FF27AF654C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3533E-4BD4-4DA7-9C80-9B319B91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5C1B9-DE5A-4220-B1FF-1F1B56C8EE0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B67FC-FB7D-4F0C-835B-F85BDA401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FE96-C0C2-4F1F-8CE7-4F0C1B9EE98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C4FC-C1A4-489B-BEAA-353C8F575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AA8C2-3EFE-4E48-B932-22AC940C92D6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B37E-CF85-40DE-BE38-769E59912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9DE2B-8682-4B93-AE08-E27E709F950C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BDECC-D92F-45FA-9704-BD14CEF5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3559-DBAD-4E07-B7AA-0B220EA1B81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00470-CFE4-4A60-AE3B-7C49240AB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D08FF-E73A-4D0D-8A91-41CD2817FFF6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9089-AA03-4F3C-877E-A1EF7B988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FABCC-3431-4195-88DF-CA57955947B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71097-0167-4AAA-8964-315F7A178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49E8B-A141-4792-95BA-64D95D628FE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3E08-79AC-45B7-85A1-49DB386EB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BA4B-7E54-4243-AD92-8B1F7612696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8EB8-45BE-47DC-B9AC-ABDAA14A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FB45-CC73-478A-8D23-116DDE58EC8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CE52-7C6A-4424-84DD-6B02BC1CA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0F88-E75B-4BFB-B9CA-ACBE373485E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F072-8ECB-46D8-A12C-4D88B3F6A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8DF62-2ED7-4704-9498-7D3C623C3BD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7AD57-922D-43F8-A737-72E601563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5431-F22C-443D-A444-B20CD0841628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A5B55-6E3F-408D-AFD9-5029D6828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5B29-D751-4206-8D68-7874CBD7889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2FF47-E7A3-478C-8EE4-DF71145A9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7EE5E-5B80-4392-B81C-F0E0C5CDEC8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8A55-7DFB-40CB-8B4E-E6090CCA3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AB4F2-560F-4C3D-9F4A-B742E0ABBB9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F10B5-CF49-4512-B073-6359EB6DF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22FCB-208D-4596-870A-611D88E47426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15ECE-38F7-41A9-8E9E-BC891F4B7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35F88-55A8-4CB0-B22B-0346CEDBA5E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ED06-4924-4995-9AE1-40C55B4F7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03B1-2739-4669-82A9-3CB51F5EF6B1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5D386-FFC2-48E5-8F0E-150B7A312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84604-BB22-4609-962F-355B09B4B7B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8B6C1-FC50-4557-A730-AEF12A396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9A0E-D48D-4097-90E5-A88B064CC60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78E86-2C7C-4A5E-B37B-699A16983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2659-667A-4188-B85F-ED1C92A26F4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37D42-80EA-4EF7-9717-D35F28692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B19AC-F050-4446-829E-CCCB6769F81C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D614-D0A2-4236-B3A4-5231895A1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CA93-727B-4765-81B5-4F6C07E4362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2D40E-9B14-4EED-B4F4-30A6F68EA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EBCC-CE95-4863-9C62-B548E33BA99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B8CE2-9BBE-4E1B-B876-F7A2ECD28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32F11-48AA-4056-A29E-13C8F60E627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41D24-B6D9-4F63-9777-8D6978819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B202-8194-4D35-B8CC-B3EE9C9E36A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EA9A2-1BDD-435D-91B7-A2CB396B4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C505-CD02-400B-84B3-D2F724CFF30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F3482-1F66-4349-BFDD-6EC00F617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1A79-8AED-45F8-87F0-F67F9A48B070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78739-AC73-4D79-B823-AC53CF833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EFF2-56FE-42CE-A3BB-D9A27A49201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03F80-1F7D-420F-ACC6-793C76245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37F2-8BDB-475C-B82F-CA25DDDF67D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6D1B-C4C1-4FA2-84E8-5BAC6E4FA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E3FAC-838A-4B54-BB66-5020DFC63282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A1892-16A7-4507-8922-8BF7C1E65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4838-6741-4CF5-85B7-4D911FC8756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32C7-E701-43B7-9B3E-9A3D9EDB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6F65-7046-4304-95E5-8BD158D0C97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5813D-7C36-4B53-94BD-E9BACF964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76609-D1ED-428A-96F8-EA061545AA26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4755-5921-4296-8915-9729E63C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34F8-6259-4A3A-8CF8-5A8B833DBAAE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B017-220C-4EB0-A025-6BBBBE1DC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8FC42-CD54-47EB-8740-2BC3A8980C83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04F9-4AA1-4764-B61F-F2C39126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43D7B-EF3F-436E-846C-F5388863AEE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74560-1996-4636-9729-283B05B36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3EFF-BA7D-4E1D-9F19-8BE493B119D9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33873-69F6-4E23-81B1-B4703CCCD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803D-A144-4284-9BC2-00F2296E2FA7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7F78-4370-4FA1-B915-F2B665FE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10DC21-B1DB-4F28-AF79-BE14C28CA4C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639F3A-5471-49F2-8306-E47247C87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3" r:id="rId3"/>
    <p:sldLayoutId id="2147483782" r:id="rId4"/>
    <p:sldLayoutId id="2147483781" r:id="rId5"/>
    <p:sldLayoutId id="2147483780" r:id="rId6"/>
    <p:sldLayoutId id="2147483779" r:id="rId7"/>
    <p:sldLayoutId id="2147483778" r:id="rId8"/>
    <p:sldLayoutId id="2147483777" r:id="rId9"/>
    <p:sldLayoutId id="2147483776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31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B5275A52-7B70-4526-A9AC-26DFEC31DCCF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E8C59EA4-EF2C-4CF2-B4DF-589F52B86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790" r:id="rId2"/>
    <p:sldLayoutId id="2147483822" r:id="rId3"/>
    <p:sldLayoutId id="2147483789" r:id="rId4"/>
    <p:sldLayoutId id="2147483788" r:id="rId5"/>
    <p:sldLayoutId id="2147483787" r:id="rId6"/>
    <p:sldLayoutId id="2147483823" r:id="rId7"/>
    <p:sldLayoutId id="2147483824" r:id="rId8"/>
    <p:sldLayoutId id="2147483825" r:id="rId9"/>
    <p:sldLayoutId id="2147483786" r:id="rId10"/>
    <p:sldLayoutId id="21474838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60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05D6EBDA-B5D3-415C-824D-ACD4C0F5B4B5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494CD6F4-4B27-4B8B-A849-9380DE5A3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56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795" r:id="rId2"/>
    <p:sldLayoutId id="2147483828" r:id="rId3"/>
    <p:sldLayoutId id="2147483794" r:id="rId4"/>
    <p:sldLayoutId id="2147483793" r:id="rId5"/>
    <p:sldLayoutId id="2147483792" r:id="rId6"/>
    <p:sldLayoutId id="2147483829" r:id="rId7"/>
    <p:sldLayoutId id="2147483830" r:id="rId8"/>
    <p:sldLayoutId id="2147483831" r:id="rId9"/>
    <p:sldLayoutId id="2147483791" r:id="rId10"/>
    <p:sldLayoutId id="21474838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89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789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C5146277-C1C2-4BEE-AA2F-D776842FDBEA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2A6AD402-4D22-40D5-829A-CB9B54506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8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00" r:id="rId2"/>
    <p:sldLayoutId id="2147483834" r:id="rId3"/>
    <p:sldLayoutId id="2147483799" r:id="rId4"/>
    <p:sldLayoutId id="2147483798" r:id="rId5"/>
    <p:sldLayoutId id="2147483797" r:id="rId6"/>
    <p:sldLayoutId id="2147483835" r:id="rId7"/>
    <p:sldLayoutId id="2147483836" r:id="rId8"/>
    <p:sldLayoutId id="2147483837" r:id="rId9"/>
    <p:sldLayoutId id="2147483796" r:id="rId10"/>
    <p:sldLayoutId id="2147483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0179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018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8CE71464-1698-45B0-9D89-9C08B5A3FC8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575F456B-C0D9-4FE3-B44F-61980920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1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05" r:id="rId2"/>
    <p:sldLayoutId id="2147483840" r:id="rId3"/>
    <p:sldLayoutId id="2147483804" r:id="rId4"/>
    <p:sldLayoutId id="2147483803" r:id="rId5"/>
    <p:sldLayoutId id="2147483802" r:id="rId6"/>
    <p:sldLayoutId id="2147483841" r:id="rId7"/>
    <p:sldLayoutId id="2147483842" r:id="rId8"/>
    <p:sldLayoutId id="2147483843" r:id="rId9"/>
    <p:sldLayoutId id="2147483801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246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246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2E6FF8EF-2418-4750-A110-D50B4BE81C6C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3C1B498C-59C4-4A3A-A594-03EC63412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24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10" r:id="rId2"/>
    <p:sldLayoutId id="2147483846" r:id="rId3"/>
    <p:sldLayoutId id="2147483809" r:id="rId4"/>
    <p:sldLayoutId id="2147483808" r:id="rId5"/>
    <p:sldLayoutId id="2147483807" r:id="rId6"/>
    <p:sldLayoutId id="2147483847" r:id="rId7"/>
    <p:sldLayoutId id="2147483848" r:id="rId8"/>
    <p:sldLayoutId id="2147483849" r:id="rId9"/>
    <p:sldLayoutId id="2147483806" r:id="rId10"/>
    <p:sldLayoutId id="21474838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475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475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E9A535E7-2135-42A2-BB80-54DA803D6E0B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5176DCEB-CFE9-465B-8CFF-B4A7E7013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47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15" r:id="rId2"/>
    <p:sldLayoutId id="2147483852" r:id="rId3"/>
    <p:sldLayoutId id="2147483814" r:id="rId4"/>
    <p:sldLayoutId id="2147483813" r:id="rId5"/>
    <p:sldLayoutId id="2147483812" r:id="rId6"/>
    <p:sldLayoutId id="2147483853" r:id="rId7"/>
    <p:sldLayoutId id="2147483854" r:id="rId8"/>
    <p:sldLayoutId id="2147483855" r:id="rId9"/>
    <p:sldLayoutId id="2147483811" r:id="rId10"/>
    <p:sldLayoutId id="21474838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704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0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6BA936B1-C645-42F8-9747-E4305A9E73ED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A183976D-A860-4F5E-9D97-4B68CB2F6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70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20" r:id="rId2"/>
    <p:sldLayoutId id="2147483858" r:id="rId3"/>
    <p:sldLayoutId id="2147483819" r:id="rId4"/>
    <p:sldLayoutId id="2147483818" r:id="rId5"/>
    <p:sldLayoutId id="2147483817" r:id="rId6"/>
    <p:sldLayoutId id="2147483859" r:id="rId7"/>
    <p:sldLayoutId id="2147483860" r:id="rId8"/>
    <p:sldLayoutId id="2147483861" r:id="rId9"/>
    <p:sldLayoutId id="2147483816" r:id="rId10"/>
    <p:sldLayoutId id="21474838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990600"/>
            <a:ext cx="83058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ВІТ ДИРЕКТОРА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Дудар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Галини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Григорівни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про свою діяльність 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перед педагогічним колективом та </a:t>
            </a: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батьківською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громадськістю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419600"/>
            <a:ext cx="56038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Деражнянська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загальноосвітня школа 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І-ІІІ ст. №3  імені Героя України Івана Зубкова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6011863" y="378936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>
                <a:solidFill>
                  <a:srgbClr val="000099"/>
                </a:solidFill>
                <a:latin typeface="Times New Roman" pitchFamily="18" charset="0"/>
              </a:rPr>
              <a:t>21.06.2018 р.</a:t>
            </a:r>
            <a:endParaRPr lang="ru-RU" b="1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3"/>
          <p:cNvSpPr>
            <a:spLocks noGrp="1"/>
          </p:cNvSpPr>
          <p:nvPr>
            <p:ph idx="1"/>
          </p:nvPr>
        </p:nvSpPr>
        <p:spPr>
          <a:xfrm>
            <a:off x="323850" y="1844675"/>
            <a:ext cx="4916488" cy="4768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800" b="1" smtClean="0"/>
              <a:t>Освітній процес  в закладі організовують директор,    2 заступники директора,  практичний психолог, соціальний педагог, педагог-організатор.  </a:t>
            </a:r>
          </a:p>
          <a:p>
            <a:pPr>
              <a:lnSpc>
                <a:spcPct val="80000"/>
              </a:lnSpc>
            </a:pPr>
            <a:endParaRPr lang="uk-UA" sz="2800" b="1" smtClean="0"/>
          </a:p>
          <a:p>
            <a:pPr>
              <a:lnSpc>
                <a:spcPct val="80000"/>
              </a:lnSpc>
            </a:pPr>
            <a:r>
              <a:rPr lang="uk-UA" sz="2800" b="1" smtClean="0"/>
              <a:t> 46 педагогів забезпечують викладання навчальних дисциплін відповідно Державних стандартів</a:t>
            </a:r>
            <a:endParaRPr lang="ru-RU" sz="2800" b="1" smtClean="0"/>
          </a:p>
        </p:txBody>
      </p:sp>
      <p:sp>
        <p:nvSpPr>
          <p:cNvPr id="1095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chemeClr val="tx2"/>
                </a:solidFill>
              </a:rPr>
              <a:t>Школа сьогодні</a:t>
            </a:r>
            <a:endParaRPr lang="ru-RU" b="1" smtClean="0">
              <a:solidFill>
                <a:schemeClr val="tx2"/>
              </a:solidFill>
            </a:endParaRPr>
          </a:p>
        </p:txBody>
      </p:sp>
      <p:pic>
        <p:nvPicPr>
          <p:cNvPr id="25602" name="Picture 2" descr="https://lh3.googleusercontent.com/9bnor4oYD8O5D0b1Y5u0WHn1CRY1QqijPi42IZ-HXvaoXgkcU1FDXhPDEu3hA4ArN63iqpq5zpjDb9LGZ1MgURBAcnQNhSn1ZT5OjAxB0yMZxRlXH83FUIMoBHd9v9b7fwEmkyhvCqbLap3Tvpo1Y8F1mzLOSCEBzNYevtdVQK-vR4GnrsXYA7JmDb197UyrxguEeDur8v_PrDEVmAeHiJm0gC0-H00rGjKnNfGeDVKZ4Tr-zVpJOLePRD2dZqJ5b8eQsOILHZNmIMJ-yjb0eGtx1E1mjo_Maw20cJT7SUQqUmoIqr619HGHp2roQIGS9odM8f1Vaa2U0uBO4mZJN0B7ZFbXQ5R4jj8jsSKRNuDO-Wqp__jVu9ms_niqk8uOky7UliSA_AjTH-jD8-UL7gzrmokkEzd9ULLhIQp6gRbfLQrhY2wSdWd_hS24hg3C87SQ-XzQOiq0WOgFaD2SEk_4KMXBEHTimQBbofmGnt9Xw29vraei6ypLzVR-8bHF8FJlYhoWRiWp1HoIiGItOLEEQsVcEFYbrUOIMp1Rj9ZASDpqB6RcqAJBnRgQrwSsIHA291ik9lq8OEbYIZjZZeeTbYN453po665rJ1c=w896-h672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500188"/>
            <a:ext cx="3568700" cy="47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228600" y="533400"/>
            <a:ext cx="8610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</a:rPr>
              <a:t>Склад і кваліфікація  адміністрації закладу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</a:rPr>
              <a:t>у поточному </a:t>
            </a:r>
            <a:r>
              <a:rPr lang="ru-RU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</a:rPr>
              <a:t>навчальному</a:t>
            </a: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</a:rPr>
              <a:t>році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</a:endParaRPr>
          </a:p>
          <a:p>
            <a:pPr eaLnBrk="0" hangingPunct="0"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828800"/>
          <a:ext cx="8610600" cy="47244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19400"/>
                <a:gridCol w="1524000"/>
                <a:gridCol w="990600"/>
                <a:gridCol w="2438400"/>
                <a:gridCol w="838200"/>
              </a:tblGrid>
              <a:tr h="944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П.І.Б., посада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 Предмет, що викладає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Освіта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Категорія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звання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Пед</a:t>
                      </a: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стаж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Дудар Галина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Григорівна</a:t>
                      </a:r>
                      <a:r>
                        <a:rPr lang="uk-UA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директор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 Англ.мова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вищої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категорії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, «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Вчитель-методист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Шостак Людмила </a:t>
                      </a:r>
                      <a:r>
                        <a:rPr lang="ru-RU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Володимирівна</a:t>
                      </a:r>
                      <a:r>
                        <a:rPr lang="uk-UA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заступник директора </a:t>
                      </a:r>
                      <a:r>
                        <a:rPr lang="uk-UA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знавчально-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виховної роботи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 Зарубіжна  література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Спеціаліст вищої категорії, «Старший вчитель»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59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Криськова</a:t>
                      </a:r>
                      <a:r>
                        <a:rPr lang="ru-RU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Валентина </a:t>
                      </a:r>
                      <a:r>
                        <a:rPr lang="ru-RU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Дмитрівна</a:t>
                      </a:r>
                      <a:r>
                        <a:rPr lang="uk-UA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заступник директора з виховної роботи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 Зарубіжна література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Спеціаліст вищої категорії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«Старший вчитель»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Grp="1"/>
          </p:cNvSpPr>
          <p:nvPr>
            <p:ph idx="1"/>
          </p:nvPr>
        </p:nvSpPr>
        <p:spPr>
          <a:xfrm>
            <a:off x="277813" y="1600200"/>
            <a:ext cx="5132387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uk-UA" sz="20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7 учителів-методистів, 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17 учителів мають звання «старший учитель» 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24 учителів мають вищу кваліфікаційну категорію, 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8 учителів - першу кваліфікаційну категорію, 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4- другу кваліфікаційну категорію, 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4 спеціалістів.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1 заслужений учитель України                   ( Звірок В.П.),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5 педагогів нагороджені Почесними грамотами МОН України,</a:t>
            </a:r>
          </a:p>
          <a:p>
            <a:pPr>
              <a:lnSpc>
                <a:spcPct val="80000"/>
              </a:lnSpc>
            </a:pP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 17 - грамотами обласного управління Хмельницької облдержадміністрації.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кадри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2088" y="3048000"/>
            <a:ext cx="36560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0" y="533400"/>
            <a:ext cx="5181600" cy="10779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Дудар Галина Григорівна 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директор школ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43" name="Picture 2" descr="Світлина від Галини Дудар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31337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657600" y="2303463"/>
            <a:ext cx="5257800" cy="4154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Вчитель іноземної мови, вчитель вищої кваліфікаційної категорії, вчитель-методист, член президії Асоціації керівників закладів Хмельницької області,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Всеукраїнської асоціації керівників шкіл «Відроджені гімназії України».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квітні 2017 року пройшла курси підвищення кваліфікації керівників опорних шкіл за 36-годинною програмою </a:t>
            </a:r>
          </a:p>
          <a:p>
            <a:pPr algn="just">
              <a:defRPr/>
            </a:pP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Хмельницькому обласному інституті післядипломної педагогічної освіти. (Сертифікат №20/17 від 14.04.2017). </a:t>
            </a:r>
          </a:p>
        </p:txBody>
      </p:sp>
      <p:pic>
        <p:nvPicPr>
          <p:cNvPr id="112645" name="Picture 2" descr="Світлина від Галини Дуда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429000"/>
            <a:ext cx="21907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1"/>
          <p:cNvSpPr txBox="1">
            <a:spLocks noChangeArrowheads="1"/>
          </p:cNvSpPr>
          <p:nvPr/>
        </p:nvSpPr>
        <p:spPr bwMode="auto">
          <a:xfrm>
            <a:off x="500063" y="928688"/>
            <a:ext cx="79295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chemeClr val="tx2"/>
                </a:solidFill>
              </a:rPr>
              <a:t>Інноваційні форми підготовки</a:t>
            </a:r>
            <a:r>
              <a:rPr lang="ru-RU" sz="3200" b="1">
                <a:solidFill>
                  <a:schemeClr val="tx2"/>
                </a:solidFill>
              </a:rPr>
              <a:t> </a:t>
            </a:r>
            <a:r>
              <a:rPr lang="uk-UA" sz="3200" b="1">
                <a:solidFill>
                  <a:schemeClr val="tx2"/>
                </a:solidFill>
              </a:rPr>
              <a:t> та проведення педрад</a:t>
            </a:r>
          </a:p>
        </p:txBody>
      </p:sp>
      <p:pic>
        <p:nvPicPr>
          <p:cNvPr id="113666" name="Picture 2" descr="https://lh3.googleusercontent.com/uN4EbfeLIsNjY8PZkiU9g7GcCW5V6DrTWhRWxwdiEHn8j-U8821pYTlVtVAS7eqWYpgOqvyJKz7ZA17key_gySzhuHx4NMrKc1unCeqXGiZWkA4HOYYe1bR9qhsgIigJ9LxY8gWffuCUqGq-Cv8hUOrnf2hKaVFgmHb1wPoVjbJfwXhwxggejZT5j6XOY8aI3kvwod1jzgntUwTR76TNHcPpvB1R8AeNQ913QHpvuOb9PhxoLD9pgubfL7qcYYYfGvwqGmMVa0pH_7iYmQe0sEMXtH-Kkcn_84WE-Z_LttxCXKcqakXqv1mL-zgHa9A9rlKmwaReDxkYES1b-qrXlWLQqmPJzcXsWi4AccWyCaYY5EV_SvlysvOIOQSCNCjkaLdzZjzQ7GBBN0VUh-CrvEmyDo_rdEXR80A989ZkoCkSVqZoJ7qvIB6lTR3-e58yzNoENKNsdD06JDbhTk8lbAIK9Upf6Cfo7o3wdXNHRLKJ5kyZPn3Y-qmxH2mm7FRtxFsy8PPU3yZd3EP3hExQRIxGqEKAxGv3hkhhNUjTAksmVYpxKcvBmJeXVS4c7X5hApuMlNuPNmX_C9t5nSvn45TqmGOM-491X692wQ4=w504-h672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2286000"/>
            <a:ext cx="2925762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4" descr="https://lh3.googleusercontent.com/x3HFeypjmWRHH1GATspgWHcnZ934sE3PuSRm4DoIWiIKa19-A3qdpEOuaxWnSI3PLBf_Gj5YQ-6fKvUM23deo5Pq7dgM3W1mrFlWN7yUQ_ClhTg0lif75rio48uBVBplsJfjTPKI09ucP5_4EeeNUuZv_Tsl1hQOp6GAfG7T8_Nct1_vWOWgRndA2H_7-vtjyCLN0BxlgmjkXV4dnLeZo-R47yhghR9ySt83tmtRbugFoy-bY9g94VNN8jpCEbgGjkbgEirHGvg8fSKWOrhnV-VB33tSFd2BvVNId55Jkq7oF0bwLdyAMAR5g_4VDg1RfruaZpT-o3e9Q_T--w_-3PijJ9me1BRyAMEYpq6i3pz2LMqE6pdJ-8jCwltjSnr0XXRci8ENPLHx_u1TPi8o2JOyXWQI65pQQkeKbo8L7R63D1tW6M_RkoSo23t_zQN67-ob0iwcO963oLyEm11iFieeYjYkcPLC2PQRZHj2NAFdsuoCG-4owXZCuvTASrUjiZTmG5nU4kO69eEudCXBX6QOnQkf7dCiC4VYOpWjWZbRqso_yjNpPdkFRPvQrpUQHvlxlRklpS_2s2TE9pLzoKVQzYQHhqQVyLhvrpc=w896-h672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286000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533400"/>
            <a:ext cx="6248400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підтримує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інновації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691" name="Прямоугольник 3"/>
          <p:cNvSpPr>
            <a:spLocks noChangeArrowheads="1"/>
          </p:cNvSpPr>
          <p:nvPr/>
        </p:nvSpPr>
        <p:spPr bwMode="auto">
          <a:xfrm>
            <a:off x="609600" y="1447800"/>
            <a:ext cx="8229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31F43"/>
                </a:solidFill>
                <a:latin typeface="Times New Roman" pitchFamily="18" charset="0"/>
                <a:cs typeface="Times New Roman" pitchFamily="18" charset="0"/>
              </a:rPr>
              <a:t>Зміст інноваційної діяльності школи  визначається основною проблемою, над якою працює педагогічний колектив</a:t>
            </a:r>
          </a:p>
          <a:p>
            <a:pPr algn="ctr"/>
            <a:r>
              <a:rPr lang="ru-RU" sz="2800" b="1">
                <a:solidFill>
                  <a:srgbClr val="031F43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i="1">
                <a:solidFill>
                  <a:srgbClr val="031F43"/>
                </a:solidFill>
                <a:latin typeface="Times New Roman" pitchFamily="18" charset="0"/>
                <a:cs typeface="Times New Roman" pitchFamily="18" charset="0"/>
              </a:rPr>
              <a:t>Впровадження інтерактивних та проектних технологій в навчально-виховний процес з метою підвищення ефективності праці вчителів та формування життєвих компетентностей учнів».</a:t>
            </a:r>
            <a:r>
              <a:rPr lang="ru-RU" sz="2800" b="1">
                <a:solidFill>
                  <a:srgbClr val="031F4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4692" name="Picture 3" descr="C:\Users\123\Desktop\фото\20170518_1039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0" y="4500563"/>
            <a:ext cx="3881438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Прямоугольник 2"/>
          <p:cNvSpPr>
            <a:spLocks noChangeArrowheads="1"/>
          </p:cNvSpPr>
          <p:nvPr/>
        </p:nvSpPr>
        <p:spPr bwMode="auto">
          <a:xfrm>
            <a:off x="1066800" y="474663"/>
            <a:ext cx="75438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Протягом минулого навчального року у закладі працювали методичні об’єднання вчителів: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 початкових класів (голова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  Каракула І.М.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вчителів суспільно-гуманітарних наук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Постернак М.Г.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- вчителів зарубіжної літератури та іноземної мови  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( Лялька Н.А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природничих наук  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Бондар Л.П.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вчителів математики та інформатики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 (Лоран Н.Б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вчителів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розвивального та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художньо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естетичного циклу 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(Аксьонова Г.М.)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класних керівників 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Яремова Р.А.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Світлина від Ірини Колеснік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1357313" y="428625"/>
            <a:ext cx="6500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73E87"/>
                </a:solidFill>
              </a:rPr>
              <a:t>Обласний семінар-практикум для відповідальних за роботу з обдарованою учнівською молоддю на тему "Діяльність шкільних наукових товариств учнів Деражнянського району як необхідна умова створення системи роботи з обдарованими дітьми"</a:t>
            </a:r>
            <a:endParaRPr lang="uk-UA" b="1">
              <a:solidFill>
                <a:srgbClr val="073E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AutoShape 2" descr="&amp;Scy;&amp;vcy;&amp;iukcy;&amp;tcy;&amp;lcy;&amp;icy;&amp;ncy;&amp;acy; &amp;vcy;&amp;iukcy;&amp;dcy; &amp;Iukcy;&amp;rcy;&amp;icy;&amp;ncy;&amp;icy; &amp;Kcy;&amp;ocy;&amp;lcy;&amp;iecy;&amp;scy;&amp;ncy;&amp;iukcy;&amp;k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77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Users\123\Desktop\тимофіївій\20180222_100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71625"/>
            <a:ext cx="826928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TextBox 2"/>
          <p:cNvSpPr txBox="1">
            <a:spLocks noChangeArrowheads="1"/>
          </p:cNvSpPr>
          <p:nvPr/>
        </p:nvSpPr>
        <p:spPr bwMode="auto">
          <a:xfrm>
            <a:off x="850900" y="381000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00"/>
                </a:solidFill>
              </a:rPr>
              <a:t>Семінар – практикум заступників директорів з виховної роботи з профілактики правопорушень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C:\Users\uzer\Desktop\Деражнянська загальноосвітня школа І-ІІІ ст. №3 імені Героя України Івана Зуб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71800" y="35814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1379" name="TextBox 5"/>
          <p:cNvSpPr txBox="1">
            <a:spLocks noChangeArrowheads="1"/>
          </p:cNvSpPr>
          <p:nvPr/>
        </p:nvSpPr>
        <p:spPr bwMode="auto">
          <a:xfrm>
            <a:off x="1588" y="5881688"/>
            <a:ext cx="91424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 i="1">
                <a:solidFill>
                  <a:schemeClr val="bg1"/>
                </a:solidFill>
                <a:latin typeface="Arial Black" pitchFamily="34" charset="0"/>
              </a:rPr>
              <a:t>ВЕСТИ ДО УСПІХУ КОЖНОГО!</a:t>
            </a:r>
            <a:endParaRPr lang="ru-RU" sz="4000" b="1" i="1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0"/>
            <a:ext cx="685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92238"/>
            <a:ext cx="8235950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500" y="428625"/>
          <a:ext cx="7929563" cy="6072196"/>
        </p:xfrm>
        <a:graphic>
          <a:graphicData uri="http://schemas.openxmlformats.org/drawingml/2006/table">
            <a:tbl>
              <a:tblPr/>
              <a:tblGrid>
                <a:gridCol w="2027238"/>
                <a:gridCol w="2124075"/>
                <a:gridCol w="3778250"/>
              </a:tblGrid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лас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якість знань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класний керівник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56 %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Свята Л.А.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Козирська Л.М.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Слободянюк О.А.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Ходаніцька Г.А.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56%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Карпінська О.З.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Берегова Л.В.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Скарженюк О.М.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Лялька Н.А.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Лоран Н.Б.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Аксьонова Г.М.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Гасюк Н.В.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Криськова В.Д.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9-А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Бондар Л.П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9-Б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Постернак М.Г.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Яремова Р.А.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 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Касіянчук Т.В.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85800"/>
            <a:ext cx="7010400" cy="1066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21B2B"/>
                </a:solidFill>
              </a:rPr>
              <a:t>Навчально-виховна робота у закладі</a:t>
            </a:r>
          </a:p>
        </p:txBody>
      </p:sp>
      <p:sp>
        <p:nvSpPr>
          <p:cNvPr id="122882" name="Прямоугольник 2"/>
          <p:cNvSpPr>
            <a:spLocks noChangeArrowheads="1"/>
          </p:cNvSpPr>
          <p:nvPr/>
        </p:nvSpPr>
        <p:spPr bwMode="auto">
          <a:xfrm>
            <a:off x="762000" y="1763713"/>
            <a:ext cx="7924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Високий рівень навчальних досягнень має 40 учнів - 11 %, достатній  146 учнів – 41%,  середній 138 учнів – 39 %, початковий  32 учні – 9 %.</a:t>
            </a:r>
          </a:p>
          <a:p>
            <a:r>
              <a:rPr lang="ru-RU" sz="2000"/>
              <a:t>      У  початкових класах навчається 200  учні. Атестувалися 108 учнів. На високому рівні закінчили ІІ  семестр  21 учень – 20 %, на достатньому 51 учень – 47 %, на середньому 36 учнів – 33%, початковий  - 0.</a:t>
            </a:r>
          </a:p>
          <a:p>
            <a:r>
              <a:rPr lang="ru-RU" sz="2000"/>
              <a:t>         Другий ступінь нараховує  200  учні.  На високому рівні навчається 13 учнів - 7%, на достатньому 73 учень - 37 %, на середньому рівні 85 – 41 %., початковому 29 – 15 %. Претендентом на свідоцтво з  відзнакою є  учні  9-А класу Клопова Анна, Слободянюк Анна, Тарнавська Анастасія, Шаповалова Єлизавета..</a:t>
            </a:r>
          </a:p>
          <a:p>
            <a:r>
              <a:rPr lang="ru-RU" sz="2000"/>
              <a:t>         Учнів ІІІ ступеня - 44.  На високому рівні навчаються 5 учнів – 11 %, на достатньому 13 учнів - 30 %, на середньому – 20 учнів –54%, на початковому 2- 5%.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Прямоугольник 1"/>
          <p:cNvSpPr>
            <a:spLocks noChangeArrowheads="1"/>
          </p:cNvSpPr>
          <p:nvPr/>
        </p:nvSpPr>
        <p:spPr bwMode="auto">
          <a:xfrm>
            <a:off x="1025525" y="1600200"/>
            <a:ext cx="78486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	Борисюк Каріна, Тернавська Анастасія, Вапняр Вікторія, Король Андрій захищали свої роботи   на обласному  етапі конкурсу-огляду робіт МАН. Борисюк Каріна здобула ІІІ місце з історичного краєзнавства,  Вапняр Вікторія - ІІІ місце з зарубіжної літератури,  Тернавська Анастасія – ІІІ місце ззагальної біології, Король Андрій – ІІІ місце з соціології в обласному  етапі конкурсу-огляду робіт МАН.   </a:t>
            </a:r>
          </a:p>
          <a:p>
            <a:r>
              <a:rPr lang="ru-RU" sz="2400"/>
              <a:t>	В заочних конкурсах- захистах МАН брала участь Постернак Марина учениця 11 класу , яка здобула ІІІ місце в обласному етапі конкурсу-захисту МАН з української мови.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609600"/>
            <a:ext cx="7620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Участь в конкурсах МАН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Прямоугольник 1"/>
          <p:cNvSpPr>
            <a:spLocks noChangeArrowheads="1"/>
          </p:cNvSpPr>
          <p:nvPr/>
        </p:nvSpPr>
        <p:spPr bwMode="auto">
          <a:xfrm>
            <a:off x="1066800" y="1997075"/>
            <a:ext cx="762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	</a:t>
            </a:r>
            <a:r>
              <a:rPr lang="ru-RU" sz="2400"/>
              <a:t>Учні школи є активними учасниками шкільних та районних олімпіад. У шкільних олімпіадах  брали участь 70 учнів. На районних олімпіадах учні школи здобули 44 призових місць.</a:t>
            </a:r>
          </a:p>
          <a:p>
            <a:r>
              <a:rPr lang="ru-RU" sz="2400"/>
              <a:t>         Учні школи Грицьков Роман, Шаповалова Єлизавета, Зубкова Валентина стали призерами обласної олімпіади з  французької мови, Кіршак Евеліна - з англійської мови.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C:\Users\123\Desktop\фото\DSC_4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C:\Users\123\Desktop\фото\DSC_1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AutoShape 2" descr="&amp;Scy;&amp;vcy;&amp;iukcy;&amp;tcy;&amp;lcy;&amp;icy;&amp;ncy;&amp;acy; &amp;vcy;&amp;iukcy;&amp;dcy; &amp;Gcy;&amp;acy;&amp;lcy;&amp;icy;&amp;ncy;&amp;icy; &amp;Dcy;&amp;ucy;&amp;dcy;&amp;acy;&amp;r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Прямоугольник 3"/>
          <p:cNvSpPr>
            <a:spLocks noChangeArrowheads="1"/>
          </p:cNvSpPr>
          <p:nvPr/>
        </p:nvSpPr>
        <p:spPr bwMode="auto">
          <a:xfrm>
            <a:off x="838200" y="1600200"/>
            <a:ext cx="4876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Рік відкриття –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1985.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   У  серпні 1985 року постановою виконкому Деражнянської районної ради народних депутатів №182 від 30.08.1985 року було відкрито Деражнянську середню школу № 3 на 624 учнівських місць, 17 класів-комплектів, 18 груп продовженого дня.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29718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25" y="3789363"/>
            <a:ext cx="373697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00232" y="571480"/>
            <a:ext cx="571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ЗАГАЛЬНІ  ВІДОМОСТІ  ПРО  ЗАКЛАД   ОСВІТИ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47800" y="609600"/>
            <a:ext cx="6629400" cy="95410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Медичне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обслуговування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1" name="Picture 2" descr="G:\ліда Й\SAM_1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9624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3" descr="G:\ліда Й\SAM_11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76400"/>
            <a:ext cx="474345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838200"/>
            <a:ext cx="60198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Організація харчування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8" name="Прямоугольник 2"/>
          <p:cNvSpPr>
            <a:spLocks noChangeArrowheads="1"/>
          </p:cNvSpPr>
          <p:nvPr/>
        </p:nvSpPr>
        <p:spPr bwMode="auto">
          <a:xfrm>
            <a:off x="1643063" y="714375"/>
            <a:ext cx="6929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Банк даних соціально незахищених категорій дітей</a:t>
            </a:r>
            <a:endParaRPr lang="uk-UA" sz="2400" b="1"/>
          </a:p>
        </p:txBody>
      </p:sp>
      <p:sp>
        <p:nvSpPr>
          <p:cNvPr id="132099" name="Прямоугольник 3"/>
          <p:cNvSpPr>
            <a:spLocks noChangeArrowheads="1"/>
          </p:cNvSpPr>
          <p:nvPr/>
        </p:nvSpPr>
        <p:spPr bwMode="auto">
          <a:xfrm>
            <a:off x="1500188" y="2413000"/>
            <a:ext cx="65008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/>
              <a:t>1 дитина сирота,  </a:t>
            </a:r>
          </a:p>
          <a:p>
            <a:r>
              <a:rPr lang="uk-UA" sz="2000"/>
              <a:t>2 дітей під опікою;  </a:t>
            </a:r>
          </a:p>
          <a:p>
            <a:r>
              <a:rPr lang="uk-UA" sz="2000"/>
              <a:t>5 дітей з інвалідністю;  </a:t>
            </a:r>
          </a:p>
          <a:p>
            <a:r>
              <a:rPr lang="uk-UA" sz="2000"/>
              <a:t>46 багатодітних сімей, в яких  74  дитини шкільного віку;   </a:t>
            </a:r>
          </a:p>
          <a:p>
            <a:r>
              <a:rPr lang="uk-UA" sz="2000"/>
              <a:t>36  дітей, які виховуються  в  складних  життєвих умовах, з них 4 в надзвичайно складних;</a:t>
            </a:r>
          </a:p>
          <a:p>
            <a:r>
              <a:rPr lang="uk-UA" sz="2000"/>
              <a:t>14 напівсиріт; </a:t>
            </a:r>
          </a:p>
          <a:p>
            <a:r>
              <a:rPr lang="uk-UA" sz="2000"/>
              <a:t> 48  дітей  з малозабезпечених сімей.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1428750" y="500063"/>
            <a:ext cx="6572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17375E"/>
                </a:solidFill>
                <a:cs typeface="Times New Roman" pitchFamily="18" charset="0"/>
              </a:rPr>
              <a:t>Стан охорони праці та безпеки життєдіяльності</a:t>
            </a:r>
            <a:endParaRPr lang="ru-RU" sz="2800">
              <a:solidFill>
                <a:srgbClr val="17375E"/>
              </a:solidFill>
            </a:endParaRPr>
          </a:p>
        </p:txBody>
      </p:sp>
      <p:sp>
        <p:nvSpPr>
          <p:cNvPr id="133123" name="Прямоугольник 3"/>
          <p:cNvSpPr>
            <a:spLocks noChangeArrowheads="1"/>
          </p:cNvSpPr>
          <p:nvPr/>
        </p:nvSpPr>
        <p:spPr bwMode="auto">
          <a:xfrm>
            <a:off x="857250" y="1720850"/>
            <a:ext cx="7858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/>
              <a:t>Робота з </a:t>
            </a:r>
            <a:r>
              <a:rPr lang="ru-RU" sz="2000"/>
              <a:t>охорони праці та безпеки життєдіяльності</a:t>
            </a:r>
            <a:r>
              <a:rPr lang="uk-UA" sz="2000"/>
              <a:t> проводилась  відповідно до річного плану роботи школи на 2017/ 2018  навчальний рік з метою забезпечення здорових і безпечних умов під час навчально – виховного процесу, запобігання нещасним випадкам серед учнів у побуті, дотримання чинного законодавства з охорони праці у відповідності до нормативних документів з питань попередження усіх видів травматизму та охорони життя і здоров'я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6" name="Прямоугольник 2"/>
          <p:cNvSpPr>
            <a:spLocks noChangeArrowheads="1"/>
          </p:cNvSpPr>
          <p:nvPr/>
        </p:nvSpPr>
        <p:spPr bwMode="auto">
          <a:xfrm>
            <a:off x="609600" y="304800"/>
            <a:ext cx="8077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Позиція педагогічного колективу </a:t>
            </a:r>
            <a:r>
              <a:rPr lang="uk-UA" sz="2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чітко виражений курс на державно-громадську модель управління освітнім процесом, який здійснює рішучий поворот до особистості школяра, створення сприятливих умов для його самовизначення, самореалізації та розвитку при цілеспрямованій взаємодії педагогів і батьків та громадськості , їх продуктивній співпраці, яка передбачає рівність сторін.</a:t>
            </a:r>
          </a:p>
        </p:txBody>
      </p:sp>
      <p:pic>
        <p:nvPicPr>
          <p:cNvPr id="4" name="Picture 4" descr="https://i.mycdn.me/image?id=838002538050&amp;t=3&amp;plc=WEB&amp;tkn=*ie0i9eD--epUFO1NV7mSAqZmcn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5757863" cy="3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2000" y="693738"/>
            <a:ext cx="7620000" cy="14859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ru-RU" sz="2000" b="1">
                <a:solidFill>
                  <a:srgbClr val="10253F"/>
                </a:solidFill>
                <a:latin typeface="Arial" charset="0"/>
                <a:cs typeface="Times New Roman" pitchFamily="18" charset="0"/>
              </a:rPr>
              <a:t>Сім’я і школа ставить перед собою основне головне завдання – виховання всебічно  гармонійно розвиненої особистості, щоб вона могла реалізувати себе в професійному, громадянському і сімейному аспектах.</a:t>
            </a:r>
            <a:endParaRPr lang="ru-RU" sz="2000" b="1">
              <a:solidFill>
                <a:srgbClr val="10253F"/>
              </a:solidFill>
              <a:cs typeface="Times New Roman" pitchFamily="18" charset="0"/>
            </a:endParaRPr>
          </a:p>
        </p:txBody>
      </p:sp>
      <p:pic>
        <p:nvPicPr>
          <p:cNvPr id="135171" name="Picture 2" descr="I:\IMG_44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08274"/>
            <a:ext cx="4294740" cy="32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:\IMG_4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2066" y="3071810"/>
            <a:ext cx="3602613" cy="2701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38" y="857250"/>
            <a:ext cx="7429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Фінансово-господарська діяльність</a:t>
            </a:r>
          </a:p>
        </p:txBody>
      </p:sp>
      <p:sp>
        <p:nvSpPr>
          <p:cNvPr id="136195" name="Прямоугольник 3"/>
          <p:cNvSpPr>
            <a:spLocks noChangeArrowheads="1"/>
          </p:cNvSpPr>
          <p:nvPr/>
        </p:nvSpPr>
        <p:spPr bwMode="auto">
          <a:xfrm>
            <a:off x="1000125" y="2000250"/>
            <a:ext cx="7572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/>
              <a:t>На утримання та ремонт школи за 201</a:t>
            </a:r>
            <a:r>
              <a:rPr lang="uk-UA" sz="2800"/>
              <a:t>7</a:t>
            </a:r>
            <a:r>
              <a:rPr lang="ru-RU" sz="2800"/>
              <a:t>/201</a:t>
            </a:r>
            <a:r>
              <a:rPr lang="uk-UA" sz="2800"/>
              <a:t>8</a:t>
            </a:r>
            <a:r>
              <a:rPr lang="ru-RU" sz="2800"/>
              <a:t> навчальний рік було витрачено батьківських коштів   </a:t>
            </a:r>
            <a:r>
              <a:rPr lang="uk-UA" sz="2800" b="1" i="1"/>
              <a:t>9 838 </a:t>
            </a:r>
            <a:r>
              <a:rPr lang="uk-UA" sz="2800"/>
              <a:t>грн.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63" y="714375"/>
            <a:ext cx="75009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ріоритетн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і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напрямк</a:t>
            </a: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ами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завдання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ми   школи на 2018-2019 навчальний рік</a:t>
            </a:r>
          </a:p>
          <a:p>
            <a:pPr algn="ctr"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в умовах нової української школи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75" y="1871663"/>
            <a:ext cx="6643688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uk-UA" sz="1200">
              <a:solidFill>
                <a:srgbClr val="0F243E"/>
              </a:solidFill>
              <a:cs typeface="Times New Roman" pitchFamily="18" charset="0"/>
            </a:endParaRPr>
          </a:p>
          <a:p>
            <a:pPr algn="just"/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- с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твор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ення 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умов для розвитку творчої самореалізації особистості учня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;</a:t>
            </a:r>
            <a:endParaRPr lang="uk-UA">
              <a:solidFill>
                <a:srgbClr val="0D0D0D"/>
              </a:solidFill>
            </a:endParaRPr>
          </a:p>
          <a:p>
            <a:pPr algn="just" eaLnBrk="0" hangingPunct="0"/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- з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абезпеч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ення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як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о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ст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і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освітньої діяльності кожного учасника освітнього процесу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;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</a:t>
            </a:r>
            <a:endParaRPr lang="uk-UA">
              <a:solidFill>
                <a:srgbClr val="0D0D0D"/>
              </a:solidFill>
            </a:endParaRPr>
          </a:p>
          <a:p>
            <a:pPr algn="just" eaLnBrk="0" hangingPunct="0"/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-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з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абезпеч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ення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активн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ого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втілення у  освітній процес новітніх педагогічних технологій навчання, ІКТ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;</a:t>
            </a:r>
            <a:endParaRPr lang="uk-UA">
              <a:solidFill>
                <a:srgbClr val="0D0D0D"/>
              </a:solidFill>
            </a:endParaRPr>
          </a:p>
          <a:p>
            <a:pPr algn="just" eaLnBrk="0" hangingPunct="0"/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-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 з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абезпеч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ення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умови для повноцінного фізичного, духовного здоров’я дітей, розвитку особистості дитини відповідно до національних та загальнолюдських цінностей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;</a:t>
            </a:r>
            <a:endParaRPr lang="uk-UA">
              <a:solidFill>
                <a:srgbClr val="0D0D0D"/>
              </a:solidFill>
            </a:endParaRPr>
          </a:p>
          <a:p>
            <a:pPr algn="just" eaLnBrk="0" hangingPunct="0"/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 - у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досконал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ення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систем</a:t>
            </a:r>
            <a:r>
              <a:rPr lang="uk-UA">
                <a:solidFill>
                  <a:srgbClr val="0D0D0D"/>
                </a:solidFill>
                <a:cs typeface="Times New Roman" pitchFamily="18" charset="0"/>
              </a:rPr>
              <a:t>и</a:t>
            </a:r>
            <a:r>
              <a:rPr lang="ru-RU">
                <a:solidFill>
                  <a:srgbClr val="0D0D0D"/>
                </a:solidFill>
                <a:cs typeface="Times New Roman" pitchFamily="18" charset="0"/>
              </a:rPr>
              <a:t> національного виховання та учнівського самоврядування як необхідної форми громадянського виховання. </a:t>
            </a:r>
            <a:endParaRPr lang="ru-RU">
              <a:solidFill>
                <a:srgbClr val="0D0D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71688" y="2143125"/>
            <a:ext cx="5857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Прямоугольник 3"/>
          <p:cNvSpPr>
            <a:spLocks noChangeArrowheads="1"/>
          </p:cNvSpPr>
          <p:nvPr/>
        </p:nvSpPr>
        <p:spPr bwMode="auto">
          <a:xfrm>
            <a:off x="685800" y="457200"/>
            <a:ext cx="7924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З</a:t>
            </a:r>
            <a:r>
              <a:rPr lang="ru-RU" b="1"/>
              <a:t> 2004 по 2016 </a:t>
            </a:r>
            <a:r>
              <a:rPr lang="ru-RU"/>
              <a:t>рік заклад функціонував у статусі загальноосвітньої школи та ліцею. </a:t>
            </a:r>
          </a:p>
          <a:p>
            <a:pPr algn="ctr"/>
            <a:r>
              <a:rPr lang="ru-RU" b="1"/>
              <a:t>2016</a:t>
            </a:r>
            <a:r>
              <a:rPr lang="ru-RU"/>
              <a:t> рік – відповідно до рішення  Деражнянської районної ради сьомого скликання НВК було реорганізовано в Деражнянську загальноосвітню школу І-ІІІ ст. №3      імені Героя України Івана Зубкова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0574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41500" y="561975"/>
            <a:ext cx="617220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Загальні відомості про</a:t>
            </a:r>
          </a:p>
          <a:p>
            <a:pPr algn="ctr">
              <a:defRPr/>
            </a:pPr>
            <a:r>
              <a:rPr lang="uk-UA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Заклад  освіти </a:t>
            </a:r>
            <a:endParaRPr lang="ru-RU" sz="28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2" y="1752602"/>
          <a:ext cx="8839200" cy="48767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470162">
                <a:tc gridSpan="6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Загальноосвітня школа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522"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Початкова школа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Основна школа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Старша школа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522"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1–4 класи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5–9 </a:t>
                      </a:r>
                      <a:r>
                        <a:rPr lang="uk-UA" sz="2000" dirty="0"/>
                        <a:t>класи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/>
                        <a:t>8–11 (12) класи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522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/>
                        <a:t>К-сть класів</a:t>
                      </a:r>
                      <a:endParaRPr lang="ru-RU" sz="2000" b="1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/>
                        <a:t>К-сть</a:t>
                      </a:r>
                      <a:r>
                        <a:rPr lang="uk-UA" sz="2000" dirty="0"/>
                        <a:t> учнів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/>
                        <a:t>К-сть класів</a:t>
                      </a:r>
                      <a:endParaRPr lang="ru-RU" sz="2000" b="1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/>
                        <a:t>К-сть</a:t>
                      </a:r>
                      <a:r>
                        <a:rPr lang="uk-UA" sz="2000" dirty="0"/>
                        <a:t> учнів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/>
                        <a:t>К-сть</a:t>
                      </a:r>
                      <a:r>
                        <a:rPr lang="uk-UA" sz="2000" dirty="0"/>
                        <a:t> класів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/>
                        <a:t>К-сть</a:t>
                      </a:r>
                      <a:r>
                        <a:rPr lang="uk-UA" sz="2000" dirty="0"/>
                        <a:t> учнів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</a:tr>
              <a:tr h="703811"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     8</a:t>
                      </a:r>
                      <a:endParaRPr lang="ru-RU" sz="200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200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       </a:t>
                      </a:r>
                      <a:r>
                        <a:rPr lang="ru-RU" sz="2000" dirty="0" smtClean="0"/>
                        <a:t>10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     </a:t>
                      </a:r>
                      <a:r>
                        <a:rPr lang="ru-RU" sz="2000" dirty="0" smtClean="0"/>
                        <a:t>200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     </a:t>
                      </a:r>
                      <a:r>
                        <a:rPr lang="ru-RU" sz="2000" dirty="0" smtClean="0"/>
                        <a:t>2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  </a:t>
                      </a:r>
                      <a:r>
                        <a:rPr lang="ru-RU" sz="2000" dirty="0" smtClean="0"/>
                        <a:t>44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</a:tr>
              <a:tr h="613522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2000" dirty="0" smtClean="0"/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Усього </a:t>
                      </a:r>
                      <a:r>
                        <a:rPr lang="uk-UA" sz="2000" dirty="0"/>
                        <a:t>класів школи:                     20</a:t>
                      </a:r>
                      <a:endParaRPr lang="ru-RU" sz="2000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994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2000" dirty="0" smtClean="0"/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Усього </a:t>
                      </a:r>
                      <a:r>
                        <a:rPr lang="uk-UA" sz="2000" dirty="0"/>
                        <a:t>учнів школи:                      </a:t>
                      </a:r>
                      <a:r>
                        <a:rPr lang="uk-UA" sz="2000" dirty="0" smtClean="0"/>
                        <a:t>444</a:t>
                      </a:r>
                      <a:endParaRPr lang="ru-RU" sz="2000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741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2000" dirty="0" smtClean="0"/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Середня </a:t>
                      </a:r>
                      <a:r>
                        <a:rPr lang="uk-UA" sz="2000" dirty="0"/>
                        <a:t>наповнюваність:                </a:t>
                      </a:r>
                      <a:r>
                        <a:rPr lang="uk-UA" sz="2000" dirty="0" smtClean="0"/>
                        <a:t>22</a:t>
                      </a:r>
                      <a:endParaRPr lang="ru-RU" sz="2000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19200" y="685800"/>
            <a:ext cx="73914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17375E"/>
                </a:solidFill>
              </a:rPr>
              <a:t>Матеріально-технічна база закладу освіти </a:t>
            </a:r>
          </a:p>
        </p:txBody>
      </p:sp>
      <p:sp>
        <p:nvSpPr>
          <p:cNvPr id="106499" name="Прямоугольник 2"/>
          <p:cNvSpPr>
            <a:spLocks noChangeArrowheads="1"/>
          </p:cNvSpPr>
          <p:nvPr/>
        </p:nvSpPr>
        <p:spPr bwMode="auto">
          <a:xfrm>
            <a:off x="1447800" y="1981200"/>
            <a:ext cx="6781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Заклад має достатньо розвинену навчально-матеріальну базу, відповідне технічне, інформаційно-програмове та мультимедійне забезпечення для організації навчально-виховного процесу.</a:t>
            </a:r>
          </a:p>
          <a:p>
            <a:pPr algn="ctr"/>
            <a:r>
              <a:rPr lang="ru-RU" sz="2400"/>
              <a:t>       Наявні 32 одиниці комп’ютерної техніки, 6 одиниць оргтехніки, 6 телевізорів, 2 медіапроектори,  інтерактивна дошка,  оргтехніка.  звукове   та музичне обладнання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https://im3-tub-ua.yandex.net/i?id=023a20fcfa348de9794e67abd8b424c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1000" y="381000"/>
            <a:ext cx="7086600" cy="59086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tabLst>
                <a:tab pos="3556000" algn="l"/>
              </a:tabLst>
              <a:defRPr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двох навчальних корпусів площею 3100 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-Велика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пришкільна територія (площа  2,12 га)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-Наявність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облаштованих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навчальних класів та кабінетів 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-Наявність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актового залу ( 148 м 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), двох 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спортив-</a:t>
            </a:r>
            <a:endParaRPr lang="uk-UA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них  залів (148 і 540 </a:t>
            </a: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.), їдальні зі столовою </a:t>
            </a: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залою, кухнею, підсобними приміщеннями.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–Наявність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бібліотеки із читальним залом та книгосховищем (Книжковий фонд 14334 екземпляри, 11 періодичних видань, підключення до Інтернету)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-Облаштовані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кабінети інформатики -2(  НКК  11, 16).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-Доступ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 мережі Інтернет.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-Наявність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Wi-Fi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-Індивідуальна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модульна газова котельня.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-Налагоджена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система водопостачання та водовідведення.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-Організація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підвозу дітей.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3556000" algn="l"/>
              </a:tabLst>
              <a:defRPr/>
            </a:pPr>
            <a:r>
              <a:rPr lang="uk-UA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-Внутрішні</a:t>
            </a:r>
            <a:r>
              <a:rPr lang="uk-UA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туалети</a:t>
            </a:r>
            <a:endParaRPr lang="ru-RU" sz="21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6864" y="4343400"/>
            <a:ext cx="3497136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ATA\фото до школи\IMG_1394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29400" y="914400"/>
            <a:ext cx="2362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667000"/>
            <a:ext cx="18669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892175"/>
            <a:ext cx="38036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Прямоугольник 2"/>
          <p:cNvSpPr>
            <a:spLocks noChangeArrowheads="1"/>
          </p:cNvSpPr>
          <p:nvPr/>
        </p:nvSpPr>
        <p:spPr bwMode="auto">
          <a:xfrm>
            <a:off x="304800" y="1524000"/>
            <a:ext cx="4572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Наявні бібліотека, читальна зала та книгосховище. Книжковий фонд  складає 14337 екземплярів та задовольняє потреби читачів на 99%. Бібліотека комп’ютеризована, наявний доступ до мережі Інтернет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1303</Words>
  <Application>Microsoft Office PowerPoint</Application>
  <PresentationFormat>Экран (4:3)</PresentationFormat>
  <Paragraphs>201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Office Theme</vt:lpstr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Школа сьогодні</vt:lpstr>
      <vt:lpstr>Слайд 11</vt:lpstr>
      <vt:lpstr>Педагогічні кадри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123</cp:lastModifiedBy>
  <cp:revision>70</cp:revision>
  <dcterms:modified xsi:type="dcterms:W3CDTF">2018-06-25T09:48:42Z</dcterms:modified>
</cp:coreProperties>
</file>