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68" r:id="rId7"/>
    <p:sldMasterId id="2147483780" r:id="rId8"/>
    <p:sldMasterId id="2147483804" r:id="rId9"/>
    <p:sldMasterId id="2147483816" r:id="rId10"/>
    <p:sldMasterId id="2147483828" r:id="rId11"/>
    <p:sldMasterId id="2147483840" r:id="rId12"/>
  </p:sldMasterIdLst>
  <p:sldIdLst>
    <p:sldId id="257" r:id="rId13"/>
    <p:sldId id="258" r:id="rId14"/>
    <p:sldId id="260" r:id="rId15"/>
    <p:sldId id="262" r:id="rId16"/>
    <p:sldId id="264" r:id="rId17"/>
    <p:sldId id="265" r:id="rId18"/>
    <p:sldId id="267" r:id="rId19"/>
    <p:sldId id="269" r:id="rId20"/>
    <p:sldId id="271" r:id="rId21"/>
    <p:sldId id="273" r:id="rId22"/>
    <p:sldId id="289" r:id="rId23"/>
    <p:sldId id="277" r:id="rId24"/>
    <p:sldId id="279" r:id="rId25"/>
    <p:sldId id="281" r:id="rId26"/>
    <p:sldId id="282" r:id="rId27"/>
    <p:sldId id="284" r:id="rId28"/>
    <p:sldId id="286" r:id="rId29"/>
    <p:sldId id="288" r:id="rId3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й трикут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grpSp>
        <p:nvGrpSpPr>
          <p:cNvPr id="2" name="Групувати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іліні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іліні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іліні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 сполучна ліні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Місце для дати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Місце для номер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7501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10910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76565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60515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47751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7813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43134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5014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69483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27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30841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43564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74955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45672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32712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40387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82180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37514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73153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00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2238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7475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754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64385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78271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8584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85639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96278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21371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75302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623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07540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81262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2918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458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03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959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997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6381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50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81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3596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363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5769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8040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483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6061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9837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9127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9312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849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5478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0219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1485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3092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6592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5866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5336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4096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5949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928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3766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7221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862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098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5927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9452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0376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7638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7883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017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8930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9421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0143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7557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1438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9470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1612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2512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4519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775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1514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4690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8424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4934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6210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878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5601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2978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9228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462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958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7258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3266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0969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1272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7744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8250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0027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9344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953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3063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92319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14788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4967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8854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08536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5410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95021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3247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й трикут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grpSp>
        <p:nvGrpSpPr>
          <p:cNvPr id="2" name="Групувати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іліні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іліні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іліні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 сполучна ліні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Місце для дати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Місце для номер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8" name="Поліліні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іліні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кутний трикут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 сполучна ліні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8" name="Поліліні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іліні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кутний трикут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 сполучна ліні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іліні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іліні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кутний трикут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 сполучна ліні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Місце для заголовка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0" name="Місце для тексту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96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83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06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85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0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672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779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31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56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57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іліні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іліні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кутний трикут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 сполучна ліні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Місце для заголовка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0" name="Місце для тексту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A5F16D2-F35E-42BB-A5D4-CF174EBDB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0DD9A33-08EA-4AE1-AF26-CE18142CC3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.COMPUTER-12EF18\Рабочий стол\буктрейлер\-2-63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 rot="20717774">
            <a:off x="309116" y="3253193"/>
            <a:ext cx="7305760" cy="1396455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400" dirty="0">
                <a:solidFill>
                  <a:srgbClr val="FF0000"/>
                </a:solidFill>
                <a:latin typeface="Japanese Brush" pitchFamily="2" charset="0"/>
              </a:rPr>
              <a:t>Як створити </a:t>
            </a:r>
            <a:r>
              <a:rPr lang="uk-UA" sz="3400" dirty="0" err="1">
                <a:solidFill>
                  <a:srgbClr val="FF0000"/>
                </a:solidFill>
                <a:latin typeface="Japanese Brush" pitchFamily="2" charset="0"/>
              </a:rPr>
              <a:t>буктрейлер</a:t>
            </a:r>
            <a:r>
              <a:rPr lang="uk-UA" sz="3400" dirty="0">
                <a:solidFill>
                  <a:srgbClr val="FF0000"/>
                </a:solidFill>
                <a:latin typeface="Japanese Brush" pitchFamily="2" charset="0"/>
              </a:rPr>
              <a:t>?</a:t>
            </a:r>
            <a:endParaRPr lang="ru-RU" sz="3400" dirty="0">
              <a:solidFill>
                <a:srgbClr val="FF0000"/>
              </a:solidFill>
              <a:latin typeface="Japanese B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96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.COMPUTER-12EF18\Рабочий стол\буктрейлер\-7-63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2" y="0"/>
            <a:ext cx="9139228" cy="6857999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980728"/>
            <a:ext cx="9144000" cy="432048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Крок</a:t>
            </a:r>
            <a:r>
              <a:rPr lang="ru-RU" sz="36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ru-RU" sz="3600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36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сценарію</a:t>
            </a:r>
            <a:r>
              <a:rPr lang="ru-RU" sz="36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600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буктрейлера</a:t>
            </a:r>
            <a:endParaRPr lang="ru-RU" sz="3600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сценарію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продумати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сюжет </a:t>
            </a:r>
            <a:r>
              <a:rPr lang="ru-RU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написати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текст.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Сюжет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основа </a:t>
            </a:r>
            <a:r>
              <a:rPr lang="ru-RU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вашого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відеоролика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те, </a:t>
            </a:r>
            <a:r>
              <a:rPr lang="ru-RU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складатися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Важливо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внести </a:t>
            </a:r>
            <a:r>
              <a:rPr lang="ru-RU" sz="2400" b="1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інтригу</a:t>
            </a:r>
            <a:r>
              <a:rPr lang="ru-RU" sz="2400" b="1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вибудувати</a:t>
            </a:r>
            <a:r>
              <a:rPr lang="ru-RU" sz="2400" b="1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сюжет 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таким чином, </a:t>
            </a:r>
          </a:p>
          <a:p>
            <a:pPr algn="ctr"/>
            <a:r>
              <a:rPr lang="ru-RU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читачеві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неодмінно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захотілося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дізнатися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ж буде </a:t>
            </a:r>
            <a:r>
              <a:rPr lang="ru-RU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далі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дізнатися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прочитавши книгу. </a:t>
            </a:r>
          </a:p>
          <a:p>
            <a:pPr algn="ctr"/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Відеоролик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не повинен бути </a:t>
            </a:r>
            <a:r>
              <a:rPr lang="ru-RU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довгим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ru-RU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хвилин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>
                <a:solidFill>
                  <a:srgbClr val="0033CC"/>
                </a:solidFill>
                <a:latin typeface="a_DomIno" pitchFamily="66" charset="-52"/>
              </a:rPr>
              <a:t>так як </a:t>
            </a:r>
            <a:r>
              <a:rPr lang="ru-RU" sz="2400" dirty="0" err="1">
                <a:solidFill>
                  <a:srgbClr val="0033CC"/>
                </a:solidFill>
                <a:latin typeface="a_DomIno" pitchFamily="66" charset="-52"/>
              </a:rPr>
              <a:t>це</a:t>
            </a:r>
            <a:r>
              <a:rPr lang="ru-RU" sz="2400" dirty="0">
                <a:solidFill>
                  <a:srgbClr val="0033CC"/>
                </a:solidFill>
                <a:latin typeface="a_DomIno" pitchFamily="66" charset="-52"/>
              </a:rPr>
              <a:t> </a:t>
            </a:r>
            <a:r>
              <a:rPr lang="ru-RU" sz="2400" dirty="0" err="1">
                <a:solidFill>
                  <a:srgbClr val="C0504D">
                    <a:lumMod val="75000"/>
                  </a:srgbClr>
                </a:solidFill>
                <a:latin typeface="a_DomIno" pitchFamily="66" charset="-52"/>
              </a:rPr>
              <a:t>оптимальний</a:t>
            </a:r>
            <a:r>
              <a:rPr lang="ru-RU" sz="2400" dirty="0">
                <a:solidFill>
                  <a:srgbClr val="C0504D">
                    <a:lumMod val="75000"/>
                  </a:srgbClr>
                </a:solidFill>
                <a:latin typeface="a_DomIno" pitchFamily="66" charset="-52"/>
              </a:rPr>
              <a:t> час, </a:t>
            </a:r>
            <a:r>
              <a:rPr lang="ru-RU" sz="2400" dirty="0" err="1">
                <a:solidFill>
                  <a:srgbClr val="C0504D">
                    <a:lumMod val="75000"/>
                  </a:srgbClr>
                </a:solidFill>
                <a:latin typeface="a_DomIno" pitchFamily="66" charset="-52"/>
              </a:rPr>
              <a:t>щоб</a:t>
            </a:r>
            <a:r>
              <a:rPr lang="ru-RU" sz="2400" dirty="0">
                <a:solidFill>
                  <a:srgbClr val="C0504D">
                    <a:lumMod val="75000"/>
                  </a:srgbClr>
                </a:solidFill>
                <a:latin typeface="a_DomIno" pitchFamily="66" charset="-52"/>
              </a:rPr>
              <a:t> </a:t>
            </a:r>
            <a:r>
              <a:rPr lang="ru-RU" sz="2400" dirty="0" err="1">
                <a:solidFill>
                  <a:srgbClr val="C0504D">
                    <a:lumMod val="75000"/>
                  </a:srgbClr>
                </a:solidFill>
                <a:latin typeface="a_DomIno" pitchFamily="66" charset="-52"/>
              </a:rPr>
              <a:t>утримати</a:t>
            </a:r>
            <a:r>
              <a:rPr lang="ru-RU" sz="2400" dirty="0">
                <a:solidFill>
                  <a:srgbClr val="C0504D">
                    <a:lumMod val="75000"/>
                  </a:srgbClr>
                </a:solidFill>
                <a:latin typeface="a_DomIno" pitchFamily="66" charset="-52"/>
              </a:rPr>
              <a:t> </a:t>
            </a:r>
            <a:r>
              <a:rPr lang="ru-RU" sz="2400" dirty="0" err="1">
                <a:solidFill>
                  <a:srgbClr val="C0504D">
                    <a:lumMod val="75000"/>
                  </a:srgbClr>
                </a:solidFill>
                <a:latin typeface="a_DomIno" pitchFamily="66" charset="-52"/>
              </a:rPr>
              <a:t>увагу</a:t>
            </a:r>
            <a:r>
              <a:rPr lang="ru-RU" sz="2400" dirty="0">
                <a:solidFill>
                  <a:srgbClr val="C0504D">
                    <a:lumMod val="75000"/>
                  </a:srgbClr>
                </a:solidFill>
                <a:latin typeface="a_DomIno" pitchFamily="66" charset="-52"/>
              </a:rPr>
              <a:t> </a:t>
            </a:r>
            <a:r>
              <a:rPr lang="ru-RU" sz="2400" dirty="0" err="1">
                <a:solidFill>
                  <a:srgbClr val="C0504D">
                    <a:lumMod val="75000"/>
                  </a:srgbClr>
                </a:solidFill>
                <a:latin typeface="a_DomIno" pitchFamily="66" charset="-52"/>
              </a:rPr>
              <a:t>глядача</a:t>
            </a:r>
            <a:r>
              <a:rPr lang="ru-RU" sz="2400" dirty="0">
                <a:solidFill>
                  <a:srgbClr val="C0504D">
                    <a:lumMod val="75000"/>
                  </a:srgbClr>
                </a:solidFill>
                <a:latin typeface="a_DomIno" pitchFamily="66" charset="-52"/>
              </a:rPr>
              <a:t> </a:t>
            </a:r>
            <a:r>
              <a:rPr lang="ru-RU" sz="2400" dirty="0">
                <a:solidFill>
                  <a:srgbClr val="0033CC"/>
                </a:solidFill>
                <a:latin typeface="a_DomIno" pitchFamily="66" charset="-52"/>
              </a:rPr>
              <a:t>- </a:t>
            </a:r>
            <a:r>
              <a:rPr lang="ru-RU" sz="2400" dirty="0" err="1">
                <a:solidFill>
                  <a:srgbClr val="0033CC"/>
                </a:solidFill>
                <a:latin typeface="a_DomIno" pitchFamily="66" charset="-52"/>
              </a:rPr>
              <a:t>потенційного</a:t>
            </a:r>
            <a:r>
              <a:rPr lang="ru-RU" sz="2400" dirty="0">
                <a:solidFill>
                  <a:srgbClr val="0033CC"/>
                </a:solidFill>
                <a:latin typeface="a_DomIno" pitchFamily="66" charset="-52"/>
              </a:rPr>
              <a:t> </a:t>
            </a:r>
            <a:r>
              <a:rPr lang="ru-RU" sz="2400" dirty="0" err="1">
                <a:solidFill>
                  <a:srgbClr val="0033CC"/>
                </a:solidFill>
                <a:latin typeface="a_DomIno" pitchFamily="66" charset="-52"/>
              </a:rPr>
              <a:t>читача</a:t>
            </a:r>
            <a:endParaRPr lang="ru-RU" sz="2400" dirty="0">
              <a:solidFill>
                <a:srgbClr val="0033CC"/>
              </a:solidFill>
              <a:latin typeface="a_DomIno" pitchFamily="66" charset="-52"/>
            </a:endParaRPr>
          </a:p>
        </p:txBody>
      </p:sp>
      <p:pic>
        <p:nvPicPr>
          <p:cNvPr id="6" name="Picture 2" descr="трейлер"/>
          <p:cNvPicPr>
            <a:picLocks noChangeAspect="1" noChangeArrowheads="1"/>
          </p:cNvPicPr>
          <p:nvPr/>
        </p:nvPicPr>
        <p:blipFill>
          <a:blip r:embed="rId3" cstate="print"/>
          <a:srcRect t="21846" b="9885"/>
          <a:stretch>
            <a:fillRect/>
          </a:stretch>
        </p:blipFill>
        <p:spPr bwMode="auto">
          <a:xfrm>
            <a:off x="395536" y="4797152"/>
            <a:ext cx="8244408" cy="18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455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946443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uk-UA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Сюжет повинен показати основні яскраві моменти книги. </a:t>
            </a:r>
            <a:endParaRPr lang="uk-UA" sz="32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uk-UA" sz="32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uk-UA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Це ваша </a:t>
            </a:r>
            <a:r>
              <a:rPr lang="uk-UA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відеопрезентація</a:t>
            </a:r>
            <a:r>
              <a:rPr lang="uk-UA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історії, у якій повинні бути показані </a:t>
            </a:r>
            <a:r>
              <a:rPr lang="uk-UA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ГЕРОЇ, МІСЦЕ, КОНФЛІКТ </a:t>
            </a:r>
            <a:r>
              <a:rPr lang="uk-UA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ІНТРИГА.</a:t>
            </a:r>
            <a:endParaRPr lang="ru-RU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714202"/>
          </a:xfrm>
        </p:spPr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uk-UA" sz="4000" b="1" dirty="0">
                <a:solidFill>
                  <a:srgbClr val="990099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ВИЗНАЧАЄМО СЮЖЕТ БУКТРЕЙЛЕРА</a:t>
            </a:r>
            <a:br>
              <a:rPr lang="uk-UA" sz="4000" b="1" dirty="0">
                <a:solidFill>
                  <a:srgbClr val="990099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uk-UA" sz="4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05135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Admin.COMPUTER-12EF18\Рабочий стол\буктрейлер\-7-63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2" y="1"/>
            <a:ext cx="9139228" cy="6857999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251520" y="980728"/>
            <a:ext cx="8568952" cy="47525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ПІДБІР МАТЕРІАЛІВ ДЛЯ ВІДЕОРЯДУ</a:t>
            </a:r>
          </a:p>
          <a:p>
            <a:pPr algn="ctr"/>
            <a:endParaRPr lang="uk-UA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 </a:t>
            </a:r>
            <a:r>
              <a:rPr lang="uk-U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 роботи на даному етапі потрібно підібрати картинки, </a:t>
            </a:r>
            <a:r>
              <a:rPr lang="uk-UA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відсканувати</a:t>
            </a:r>
            <a:r>
              <a:rPr lang="uk-U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ілюстрації книги, відзняти власне відео або знайти відео, яке відповідає темі в мережі Інтернет (пам’ятаючи про авторське право)</a:t>
            </a:r>
          </a:p>
          <a:p>
            <a:endParaRPr lang="uk-UA" sz="2800" dirty="0">
              <a:solidFill>
                <a:srgbClr val="990099"/>
              </a:solidFill>
              <a:latin typeface="a_DomIno" pitchFamily="66" charset="-52"/>
            </a:endParaRPr>
          </a:p>
          <a:p>
            <a:endParaRPr lang="en-US" sz="2800" dirty="0">
              <a:solidFill>
                <a:srgbClr val="990099"/>
              </a:solidFill>
              <a:latin typeface="a_DomIno" pitchFamily="66" charset="-52"/>
            </a:endParaRPr>
          </a:p>
          <a:p>
            <a:endParaRPr lang="uk-UA" dirty="0">
              <a:solidFill>
                <a:srgbClr val="990099"/>
              </a:solidFill>
              <a:latin typeface="a_DomIno" pitchFamily="66" charset="-52"/>
            </a:endParaRPr>
          </a:p>
          <a:p>
            <a:r>
              <a:rPr lang="uk-UA" dirty="0">
                <a:solidFill>
                  <a:srgbClr val="990099"/>
                </a:solidFill>
                <a:latin typeface="a_DomIno" pitchFamily="66" charset="-52"/>
              </a:rPr>
              <a:t> </a:t>
            </a:r>
            <a:endParaRPr lang="ru-RU" dirty="0">
              <a:solidFill>
                <a:srgbClr val="00B050"/>
              </a:solidFill>
              <a:latin typeface="a_DomIno" pitchFamily="66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3377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Admin.COMPUTER-12EF18\Рабочий стол\буктрейлер\-7-63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2" y="0"/>
            <a:ext cx="9139228" cy="6857999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251520" y="1052736"/>
            <a:ext cx="8568952" cy="46805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8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ПІДБІР </a:t>
            </a:r>
            <a:r>
              <a:rPr lang="uk-UA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АБО СТВОРЕННЯ ЗВУКОВОГО СУПРОВОДУ</a:t>
            </a:r>
          </a:p>
          <a:p>
            <a:pPr algn="ctr"/>
            <a:endParaRPr lang="uk-UA" dirty="0">
              <a:solidFill>
                <a:srgbClr val="990099"/>
              </a:solidFill>
              <a:latin typeface="a_DomIno" pitchFamily="66" charset="-52"/>
            </a:endParaRPr>
          </a:p>
          <a:p>
            <a:pPr algn="just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 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 роботи на даному етапі потрібно знайти звукові файли або ж записати озвучений текст, якщо це передбачено сценарієм.</a:t>
            </a:r>
          </a:p>
          <a:p>
            <a:pPr algn="just"/>
            <a:endParaRPr lang="uk-UA" dirty="0">
              <a:solidFill>
                <a:srgbClr val="990099"/>
              </a:solidFill>
              <a:latin typeface="a_DomIno" pitchFamily="66" charset="-52"/>
            </a:endParaRPr>
          </a:p>
          <a:p>
            <a:pPr algn="just"/>
            <a:endParaRPr lang="uk-UA" dirty="0">
              <a:solidFill>
                <a:srgbClr val="990099"/>
              </a:solidFill>
              <a:latin typeface="a_DomIno" pitchFamily="66" charset="-52"/>
            </a:endParaRPr>
          </a:p>
          <a:p>
            <a:pPr algn="just"/>
            <a:endParaRPr lang="uk-UA" dirty="0">
              <a:solidFill>
                <a:srgbClr val="990099"/>
              </a:solidFill>
              <a:latin typeface="a_DomIno" pitchFamily="66" charset="-52"/>
            </a:endParaRPr>
          </a:p>
          <a:p>
            <a:pPr algn="just"/>
            <a:endParaRPr lang="uk-UA" dirty="0">
              <a:solidFill>
                <a:srgbClr val="990099"/>
              </a:solidFill>
              <a:latin typeface="a_DomIno" pitchFamily="66" charset="-52"/>
            </a:endParaRPr>
          </a:p>
          <a:p>
            <a:pPr algn="just"/>
            <a:endParaRPr lang="uk-UA" dirty="0">
              <a:solidFill>
                <a:srgbClr val="990099"/>
              </a:solidFill>
              <a:latin typeface="a_DomIno" pitchFamily="66" charset="-52"/>
            </a:endParaRPr>
          </a:p>
          <a:p>
            <a:pPr algn="just"/>
            <a:endParaRPr lang="uk-UA" dirty="0">
              <a:solidFill>
                <a:srgbClr val="990099"/>
              </a:solidFill>
              <a:latin typeface="a_DomIno" pitchFamily="66" charset="-52"/>
            </a:endParaRPr>
          </a:p>
          <a:p>
            <a:pPr algn="just"/>
            <a:endParaRPr lang="uk-UA" dirty="0">
              <a:solidFill>
                <a:srgbClr val="990099"/>
              </a:solidFill>
              <a:latin typeface="a_DomIno" pitchFamily="66" charset="-52"/>
            </a:endParaRPr>
          </a:p>
          <a:p>
            <a:pPr algn="just"/>
            <a:endParaRPr lang="uk-UA" dirty="0">
              <a:solidFill>
                <a:srgbClr val="990099"/>
              </a:solidFill>
              <a:latin typeface="a_DomIno" pitchFamily="66" charset="-52"/>
            </a:endParaRPr>
          </a:p>
          <a:p>
            <a:pPr algn="just"/>
            <a:endParaRPr lang="uk-UA" dirty="0">
              <a:solidFill>
                <a:srgbClr val="990099"/>
              </a:solidFill>
              <a:latin typeface="a_DomIno" pitchFamily="66" charset="-52"/>
            </a:endParaRPr>
          </a:p>
          <a:p>
            <a:pPr algn="just"/>
            <a:endParaRPr lang="uk-UA" dirty="0">
              <a:solidFill>
                <a:srgbClr val="990099"/>
              </a:solidFill>
              <a:latin typeface="a_DomIno" pitchFamily="66" charset="-52"/>
            </a:endParaRPr>
          </a:p>
        </p:txBody>
      </p:sp>
      <p:pic>
        <p:nvPicPr>
          <p:cNvPr id="7" name="Рисунок 6" descr="C:\Documents and Settings\Admin.COMPUTER-12EF18\Рабочий стол\буктрейлер\-6-638.jpg"/>
          <p:cNvPicPr/>
          <p:nvPr/>
        </p:nvPicPr>
        <p:blipFill>
          <a:blip r:embed="rId3" cstate="print"/>
          <a:srcRect t="33910"/>
          <a:stretch>
            <a:fillRect/>
          </a:stretch>
        </p:blipFill>
        <p:spPr bwMode="auto">
          <a:xfrm>
            <a:off x="1619672" y="3392996"/>
            <a:ext cx="6075220" cy="2471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073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Admin.COMPUTER-12EF18\Рабочий стол\буктрейлер\-10-638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980728"/>
            <a:ext cx="8496944" cy="345638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ВИБІР ПРОГРАМИ ДЛЯ РОБОТИ З ВІДЕО</a:t>
            </a:r>
          </a:p>
          <a:p>
            <a:pPr algn="ctr"/>
            <a:endParaRPr lang="uk-UA" dirty="0">
              <a:solidFill>
                <a:srgbClr val="0033CC"/>
              </a:solidFill>
              <a:latin typeface="a_DomIno" pitchFamily="66" charset="-52"/>
            </a:endParaRPr>
          </a:p>
          <a:p>
            <a:pPr algn="ctr"/>
            <a:endParaRPr lang="uk-UA" dirty="0">
              <a:solidFill>
                <a:srgbClr val="0033CC"/>
              </a:solidFill>
              <a:latin typeface="a_DomIno" pitchFamily="66" charset="-52"/>
            </a:endParaRPr>
          </a:p>
          <a:p>
            <a:pPr algn="ctr"/>
            <a:endParaRPr lang="uk-UA" dirty="0">
              <a:solidFill>
                <a:srgbClr val="0033CC"/>
              </a:solidFill>
              <a:latin typeface="a_DomIno" pitchFamily="66" charset="-52"/>
            </a:endParaRPr>
          </a:p>
          <a:p>
            <a:pPr algn="ctr"/>
            <a:endParaRPr lang="uk-UA" dirty="0">
              <a:solidFill>
                <a:srgbClr val="0033CC"/>
              </a:solidFill>
              <a:latin typeface="a_DomIno" pitchFamily="66" charset="-52"/>
            </a:endParaRPr>
          </a:p>
          <a:p>
            <a:pPr algn="ctr"/>
            <a:endParaRPr lang="uk-UA" dirty="0">
              <a:solidFill>
                <a:srgbClr val="0033CC"/>
              </a:solidFill>
              <a:latin typeface="a_DomIno" pitchFamily="66" charset="-52"/>
            </a:endParaRPr>
          </a:p>
          <a:p>
            <a:pPr algn="ctr"/>
            <a:endParaRPr lang="uk-UA" dirty="0">
              <a:solidFill>
                <a:srgbClr val="0033CC"/>
              </a:solidFill>
              <a:latin typeface="a_DomIno" pitchFamily="66" charset="-52"/>
            </a:endParaRPr>
          </a:p>
          <a:p>
            <a:pPr algn="ctr"/>
            <a:endParaRPr lang="uk-UA" dirty="0">
              <a:solidFill>
                <a:srgbClr val="0033CC"/>
              </a:solidFill>
              <a:latin typeface="a_DomIno" pitchFamily="66" charset="-52"/>
            </a:endParaRPr>
          </a:p>
          <a:p>
            <a:pPr algn="ctr"/>
            <a:endParaRPr lang="uk-UA" dirty="0">
              <a:solidFill>
                <a:srgbClr val="0033CC"/>
              </a:solidFill>
              <a:latin typeface="a_DomIno" pitchFamily="66" charset="-52"/>
            </a:endParaRPr>
          </a:p>
          <a:p>
            <a:pPr algn="ctr"/>
            <a:endParaRPr lang="uk-UA" dirty="0">
              <a:solidFill>
                <a:srgbClr val="0033CC"/>
              </a:solidFill>
              <a:latin typeface="a_DomIno" pitchFamily="66" charset="-52"/>
            </a:endParaRPr>
          </a:p>
          <a:p>
            <a:pPr algn="ctr"/>
            <a:endParaRPr lang="uk-UA" dirty="0">
              <a:solidFill>
                <a:srgbClr val="0033CC"/>
              </a:solidFill>
              <a:latin typeface="a_DomIno" pitchFamily="66" charset="-52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03648" y="4437112"/>
            <a:ext cx="5976664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7" name="Рисунок 6" descr="C:\Documents and Settings\Admin.COMPUTER-12EF18\Рабочий стол\буктрейлер\-7-638.jpg"/>
          <p:cNvPicPr/>
          <p:nvPr/>
        </p:nvPicPr>
        <p:blipFill>
          <a:blip r:embed="rId3" cstate="print"/>
          <a:srcRect t="22145"/>
          <a:stretch>
            <a:fillRect/>
          </a:stretch>
        </p:blipFill>
        <p:spPr bwMode="auto">
          <a:xfrm>
            <a:off x="1209034" y="1556792"/>
            <a:ext cx="676875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831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51520" y="1105287"/>
            <a:ext cx="87129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ПІДБІР 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GIF-</a:t>
            </a:r>
            <a:r>
              <a:rPr lang="uk-UA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АНІМАЦІЇ ТА ФУТАЖІВ</a:t>
            </a:r>
          </a:p>
          <a:p>
            <a:pPr lvl="0" algn="ctr"/>
            <a:endParaRPr lang="uk-UA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Працюючи з відеороликом можна </a:t>
            </a:r>
            <a:r>
              <a:rPr lang="uk-UA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використовувувати</a:t>
            </a:r>
            <a:r>
              <a:rPr lang="uk-UA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Gif</a:t>
            </a:r>
            <a:r>
              <a:rPr lang="uk-UA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-анімацію</a:t>
            </a:r>
            <a:r>
              <a:rPr lang="uk-UA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анімовані</a:t>
            </a:r>
            <a:r>
              <a:rPr lang="uk-UA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картинки) та </a:t>
            </a:r>
            <a:r>
              <a:rPr lang="uk-UA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футажі</a:t>
            </a:r>
            <a:r>
              <a:rPr lang="uk-UA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uk-UA" sz="2800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uk-UA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Футажі</a:t>
            </a:r>
            <a:r>
              <a:rPr lang="uk-UA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це заготовки </a:t>
            </a:r>
            <a:r>
              <a:rPr lang="uk-UA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відеофайлів</a:t>
            </a:r>
            <a:r>
              <a:rPr lang="uk-UA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algn="ctr"/>
            <a:r>
              <a:rPr lang="uk-UA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Вони використовуються для створення фону, </a:t>
            </a:r>
          </a:p>
          <a:p>
            <a:pPr lvl="0" algn="ctr"/>
            <a:r>
              <a:rPr lang="uk-UA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переходів та  у великій кількості </a:t>
            </a:r>
          </a:p>
          <a:p>
            <a:pPr lvl="0" algn="ctr"/>
            <a:r>
              <a:rPr lang="uk-UA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представлені в Інтернеті.  </a:t>
            </a:r>
          </a:p>
          <a:p>
            <a:pPr lvl="0" algn="ctr"/>
            <a:r>
              <a:rPr lang="uk-UA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Можна завантажити </a:t>
            </a:r>
          </a:p>
          <a:p>
            <a:pPr lvl="0" algn="ctr"/>
            <a:r>
              <a:rPr lang="uk-UA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примінити</a:t>
            </a:r>
            <a:r>
              <a:rPr lang="uk-UA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дизайну.</a:t>
            </a:r>
          </a:p>
        </p:txBody>
      </p:sp>
    </p:spTree>
    <p:extLst>
      <p:ext uri="{BB962C8B-B14F-4D97-AF65-F5344CB8AC3E}">
        <p14:creationId xmlns:p14="http://schemas.microsoft.com/office/powerpoint/2010/main" val="410042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C:\Documents and Settings\Admin.COMPUTER-12EF18\Рабочий стол\буктрейлер\-11-63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83"/>
            <a:ext cx="9144000" cy="6861583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51520" y="908720"/>
            <a:ext cx="8568952" cy="324036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ВІДЕО-МОНТАЖ</a:t>
            </a:r>
          </a:p>
          <a:p>
            <a:pPr algn="ctr"/>
            <a:endParaRPr lang="uk-UA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Вирізати, склеїти декілька фрагментів відео, додати звукову доріжку, змінити розмір відео, субтитри та інше. </a:t>
            </a:r>
          </a:p>
          <a:p>
            <a:pPr algn="ctr"/>
            <a:endParaRPr lang="uk-UA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Накласти ефекти, переходи, різноманітну музику, </a:t>
            </a:r>
            <a:r>
              <a:rPr lang="uk-UA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“звести”</a:t>
            </a: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звук, потім зберегти в потрібному форматі.</a:t>
            </a:r>
          </a:p>
          <a:p>
            <a:pPr algn="ctr"/>
            <a:endParaRPr lang="uk-UA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81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Documents and Settings\Admin.COMPUTER-12EF18\Рабочий стол\буктрейлер\-12-63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83"/>
            <a:ext cx="9144000" cy="6861583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23528" y="1052736"/>
            <a:ext cx="4392488" cy="1512168"/>
          </a:xfrm>
          <a:prstGeom prst="roundRect">
            <a:avLst/>
          </a:prstGeom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Публікація на</a:t>
            </a:r>
            <a:endParaRPr lang="ru-RU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4221088"/>
            <a:ext cx="8496944" cy="151216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Прийшов час для пошуку свого читача і розповсюдження творчості та особистого бренду. </a:t>
            </a:r>
            <a:r>
              <a:rPr lang="uk-UA" sz="2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Буктрейлер</a:t>
            </a:r>
            <a:r>
              <a:rPr lang="uk-UA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ви можете викласти на зручний та популярний в мережі сервіс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You Tube</a:t>
            </a:r>
            <a:r>
              <a:rPr lang="uk-UA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782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Documents and Settings\Admin.COMPUTER-12EF18\Рабочий стол\буктрейлер\-13-63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83"/>
            <a:ext cx="9144000" cy="6861583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23528" y="908720"/>
            <a:ext cx="8424936" cy="720080"/>
          </a:xfrm>
          <a:prstGeom prst="roundRect">
            <a:avLst/>
          </a:prstGeom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6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Активне просування</a:t>
            </a:r>
            <a:endParaRPr lang="ru-RU" sz="6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2780928"/>
            <a:ext cx="8784976" cy="2664296"/>
          </a:xfrm>
          <a:prstGeom prst="roundRect">
            <a:avLst/>
          </a:prstGeom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Буктрейлери</a:t>
            </a:r>
            <a:r>
              <a:rPr lang="uk-UA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можна рекламувати в мережі Інтернет, у </a:t>
            </a:r>
            <a:r>
              <a:rPr lang="uk-UA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блогах</a:t>
            </a:r>
            <a:r>
              <a:rPr lang="uk-UA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на форумах, популярних соціальних мережах.</a:t>
            </a:r>
          </a:p>
          <a:p>
            <a:pPr algn="ctr"/>
            <a:endParaRPr lang="uk-UA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Секрет успіху – різкий зріст кількості переглядів відео, натиснень кнопки </a:t>
            </a:r>
            <a:r>
              <a:rPr lang="uk-UA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“мені</a:t>
            </a:r>
            <a:r>
              <a:rPr lang="uk-UA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подобається”</a:t>
            </a:r>
            <a:r>
              <a:rPr lang="uk-UA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під відео та кількість схвальних коментарів.</a:t>
            </a:r>
          </a:p>
          <a:p>
            <a:pPr algn="ctr"/>
            <a:endParaRPr lang="ru-RU" sz="2000" dirty="0">
              <a:solidFill>
                <a:srgbClr val="0000FF"/>
              </a:solidFill>
              <a:latin typeface="a_DomIno" pitchFamily="66" charset="-52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504" y="5085184"/>
            <a:ext cx="6408712" cy="792088"/>
          </a:xfrm>
          <a:prstGeom prst="roundRect">
            <a:avLst/>
          </a:prstGeom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srgbClr val="0000FF"/>
              </a:solidFill>
              <a:latin typeface="a_DomIno" pitchFamily="66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5462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107504" y="1481328"/>
            <a:ext cx="8928992" cy="4525963"/>
          </a:xfrm>
        </p:spPr>
        <p:txBody>
          <a:bodyPr>
            <a:normAutofit lnSpcReduction="10000"/>
          </a:bodyPr>
          <a:lstStyle/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З англійської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book -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це книга,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trailer -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тягач, причіп, призначений для перевезення вантажів. Трейлер – також означає короткий рекламний відеоролик до кінофільму. </a:t>
            </a:r>
          </a:p>
          <a:p>
            <a:endParaRPr lang="uk-UA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Буктрейлер</a:t>
            </a:r>
            <a:r>
              <a:rPr lang="uk-UA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це короткий відеоролик за мотивами книги, кліп по книзі.</a:t>
            </a:r>
          </a:p>
          <a:p>
            <a:endParaRPr lang="uk-UA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Основне його завдання - яскраво і образно розповісти про книгу, зацікавити, заінтригувати читача, спонукати до читання.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err="1">
                <a:solidFill>
                  <a:schemeClr val="tx1"/>
                </a:solidFill>
                <a:effectLst/>
              </a:rPr>
              <a:t>Буктрейлер</a:t>
            </a:r>
            <a:r>
              <a:rPr lang="uk-UA" sz="3200" dirty="0">
                <a:solidFill>
                  <a:schemeClr val="tx1"/>
                </a:solidFill>
                <a:effectLst/>
              </a:rPr>
              <a:t> – сучасна реклама книги </a:t>
            </a:r>
            <a:br>
              <a:rPr lang="uk-UA" sz="3200" dirty="0">
                <a:solidFill>
                  <a:schemeClr val="tx1"/>
                </a:solidFill>
                <a:effectLst/>
              </a:rPr>
            </a:br>
            <a:endParaRPr lang="uk-UA" sz="32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8795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.COMPUTER-12EF18\Рабочий стол\буктрейлер\-6-638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835696" y="1772816"/>
            <a:ext cx="6048672" cy="72008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0000"/>
                </a:solidFill>
                <a:latin typeface="alebarda" pitchFamily="50" charset="0"/>
              </a:rPr>
              <a:t>вирішує декілька завдань:</a:t>
            </a:r>
            <a:endParaRPr lang="ru-RU" sz="2800" b="1" dirty="0">
              <a:solidFill>
                <a:srgbClr val="FF0000"/>
              </a:solidFill>
              <a:latin typeface="alebarda" pitchFamily="50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4581128"/>
            <a:ext cx="7920880" cy="72008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uk-UA" dirty="0">
                <a:solidFill>
                  <a:prstClr val="black"/>
                </a:solidFill>
              </a:rPr>
              <a:t> </a:t>
            </a:r>
            <a:r>
              <a:rPr lang="uk-UA" sz="2800" b="1" dirty="0">
                <a:solidFill>
                  <a:srgbClr val="7030A0"/>
                </a:solidFill>
                <a:latin typeface="alebarda" pitchFamily="50" charset="0"/>
              </a:rPr>
              <a:t>створення аудиторії читачів</a:t>
            </a:r>
            <a:endParaRPr lang="ru-RU" sz="2800" b="1" dirty="0">
              <a:solidFill>
                <a:srgbClr val="7030A0"/>
              </a:solidFill>
              <a:latin typeface="alebarda" pitchFamily="50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2492896"/>
            <a:ext cx="8208912" cy="72008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uk-UA" dirty="0">
                <a:solidFill>
                  <a:prstClr val="black"/>
                </a:solidFill>
              </a:rPr>
              <a:t> </a:t>
            </a:r>
            <a:r>
              <a:rPr lang="uk-UA" sz="2800" b="1" dirty="0">
                <a:solidFill>
                  <a:srgbClr val="7030A0"/>
                </a:solidFill>
                <a:latin typeface="alebarda" pitchFamily="50" charset="0"/>
              </a:rPr>
              <a:t>привертання уваги до книги</a:t>
            </a:r>
            <a:endParaRPr lang="ru-RU" sz="2800" b="1" dirty="0">
              <a:solidFill>
                <a:srgbClr val="7030A0"/>
              </a:solidFill>
              <a:latin typeface="alebard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17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Admin.COMPUTER-12EF18\Рабочий стол\буктрейлер\-5-638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79512" y="836712"/>
            <a:ext cx="5868652" cy="309634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Буктрейлер</a:t>
            </a:r>
            <a:r>
              <a:rPr lang="uk-UA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 це коротка </a:t>
            </a:r>
            <a:r>
              <a:rPr lang="uk-UA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відеорозповідь</a:t>
            </a:r>
            <a:r>
              <a:rPr lang="uk-UA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про книгу на 2-3 хвилини. Він може бути </a:t>
            </a:r>
            <a:r>
              <a:rPr lang="uk-UA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сворений</a:t>
            </a:r>
            <a:r>
              <a:rPr lang="uk-UA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в форматі презентації, постановочного відео або з використанням сучасних </a:t>
            </a:r>
            <a:r>
              <a:rPr lang="uk-UA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спецефектів</a:t>
            </a:r>
            <a:r>
              <a:rPr lang="uk-UA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та анімації.</a:t>
            </a:r>
          </a:p>
          <a:p>
            <a:pPr algn="ctr"/>
            <a:endParaRPr lang="uk-UA" sz="2200" dirty="0">
              <a:solidFill>
                <a:prstClr val="black"/>
              </a:solidFill>
              <a:latin typeface="a_DomIno" pitchFamily="66" charset="-52"/>
            </a:endParaRPr>
          </a:p>
          <a:p>
            <a:pPr algn="ctr"/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БУКТРЕЙЛЕРІ розкриваються самі яскраві моменти твору.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13838" y="4437112"/>
            <a:ext cx="5850650" cy="136815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Мета БУКТРЕЙЛЕРА – розповісти про книгу, але ця розповідь повинна містити інтригу, щоб зацікавити глядача, підвести його до читання книги.</a:t>
            </a:r>
            <a:endParaRPr lang="ru-RU" sz="2200" b="1" dirty="0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98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.COMPUTER-12EF18\Рабочий стол\буктрейлер\-3-63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83"/>
            <a:ext cx="9144000" cy="6861583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779912" y="836712"/>
            <a:ext cx="5112568" cy="309634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Самим перспективним каналом просування будь-якої інформації або ресурсів в даний час є ІНТЕРНЕТ, </a:t>
            </a:r>
          </a:p>
          <a:p>
            <a:pPr algn="ctr"/>
            <a:r>
              <a:rPr lang="uk-UA" sz="2400" b="1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а найбільш актуальною, популярною та ефективною формою представлення інформації є ВІДЕОФОРМАТ</a:t>
            </a:r>
            <a:endParaRPr lang="ru-RU" sz="2400" b="1" dirty="0">
              <a:solidFill>
                <a:srgbClr val="C0504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4365104"/>
            <a:ext cx="6048672" cy="144016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БУКТРЕЙЛЕР в таких умовах стає прекрасним інструментом просування книги та популяризації читання. 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76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4968552"/>
          </a:xfrm>
        </p:spPr>
        <p:txBody>
          <a:bodyPr>
            <a:noAutofit/>
          </a:bodyPr>
          <a:lstStyle/>
          <a:p>
            <a:pPr algn="just"/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За кордоном </a:t>
            </a:r>
            <a:r>
              <a:rPr lang="uk-UA" sz="3200" dirty="0" err="1">
                <a:latin typeface="Times New Roman" pitchFamily="18" charset="0"/>
                <a:cs typeface="Times New Roman" pitchFamily="18" charset="0"/>
              </a:rPr>
              <a:t>буктрейлери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з'явилися в 2002 році, а популярність здобули з розвитком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YouTube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та його аналогів. Вперше на публіці ролик був показаний в 2003 році. Це був </a:t>
            </a:r>
            <a:r>
              <a:rPr lang="uk-UA" sz="3200" dirty="0" err="1">
                <a:latin typeface="Times New Roman" pitchFamily="18" charset="0"/>
                <a:cs typeface="Times New Roman" pitchFamily="18" charset="0"/>
              </a:rPr>
              <a:t>буктрейлер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до десятого роману </a:t>
            </a:r>
            <a:r>
              <a:rPr lang="uk-UA" sz="3200" dirty="0" err="1">
                <a:latin typeface="Times New Roman" pitchFamily="18" charset="0"/>
                <a:cs typeface="Times New Roman" pitchFamily="18" charset="0"/>
              </a:rPr>
              <a:t>вампірської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саги </a:t>
            </a:r>
            <a:r>
              <a:rPr lang="uk-UA" sz="3200" dirty="0" err="1">
                <a:latin typeface="Times New Roman" pitchFamily="18" charset="0"/>
                <a:cs typeface="Times New Roman" pitchFamily="18" charset="0"/>
              </a:rPr>
              <a:t>Крістін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err="1">
                <a:latin typeface="Times New Roman" pitchFamily="18" charset="0"/>
                <a:cs typeface="Times New Roman" pitchFamily="18" charset="0"/>
              </a:rPr>
              <a:t>Фіхан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«Темна симфонія». Тоді це більше нагадувало музичний кліп, ніж ефективну атаку на свідомість споживача. Зараз в США над створенням </a:t>
            </a:r>
            <a:r>
              <a:rPr lang="uk-UA" sz="3200" dirty="0" err="1">
                <a:latin typeface="Times New Roman" pitchFamily="18" charset="0"/>
                <a:cs typeface="Times New Roman" pitchFamily="18" charset="0"/>
              </a:rPr>
              <a:t>буктрейлерів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працюють провідні кіностудії.</a:t>
            </a:r>
          </a:p>
          <a:p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Autofit/>
          </a:bodyPr>
          <a:lstStyle/>
          <a:p>
            <a:pPr algn="ctr"/>
            <a:r>
              <a:rPr lang="uk-UA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З історії створення</a:t>
            </a:r>
            <a:br>
              <a:rPr lang="uk-UA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uk-UA" b="1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23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.COMPUTER-12EF18\Рабочий стол\буктрейлер\-7-63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83"/>
            <a:ext cx="9144000" cy="6861583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79512" y="980728"/>
            <a:ext cx="8712968" cy="47525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Буктрейлер</a:t>
            </a: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Україну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рекламування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книги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прийшов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2009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залишається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швидше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екзотичною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заморською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новинкою,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актуальним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способом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реклами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книг. Першими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просувати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буктрейлери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стали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книжні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видавництва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побачивши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ресурсі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новий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інструмент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книжкового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бізнесу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(в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видавництво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Грані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Т»).</a:t>
            </a:r>
          </a:p>
        </p:txBody>
      </p:sp>
    </p:spTree>
    <p:extLst>
      <p:ext uri="{BB962C8B-B14F-4D97-AF65-F5344CB8AC3E}">
        <p14:creationId xmlns:p14="http://schemas.microsoft.com/office/powerpoint/2010/main" val="409718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.COMPUTER-12EF18\Рабочий стол\буктрейлер\-7-63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2" y="0"/>
            <a:ext cx="9139228" cy="6857999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95536" y="1052736"/>
            <a:ext cx="8496944" cy="47525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етапи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БУКТРЕЙЛЕРА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Вибір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книги для </a:t>
            </a:r>
            <a:r>
              <a:rPr lang="ru-RU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реклами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Створення сценарію до </a:t>
            </a:r>
            <a:r>
              <a:rPr lang="uk-UA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буктрейлера</a:t>
            </a:r>
            <a:endParaRPr lang="uk-UA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Підбір матеріалів для відеоряду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Вибір програми для роботи з </a:t>
            </a:r>
            <a:r>
              <a:rPr lang="uk-UA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відео</a:t>
            </a:r>
            <a:endParaRPr lang="uk-UA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Монтаж відео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42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.COMPUTER-12EF18\Рабочий стол\буктрейлер\-7-63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2" y="0"/>
            <a:ext cx="9139228" cy="6857999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95536" y="980728"/>
            <a:ext cx="8496944" cy="374441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Крок</a:t>
            </a:r>
            <a:r>
              <a:rPr lang="ru-RU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u-RU" sz="4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Вибір</a:t>
            </a:r>
            <a:r>
              <a:rPr lang="ru-RU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книги для </a:t>
            </a:r>
            <a:r>
              <a:rPr lang="ru-RU" sz="4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реклами</a:t>
            </a:r>
            <a:endParaRPr lang="ru-RU" sz="4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Мотивацій</a:t>
            </a:r>
            <a:r>
              <a:rPr lang="ru-RU" sz="3200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200" dirty="0" err="1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виборі</a:t>
            </a:r>
            <a:r>
              <a:rPr lang="ru-RU" sz="3200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книг для </a:t>
            </a:r>
            <a:r>
              <a:rPr lang="ru-RU" sz="3200" dirty="0" err="1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3200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буктрейлера</a:t>
            </a:r>
            <a:r>
              <a:rPr lang="ru-RU" sz="3200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3200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3200" dirty="0" err="1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безліч</a:t>
            </a:r>
            <a:r>
              <a:rPr lang="ru-RU" sz="3200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err="1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200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реклама </a:t>
            </a:r>
            <a:r>
              <a:rPr lang="ru-RU" sz="3200" dirty="0" err="1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sz="3200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книг, </a:t>
            </a:r>
            <a:r>
              <a:rPr lang="ru-RU" sz="3200" dirty="0" err="1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просування</a:t>
            </a:r>
            <a:r>
              <a:rPr lang="ru-RU" sz="3200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книг-ювілярів</a:t>
            </a:r>
            <a:r>
              <a:rPr lang="ru-RU" sz="3200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3200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буктрейлерів</a:t>
            </a:r>
            <a:r>
              <a:rPr lang="ru-RU" sz="3200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приурочених</a:t>
            </a:r>
            <a:r>
              <a:rPr lang="ru-RU" sz="3200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до дат </a:t>
            </a:r>
            <a:r>
              <a:rPr lang="ru-RU" sz="3200" dirty="0" err="1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подій</a:t>
            </a:r>
            <a:r>
              <a:rPr lang="ru-RU" sz="3200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3200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3200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буктрейлери</a:t>
            </a:r>
            <a:r>
              <a:rPr lang="ru-RU" sz="3200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книжкових</a:t>
            </a:r>
            <a:r>
              <a:rPr lang="ru-RU" sz="3200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виставок</a:t>
            </a:r>
            <a:r>
              <a:rPr lang="ru-RU" sz="3200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4" descr="Trail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725144"/>
            <a:ext cx="5832648" cy="21328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73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естибюль">
  <a:themeElements>
    <a:clrScheme name="Вестибюль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Вестибюль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Вестибюль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Вестибюль">
  <a:themeElements>
    <a:clrScheme name="Вестибюль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Вестибюль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Вестибюль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75</TotalTime>
  <Words>689</Words>
  <Application>Microsoft Office PowerPoint</Application>
  <PresentationFormat>Екран (4:3)</PresentationFormat>
  <Paragraphs>92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слайдів</vt:lpstr>
      </vt:variant>
      <vt:variant>
        <vt:i4>18</vt:i4>
      </vt:variant>
    </vt:vector>
  </HeadingPairs>
  <TitlesOfParts>
    <vt:vector size="30" baseType="lpstr">
      <vt:lpstr>Вестибюль</vt:lpstr>
      <vt:lpstr>Тема Office</vt:lpstr>
      <vt:lpstr>1_Тема Office</vt:lpstr>
      <vt:lpstr>2_Тема Office</vt:lpstr>
      <vt:lpstr>3_Тема Office</vt:lpstr>
      <vt:lpstr>4_Тема Office</vt:lpstr>
      <vt:lpstr>7_Тема Office</vt:lpstr>
      <vt:lpstr>8_Тема Office</vt:lpstr>
      <vt:lpstr>1_Вестибюль</vt:lpstr>
      <vt:lpstr>9_Тема Office</vt:lpstr>
      <vt:lpstr>10_Тема Office</vt:lpstr>
      <vt:lpstr>11_Тема Office</vt:lpstr>
      <vt:lpstr>Презентація PowerPoint</vt:lpstr>
      <vt:lpstr>Буктрейлер – сучасна реклама книги  </vt:lpstr>
      <vt:lpstr>Презентація PowerPoint</vt:lpstr>
      <vt:lpstr>Презентація PowerPoint</vt:lpstr>
      <vt:lpstr>Презентація PowerPoint</vt:lpstr>
      <vt:lpstr>З історії створення </vt:lpstr>
      <vt:lpstr>Презентація PowerPoint</vt:lpstr>
      <vt:lpstr>Презентація PowerPoint</vt:lpstr>
      <vt:lpstr>Презентація PowerPoint</vt:lpstr>
      <vt:lpstr>Презентація PowerPoint</vt:lpstr>
      <vt:lpstr>ВИЗНАЧАЄМО СЮЖЕТ БУКТРЕЙЛЕРА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8</cp:revision>
  <dcterms:created xsi:type="dcterms:W3CDTF">2019-01-09T18:28:46Z</dcterms:created>
  <dcterms:modified xsi:type="dcterms:W3CDTF">2019-01-19T13:20:28Z</dcterms:modified>
</cp:coreProperties>
</file>