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k.m.wikipedia.org/wiki/%D0%86%D0%BD%D1%84%D0%BE%D0%B3%D1%80%D0%B0%D1%84%D1%96%D0%BA%D0%B0" TargetMode="External"/><Relationship Id="rId2" Type="http://schemas.openxmlformats.org/officeDocument/2006/relationships/hyperlink" Target="https://www.pedrada.com.ua/article/1303-qqq-17-m5-22-05-2017-suchasniy-zasb-samoosvti-ta-navchannya-nfograf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marbet.com/ua/razvitie-internet-magazina/10-sovetov-po-sozdaniyu-infografiki-i-podborka-instrumentov/" TargetMode="External"/><Relationship Id="rId5" Type="http://schemas.openxmlformats.org/officeDocument/2006/relationships/hyperlink" Target="https://informatika.udpu.edu.ua/?page_id=2771" TargetMode="External"/><Relationship Id="rId4" Type="http://schemas.openxmlformats.org/officeDocument/2006/relationships/hyperlink" Target="http://hi-news.pp.ua/kompyuteri/2580-nfografka-yak-robiti-shabloni-prikladi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32E7DC-0544-7048-BF81-F1785648A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2026" y="514350"/>
            <a:ext cx="8915399" cy="3548653"/>
          </a:xfrm>
        </p:spPr>
        <p:txBody>
          <a:bodyPr anchor="ctr"/>
          <a:lstStyle/>
          <a:p>
            <a:pPr algn="ctr"/>
            <a:r>
              <a:rPr lang="uk-UA" b="1">
                <a:solidFill>
                  <a:schemeClr val="tx1"/>
                </a:solidFill>
              </a:rPr>
              <a:t>Інфографіка як метод навчання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3DD7E479-F6E1-5042-963B-34C48160AC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7234" y="4063003"/>
            <a:ext cx="4110831" cy="1580560"/>
          </a:xfrm>
        </p:spPr>
        <p:txBody>
          <a:bodyPr anchor="ctr"/>
          <a:lstStyle/>
          <a:p>
            <a:pPr algn="ctr"/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1303362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D6BDD3-D4F2-D648-96EA-3D0D1544F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797" y="552672"/>
            <a:ext cx="9700815" cy="1215407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/>
              <a:t>Джерела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C8C1D81-27F2-F34F-B44D-F409B34E3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uk-UA" dirty="0"/>
          </a:p>
          <a:p>
            <a:r>
              <a:rPr lang="uk-UA" dirty="0"/>
              <a:t>Теоретичні матеріали взято з Інтернету:</a:t>
            </a:r>
          </a:p>
          <a:p>
            <a:r>
              <a:rPr lang="af-ZA" dirty="0">
                <a:hlinkClick r:id="rId2"/>
              </a:rPr>
              <a:t>https://www.pedrada.com.ua/article/1303-qqq-17-m5-22-05-2017-suchasniy-zasb-samoosvti-ta-navchannya-nfografka</a:t>
            </a:r>
            <a:endParaRPr lang="uk-UA" dirty="0"/>
          </a:p>
          <a:p>
            <a:r>
              <a:rPr lang="af-ZA" dirty="0">
                <a:hlinkClick r:id="rId3"/>
              </a:rPr>
              <a:t>https://uk.m.wikipedia.org/wiki/%D0%86%D0%BD%D1%84%D0%BE%D0%B3%D1%80%D0%B0%D1%84%D1%96%D0%BA%D0%B0</a:t>
            </a:r>
            <a:endParaRPr lang="uk-UA" dirty="0"/>
          </a:p>
          <a:p>
            <a:r>
              <a:rPr lang="af-ZA" dirty="0">
                <a:hlinkClick r:id="rId4"/>
              </a:rPr>
              <a:t>http://hi-news.pp.ua/kompyuteri/2580-nfografka-yak-robiti-shabloni-prikladi.html</a:t>
            </a:r>
            <a:endParaRPr lang="uk-UA" dirty="0"/>
          </a:p>
          <a:p>
            <a:r>
              <a:rPr lang="af-ZA" dirty="0">
                <a:hlinkClick r:id="rId5"/>
              </a:rPr>
              <a:t>https://informatika.udpu.edu.ua/?page_id=2771</a:t>
            </a:r>
            <a:endParaRPr lang="uk-UA" dirty="0"/>
          </a:p>
          <a:p>
            <a:r>
              <a:rPr lang="af-ZA" dirty="0">
                <a:hlinkClick r:id="rId6"/>
              </a:rPr>
              <a:t>https://lemarbet.com/ua/razvitie-internet-magazina/10-sovetov-po-sozdaniyu-infografiki-i-podborka-instrumentov/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99660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16A4E75-4B57-1642-8EDF-EAAB0C19F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0553" y="829865"/>
            <a:ext cx="9483727" cy="486727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uk-UA" sz="17600" b="1" i="1">
                <a:solidFill>
                  <a:srgbClr val="2B2B2B"/>
                </a:solidFill>
                <a:effectLst/>
                <a:latin typeface="PT Sans"/>
              </a:rPr>
              <a:t>Інфографіка</a:t>
            </a:r>
            <a:r>
              <a:rPr lang="uk-UA" sz="4000" b="0" i="0">
                <a:solidFill>
                  <a:srgbClr val="2B2B2B"/>
                </a:solidFill>
                <a:effectLst/>
                <a:latin typeface="PT Sans"/>
              </a:rPr>
              <a:t> </a:t>
            </a:r>
            <a:r>
              <a:rPr lang="uk-UA" sz="11200" b="1" i="0">
                <a:solidFill>
                  <a:srgbClr val="2B2B2B"/>
                </a:solidFill>
                <a:effectLst/>
                <a:latin typeface="PT Sans"/>
              </a:rPr>
              <a:t>– це:</a:t>
            </a:r>
          </a:p>
          <a:p>
            <a:r>
              <a:rPr lang="uk-UA" sz="11200" b="1">
                <a:solidFill>
                  <a:srgbClr val="2B2B2B"/>
                </a:solidFill>
                <a:latin typeface="PT Sans"/>
              </a:rPr>
              <a:t>спосіб</a:t>
            </a:r>
            <a:r>
              <a:rPr lang="uk-UA" sz="11200" b="1" i="0">
                <a:solidFill>
                  <a:srgbClr val="2B2B2B"/>
                </a:solidFill>
                <a:effectLst/>
                <a:latin typeface="PT Sans"/>
              </a:rPr>
              <a:t> передачі великого обсягу інформації за допомогою простих і зрозумілих візуальних методів; </a:t>
            </a:r>
          </a:p>
          <a:p>
            <a:r>
              <a:rPr lang="uk-UA" sz="11200" b="1" i="0">
                <a:solidFill>
                  <a:srgbClr val="2B2B2B"/>
                </a:solidFill>
                <a:effectLst/>
                <a:latin typeface="PT Sans"/>
              </a:rPr>
              <a:t>сучасний метод навчання; </a:t>
            </a:r>
          </a:p>
          <a:p>
            <a:r>
              <a:rPr lang="uk-UA" sz="11200" b="1" i="0">
                <a:solidFill>
                  <a:srgbClr val="2B2B2B"/>
                </a:solidFill>
                <a:effectLst/>
                <a:latin typeface="PT Sans"/>
              </a:rPr>
              <a:t>форма інформаційного дизайну; </a:t>
            </a:r>
          </a:p>
          <a:p>
            <a:r>
              <a:rPr lang="uk-UA" sz="11200" b="1">
                <a:solidFill>
                  <a:srgbClr val="2B2B2B"/>
                </a:solidFill>
                <a:latin typeface="PT Sans"/>
              </a:rPr>
              <a:t>різновид</a:t>
            </a:r>
            <a:r>
              <a:rPr lang="uk-UA" sz="11200" b="1" i="0">
                <a:solidFill>
                  <a:srgbClr val="2B2B2B"/>
                </a:solidFill>
                <a:effectLst/>
                <a:latin typeface="PT Sans"/>
              </a:rPr>
              <a:t> навчальної творчості, що передбачає поєднання графіки з текстом у найрізноманітніших пропорціях.</a:t>
            </a:r>
          </a:p>
          <a:p>
            <a:pPr marL="0" indent="0">
              <a:buNone/>
            </a:pPr>
            <a:endParaRPr lang="uk-UA" sz="11200">
              <a:solidFill>
                <a:srgbClr val="2B2B2B"/>
              </a:solidFill>
              <a:latin typeface="PT Sans"/>
            </a:endParaRPr>
          </a:p>
          <a:p>
            <a:pPr marL="0" indent="0">
              <a:buNone/>
            </a:pPr>
            <a:endParaRPr lang="uk-UA" sz="11200" b="0" i="0">
              <a:solidFill>
                <a:srgbClr val="2B2B2B"/>
              </a:solidFill>
              <a:effectLst/>
              <a:latin typeface="PT Sans"/>
            </a:endParaRPr>
          </a:p>
          <a:p>
            <a:pPr marL="0" indent="0">
              <a:buNone/>
            </a:pPr>
            <a:endParaRPr lang="uk-UA" b="0" i="0">
              <a:solidFill>
                <a:srgbClr val="2B2B2B"/>
              </a:solidFill>
              <a:effectLst/>
              <a:latin typeface="PT Sans"/>
            </a:endParaRPr>
          </a:p>
          <a:p>
            <a:pPr marL="0" indent="0">
              <a:buNone/>
            </a:pP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8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7389D34-60D1-BB41-88BA-5D7718D25BA8}"/>
              </a:ext>
            </a:extLst>
          </p:cNvPr>
          <p:cNvSpPr txBox="1"/>
          <p:nvPr/>
        </p:nvSpPr>
        <p:spPr>
          <a:xfrm>
            <a:off x="1085848" y="3363129"/>
            <a:ext cx="35040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3200" b="1">
                <a:solidFill>
                  <a:schemeClr val="accent1"/>
                </a:solidFill>
              </a:rPr>
              <a:t>Інфографіка</a:t>
            </a:r>
          </a:p>
        </p:txBody>
      </p:sp>
      <p:sp>
        <p:nvSpPr>
          <p:cNvPr id="6" name="Права фігурна дужка 5">
            <a:extLst>
              <a:ext uri="{FF2B5EF4-FFF2-40B4-BE49-F238E27FC236}">
                <a16:creationId xmlns:a16="http://schemas.microsoft.com/office/drawing/2014/main" id="{98D2EB87-F930-FB49-8E6D-A35390C5C0AC}"/>
              </a:ext>
            </a:extLst>
          </p:cNvPr>
          <p:cNvSpPr/>
          <p:nvPr/>
        </p:nvSpPr>
        <p:spPr>
          <a:xfrm>
            <a:off x="4266567" y="1363949"/>
            <a:ext cx="2269964" cy="5167909"/>
          </a:xfrm>
          <a:prstGeom prst="rightBrace">
            <a:avLst>
              <a:gd name="adj1" fmla="val 8333"/>
              <a:gd name="adj2" fmla="val 4723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AED9B7-5AC9-414A-981B-9CF5035A3AEF}"/>
              </a:ext>
            </a:extLst>
          </p:cNvPr>
          <p:cNvSpPr txBox="1"/>
          <p:nvPr/>
        </p:nvSpPr>
        <p:spPr>
          <a:xfrm>
            <a:off x="7161609" y="1119514"/>
            <a:ext cx="382190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/>
              <a:t>Наочність.</a:t>
            </a:r>
          </a:p>
          <a:p>
            <a:pPr algn="l"/>
            <a:endParaRPr lang="uk-UA" sz="2400" b="1"/>
          </a:p>
          <a:p>
            <a:pPr algn="l"/>
            <a:r>
              <a:rPr lang="uk-UA" sz="2400" b="1"/>
              <a:t>Яскравість.</a:t>
            </a:r>
          </a:p>
          <a:p>
            <a:pPr algn="l"/>
            <a:endParaRPr lang="uk-UA" sz="2400" b="1"/>
          </a:p>
          <a:p>
            <a:pPr algn="l"/>
            <a:r>
              <a:rPr lang="uk-UA" sz="2400" b="1"/>
              <a:t>Інтерактивність.</a:t>
            </a:r>
          </a:p>
          <a:p>
            <a:pPr algn="l"/>
            <a:endParaRPr lang="uk-UA" sz="2400" b="1"/>
          </a:p>
          <a:p>
            <a:pPr algn="l"/>
            <a:r>
              <a:rPr lang="uk-UA" sz="2400" b="1"/>
              <a:t>Лаконічність.</a:t>
            </a:r>
          </a:p>
          <a:p>
            <a:pPr algn="l"/>
            <a:endParaRPr lang="uk-UA" sz="2400" b="1"/>
          </a:p>
          <a:p>
            <a:pPr algn="l"/>
            <a:r>
              <a:rPr lang="uk-UA" sz="2400" b="1"/>
              <a:t>Організованість.</a:t>
            </a:r>
          </a:p>
          <a:p>
            <a:pPr algn="l"/>
            <a:endParaRPr lang="uk-UA" sz="2400" b="1"/>
          </a:p>
          <a:p>
            <a:pPr algn="l"/>
            <a:r>
              <a:rPr lang="uk-UA" sz="2400" b="1"/>
              <a:t>Зручність.</a:t>
            </a:r>
          </a:p>
          <a:p>
            <a:pPr algn="l"/>
            <a:endParaRPr lang="uk-UA" sz="2400" b="1"/>
          </a:p>
          <a:p>
            <a:pPr algn="l"/>
            <a:r>
              <a:rPr lang="uk-UA" sz="2400" b="1"/>
              <a:t>Технологічність.</a:t>
            </a:r>
          </a:p>
          <a:p>
            <a:pPr algn="l"/>
            <a:endParaRPr lang="uk-UA" sz="2400" b="1"/>
          </a:p>
          <a:p>
            <a:pPr algn="l"/>
            <a:r>
              <a:rPr lang="uk-UA" sz="2400" b="1"/>
              <a:t>Структурованість.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D27E35-162A-4346-9E2D-F326FB871F0F}"/>
              </a:ext>
            </a:extLst>
          </p:cNvPr>
          <p:cNvSpPr txBox="1"/>
          <p:nvPr/>
        </p:nvSpPr>
        <p:spPr>
          <a:xfrm>
            <a:off x="1660922" y="174874"/>
            <a:ext cx="10054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800" b="1"/>
              <a:t>Характерні ознаки інфографіки як методу навчання</a:t>
            </a:r>
          </a:p>
        </p:txBody>
      </p:sp>
    </p:spTree>
    <p:extLst>
      <p:ext uri="{BB962C8B-B14F-4D97-AF65-F5344CB8AC3E}">
        <p14:creationId xmlns:p14="http://schemas.microsoft.com/office/powerpoint/2010/main" val="351696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B7E8A6-0C85-5E41-A0F1-34C7DFF73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/>
              <a:t>Види та форми інфографіки</a:t>
            </a:r>
          </a:p>
        </p:txBody>
      </p:sp>
      <p:graphicFrame>
        <p:nvGraphicFramePr>
          <p:cNvPr id="6" name="Таблиця 6">
            <a:extLst>
              <a:ext uri="{FF2B5EF4-FFF2-40B4-BE49-F238E27FC236}">
                <a16:creationId xmlns:a16="http://schemas.microsoft.com/office/drawing/2014/main" id="{5FF449AA-5ED8-A644-B3AB-698936C323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373470"/>
              </p:ext>
            </p:extLst>
          </p:nvPr>
        </p:nvGraphicFramePr>
        <p:xfrm>
          <a:off x="2451695" y="1643063"/>
          <a:ext cx="8085336" cy="4691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2668">
                  <a:extLst>
                    <a:ext uri="{9D8B030D-6E8A-4147-A177-3AD203B41FA5}">
                      <a16:colId xmlns:a16="http://schemas.microsoft.com/office/drawing/2014/main" val="3482432282"/>
                    </a:ext>
                  </a:extLst>
                </a:gridCol>
                <a:gridCol w="4042668">
                  <a:extLst>
                    <a:ext uri="{9D8B030D-6E8A-4147-A177-3AD203B41FA5}">
                      <a16:colId xmlns:a16="http://schemas.microsoft.com/office/drawing/2014/main" val="4161881052"/>
                    </a:ext>
                  </a:extLst>
                </a:gridCol>
              </a:tblGrid>
              <a:tr h="459732">
                <a:tc>
                  <a:txBody>
                    <a:bodyPr/>
                    <a:lstStyle/>
                    <a:p>
                      <a:r>
                        <a:rPr lang="uk-UA" i="1"/>
                        <a:t>Проста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i="1"/>
                        <a:t>Складна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4045"/>
                  </a:ext>
                </a:extLst>
              </a:tr>
              <a:tr h="459732">
                <a:tc>
                  <a:txBody>
                    <a:bodyPr/>
                    <a:lstStyle/>
                    <a:p>
                      <a:r>
                        <a:rPr lang="uk-UA" b="1"/>
                        <a:t>Графіки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/>
                        <a:t>Комікси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85379"/>
                  </a:ext>
                </a:extLst>
              </a:tr>
              <a:tr h="459732">
                <a:tc>
                  <a:txBody>
                    <a:bodyPr/>
                    <a:lstStyle/>
                    <a:p>
                      <a:r>
                        <a:rPr lang="uk-UA" b="1"/>
                        <a:t>Таблиці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/>
                        <a:t>Карикатури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419946"/>
                  </a:ext>
                </a:extLst>
              </a:tr>
              <a:tr h="459732">
                <a:tc>
                  <a:txBody>
                    <a:bodyPr/>
                    <a:lstStyle/>
                    <a:p>
                      <a:r>
                        <a:rPr lang="uk-UA" b="1"/>
                        <a:t>Схеми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/>
                        <a:t>Емблеми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757958"/>
                  </a:ext>
                </a:extLst>
              </a:tr>
              <a:tr h="459732">
                <a:tc>
                  <a:txBody>
                    <a:bodyPr/>
                    <a:lstStyle/>
                    <a:p>
                      <a:r>
                        <a:rPr lang="uk-UA" b="1"/>
                        <a:t>Діаграми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/>
                        <a:t>Відеографіка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677234"/>
                  </a:ext>
                </a:extLst>
              </a:tr>
              <a:tr h="459732">
                <a:tc>
                  <a:txBody>
                    <a:bodyPr/>
                    <a:lstStyle/>
                    <a:p>
                      <a:r>
                        <a:rPr lang="uk-UA" b="1"/>
                        <a:t>Карти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/>
                        <a:t>Презентації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980470"/>
                  </a:ext>
                </a:extLst>
              </a:tr>
              <a:tr h="459732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/>
                        <a:t>Ілюстрації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322843"/>
                  </a:ext>
                </a:extLst>
              </a:tr>
              <a:tr h="1473663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/>
                        <a:t>Синтез</a:t>
                      </a:r>
                      <a:r>
                        <a:rPr lang="uk-UA"/>
                        <a:t>:</a:t>
                      </a:r>
                    </a:p>
                    <a:p>
                      <a:r>
                        <a:rPr lang="uk-UA" b="1"/>
                        <a:t>Зображення</a:t>
                      </a:r>
                    </a:p>
                    <a:p>
                      <a:r>
                        <a:rPr lang="uk-UA" b="1"/>
                        <a:t>Текст</a:t>
                      </a:r>
                    </a:p>
                    <a:p>
                      <a:r>
                        <a:rPr lang="uk-UA" b="1"/>
                        <a:t>Таблиця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116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436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352C49-71B8-3746-96FD-8241FDBF1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1361" y="285750"/>
            <a:ext cx="10230108" cy="857250"/>
          </a:xfrm>
        </p:spPr>
        <p:txBody>
          <a:bodyPr/>
          <a:lstStyle/>
          <a:p>
            <a:r>
              <a:rPr lang="uk-UA" b="1"/>
              <a:t>Переваги використання інфографіки</a:t>
            </a:r>
          </a:p>
        </p:txBody>
      </p:sp>
      <p:graphicFrame>
        <p:nvGraphicFramePr>
          <p:cNvPr id="6" name="Таблиця 6">
            <a:extLst>
              <a:ext uri="{FF2B5EF4-FFF2-40B4-BE49-F238E27FC236}">
                <a16:creationId xmlns:a16="http://schemas.microsoft.com/office/drawing/2014/main" id="{FD759F7B-087C-B944-98E6-700B849DFF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140413"/>
              </p:ext>
            </p:extLst>
          </p:nvPr>
        </p:nvGraphicFramePr>
        <p:xfrm>
          <a:off x="759361" y="857250"/>
          <a:ext cx="10992108" cy="5713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6054">
                  <a:extLst>
                    <a:ext uri="{9D8B030D-6E8A-4147-A177-3AD203B41FA5}">
                      <a16:colId xmlns:a16="http://schemas.microsoft.com/office/drawing/2014/main" val="2975624007"/>
                    </a:ext>
                  </a:extLst>
                </a:gridCol>
                <a:gridCol w="5496054">
                  <a:extLst>
                    <a:ext uri="{9D8B030D-6E8A-4147-A177-3AD203B41FA5}">
                      <a16:colId xmlns:a16="http://schemas.microsoft.com/office/drawing/2014/main" val="3818157225"/>
                    </a:ext>
                  </a:extLst>
                </a:gridCol>
              </a:tblGrid>
              <a:tr h="277905">
                <a:tc>
                  <a:txBody>
                    <a:bodyPr/>
                    <a:lstStyle/>
                    <a:p>
                      <a:r>
                        <a:rPr lang="uk-UA"/>
                        <a:t>Допомога собі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/>
                        <a:t>Допомога іншим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092206"/>
                  </a:ext>
                </a:extLst>
              </a:tr>
              <a:tr h="5347798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uk-UA" sz="2400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пригадати важливу інформацію;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uk-UA" sz="2400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навести на думку;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uk-UA" sz="2400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структурувати виклад матеріалу;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uk-UA" sz="2400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виділити найголовніше;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uk-UA" sz="2400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стисло візуалізувати інформацію, що закарбована у пам’яті, з досвіду узагальнити;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uk-UA" sz="2400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підбити підсумки.</a:t>
                      </a:r>
                      <a:endParaRPr lang="af-ZA" sz="2400" b="0" i="0">
                        <a:solidFill>
                          <a:srgbClr val="2B2B2B"/>
                        </a:solidFill>
                        <a:effectLst/>
                        <a:latin typeface="PT Sans"/>
                      </a:endParaRPr>
                    </a:p>
                    <a:p>
                      <a:endParaRPr lang="uk-UA" b="0" i="0">
                        <a:solidFill>
                          <a:srgbClr val="2B2B2B"/>
                        </a:solidFill>
                        <a:effectLst/>
                        <a:latin typeface="PT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0" i="1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Повідомити</a:t>
                      </a:r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: </a:t>
                      </a:r>
                    </a:p>
                    <a:p>
                      <a:pPr algn="just"/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про зміст подій, про пов’язані між собою факти; </a:t>
                      </a:r>
                      <a:r>
                        <a:rPr lang="uk-UA" b="0" i="1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ілюструвати</a:t>
                      </a:r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:  </a:t>
                      </a:r>
                    </a:p>
                    <a:p>
                      <a:pPr algn="just"/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дії, алгоритми, правила, норми, масштаби процесів; </a:t>
                      </a:r>
                    </a:p>
                    <a:p>
                      <a:pPr algn="just"/>
                      <a:r>
                        <a:rPr lang="uk-UA" b="0" i="1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демонструвати</a:t>
                      </a:r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: статистичні чи порівняльні дані, алгоритмізовані дії, ієрархію та логічні зв’язки між подіями, шлях від загального до конкретного (як в інтелект-картах); </a:t>
                      </a:r>
                    </a:p>
                    <a:p>
                      <a:pPr algn="just"/>
                      <a:r>
                        <a:rPr lang="uk-UA" b="0" i="1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пояснювати</a:t>
                      </a:r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 і тлумачити складні та заплутані поняття, процеси, явища; </a:t>
                      </a:r>
                    </a:p>
                    <a:p>
                      <a:r>
                        <a:rPr lang="uk-UA" b="0" i="1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акцентувати</a:t>
                      </a:r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 увагу на: </a:t>
                      </a:r>
                    </a:p>
                    <a:p>
                      <a:pPr algn="just"/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фактах, а не оціночних судженнях, головному, а не другорядному;</a:t>
                      </a:r>
                    </a:p>
                    <a:p>
                      <a:r>
                        <a:rPr lang="uk-UA" b="0" i="1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економити</a:t>
                      </a:r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 час на: </a:t>
                      </a:r>
                    </a:p>
                    <a:p>
                      <a:pPr algn="just"/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ознайомленні з новою інформацією, розумінні взаємозв’язків між подіями, явищами.</a:t>
                      </a:r>
                    </a:p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321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3326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493E8C-BA0F-094B-9BD1-FB4B68980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91937"/>
            <a:ext cx="8911687" cy="822499"/>
          </a:xfrm>
        </p:spPr>
        <p:txBody>
          <a:bodyPr/>
          <a:lstStyle/>
          <a:p>
            <a:r>
              <a:rPr lang="uk-UA" b="1"/>
              <a:t>Вимоги до роботи з інфографікою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855BAC-1F0B-ED40-92B9-45B3B2E33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0618" y="1651397"/>
            <a:ext cx="8915400" cy="4206478"/>
          </a:xfrm>
        </p:spPr>
        <p:txBody>
          <a:bodyPr>
            <a:noAutofit/>
          </a:bodyPr>
          <a:lstStyle/>
          <a:p>
            <a:pPr algn="just"/>
            <a:r>
              <a:rPr lang="uk-UA" sz="2800" b="1"/>
              <a:t>Дотримуйтесь меж.</a:t>
            </a:r>
          </a:p>
          <a:p>
            <a:pPr algn="just"/>
            <a:r>
              <a:rPr lang="uk-UA" sz="2800" b="1"/>
              <a:t>Візуальний ряд робіть простим.</a:t>
            </a:r>
          </a:p>
          <a:p>
            <a:pPr algn="just"/>
            <a:r>
              <a:rPr lang="uk-UA" sz="2800" b="1"/>
              <a:t>Не дублюйте інформацію.</a:t>
            </a:r>
          </a:p>
          <a:p>
            <a:pPr algn="just"/>
            <a:r>
              <a:rPr lang="uk-UA" sz="2800" b="1"/>
              <a:t>Не викривляйте інформацію.</a:t>
            </a:r>
          </a:p>
          <a:p>
            <a:pPr algn="just"/>
            <a:r>
              <a:rPr lang="uk-UA" sz="2800" b="1"/>
              <a:t>Не перевантажуйте інфографіку.</a:t>
            </a:r>
          </a:p>
          <a:p>
            <a:pPr algn="just"/>
            <a:r>
              <a:rPr lang="uk-UA" sz="2800" b="1"/>
              <a:t>Використовуйте простий дизайн.</a:t>
            </a:r>
          </a:p>
          <a:p>
            <a:r>
              <a:rPr lang="uk-UA" sz="2800" b="1"/>
              <a:t>Подавайте інформацію в логічній послідовності.</a:t>
            </a:r>
          </a:p>
        </p:txBody>
      </p:sp>
    </p:spTree>
    <p:extLst>
      <p:ext uri="{BB962C8B-B14F-4D97-AF65-F5344CB8AC3E}">
        <p14:creationId xmlns:p14="http://schemas.microsoft.com/office/powerpoint/2010/main" val="2289162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CCA570-DD6D-9C42-82AE-587397AFC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/>
              <a:t>Етапи створення інфографіки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D8CC1C2-3E12-0640-8955-0B2DC9190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3462" y="1472803"/>
            <a:ext cx="8915400" cy="49565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b="1"/>
              <a:t>1. Оберіть тему.</a:t>
            </a:r>
          </a:p>
          <a:p>
            <a:pPr marL="0" indent="0">
              <a:buNone/>
            </a:pPr>
            <a:endParaRPr lang="uk-UA" sz="2400" b="1"/>
          </a:p>
          <a:p>
            <a:pPr marL="0" indent="0">
              <a:buNone/>
            </a:pPr>
            <a:r>
              <a:rPr lang="uk-UA" sz="2400" b="1"/>
              <a:t>2. Доберіть необхідну інформацію (текст, фото, схеми та ін.).</a:t>
            </a:r>
          </a:p>
          <a:p>
            <a:pPr marL="0" indent="0">
              <a:buNone/>
            </a:pPr>
            <a:endParaRPr lang="uk-UA" sz="2400" b="1"/>
          </a:p>
          <a:p>
            <a:pPr marL="0" indent="0">
              <a:buNone/>
            </a:pPr>
            <a:r>
              <a:rPr lang="uk-UA" sz="2400" b="1"/>
              <a:t>3. Систематизуйте зібрані дані.</a:t>
            </a:r>
          </a:p>
          <a:p>
            <a:pPr marL="0" indent="0">
              <a:buNone/>
            </a:pPr>
            <a:endParaRPr lang="uk-UA" sz="2400" b="1"/>
          </a:p>
          <a:p>
            <a:pPr marL="0" indent="0">
              <a:buNone/>
            </a:pPr>
            <a:r>
              <a:rPr lang="uk-UA" sz="2400" b="1"/>
              <a:t>4. Візуалізуйте інформацію.</a:t>
            </a:r>
          </a:p>
          <a:p>
            <a:pPr marL="0" indent="0">
              <a:buNone/>
            </a:pPr>
            <a:endParaRPr lang="uk-UA" sz="2400" b="1"/>
          </a:p>
          <a:p>
            <a:pPr marL="0" indent="0">
              <a:buNone/>
            </a:pPr>
            <a:r>
              <a:rPr lang="uk-UA" sz="2400" b="1"/>
              <a:t>5. Оформте інфографіку (шрифт, колір).</a:t>
            </a:r>
          </a:p>
        </p:txBody>
      </p:sp>
    </p:spTree>
    <p:extLst>
      <p:ext uri="{BB962C8B-B14F-4D97-AF65-F5344CB8AC3E}">
        <p14:creationId xmlns:p14="http://schemas.microsoft.com/office/powerpoint/2010/main" val="3692774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04FBBA-15FB-EB44-9E04-373F4070A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203" y="231203"/>
            <a:ext cx="10233422" cy="893938"/>
          </a:xfrm>
        </p:spPr>
        <p:txBody>
          <a:bodyPr/>
          <a:lstStyle/>
          <a:p>
            <a:r>
              <a:rPr lang="uk-UA" b="1"/>
              <a:t>Інструменти для створення інфографіки</a:t>
            </a:r>
          </a:p>
        </p:txBody>
      </p:sp>
      <p:graphicFrame>
        <p:nvGraphicFramePr>
          <p:cNvPr id="4" name="Таблиця 4">
            <a:extLst>
              <a:ext uri="{FF2B5EF4-FFF2-40B4-BE49-F238E27FC236}">
                <a16:creationId xmlns:a16="http://schemas.microsoft.com/office/drawing/2014/main" id="{AF968EB0-2BE3-DA41-9A7F-95BB860D59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379186"/>
              </p:ext>
            </p:extLst>
          </p:nvPr>
        </p:nvGraphicFramePr>
        <p:xfrm>
          <a:off x="1889124" y="1125141"/>
          <a:ext cx="9201548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0774">
                  <a:extLst>
                    <a:ext uri="{9D8B030D-6E8A-4147-A177-3AD203B41FA5}">
                      <a16:colId xmlns:a16="http://schemas.microsoft.com/office/drawing/2014/main" val="1989952206"/>
                    </a:ext>
                  </a:extLst>
                </a:gridCol>
                <a:gridCol w="4600774">
                  <a:extLst>
                    <a:ext uri="{9D8B030D-6E8A-4147-A177-3AD203B41FA5}">
                      <a16:colId xmlns:a16="http://schemas.microsoft.com/office/drawing/2014/main" val="13388553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/>
                        <a:t>Інструмент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/>
                        <a:t>Функції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121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Piktochart</a:t>
                      </a:r>
                    </a:p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автоматичне налаштування інфографіки,</a:t>
                      </a:r>
                    </a:p>
                    <a:p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додавання власних зображень,</a:t>
                      </a:r>
                    </a:p>
                    <a:p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широкий вибір тем для дизайну.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17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АnyСhart</a:t>
                      </a:r>
                    </a:p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побудова інтерактивних діаграм і картограм,</a:t>
                      </a:r>
                    </a:p>
                    <a:p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створення діаграм,</a:t>
                      </a:r>
                    </a:p>
                    <a:p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візуалізація фінансових даних.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197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ArcGIS</a:t>
                      </a:r>
                    </a:p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побудова карт,</a:t>
                      </a:r>
                    </a:p>
                    <a:p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робота з геоданими.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306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Cacoo</a:t>
                      </a:r>
                    </a:p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створення: карт сайтів, схем, сторінок, мережевих графіків, презентацій,</a:t>
                      </a:r>
                    </a:p>
                    <a:p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можливість командної роботи в реальному часі.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362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af-Z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Stat </a:t>
                      </a:r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Planet</a:t>
                      </a:r>
                    </a:p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створення: інтерактивних візуалізацій, статичних зображень.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94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Сanvа</a:t>
                      </a:r>
                    </a:p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розроблення: макетів на основі шаблонів, презентацій, графіків.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2423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945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E27120-8DE7-C542-9831-0A2AD233D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6672" y="517922"/>
            <a:ext cx="9822657" cy="857250"/>
          </a:xfrm>
        </p:spPr>
        <p:txBody>
          <a:bodyPr/>
          <a:lstStyle/>
          <a:p>
            <a:r>
              <a:rPr lang="uk-UA" b="1"/>
              <a:t>Інструменти для створення інфографіки</a:t>
            </a:r>
          </a:p>
        </p:txBody>
      </p:sp>
      <p:graphicFrame>
        <p:nvGraphicFramePr>
          <p:cNvPr id="4" name="Таблиця 4">
            <a:extLst>
              <a:ext uri="{FF2B5EF4-FFF2-40B4-BE49-F238E27FC236}">
                <a16:creationId xmlns:a16="http://schemas.microsoft.com/office/drawing/2014/main" id="{D4BC6509-CD13-284A-BC0B-EDEE96D707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961125"/>
              </p:ext>
            </p:extLst>
          </p:nvPr>
        </p:nvGraphicFramePr>
        <p:xfrm>
          <a:off x="1728390" y="1535906"/>
          <a:ext cx="9362282" cy="4941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1141">
                  <a:extLst>
                    <a:ext uri="{9D8B030D-6E8A-4147-A177-3AD203B41FA5}">
                      <a16:colId xmlns:a16="http://schemas.microsoft.com/office/drawing/2014/main" val="2896401893"/>
                    </a:ext>
                  </a:extLst>
                </a:gridCol>
                <a:gridCol w="4681141">
                  <a:extLst>
                    <a:ext uri="{9D8B030D-6E8A-4147-A177-3AD203B41FA5}">
                      <a16:colId xmlns:a16="http://schemas.microsoft.com/office/drawing/2014/main" val="1120759043"/>
                    </a:ext>
                  </a:extLst>
                </a:gridCol>
              </a:tblGrid>
              <a:tr h="417050">
                <a:tc>
                  <a:txBody>
                    <a:bodyPr/>
                    <a:lstStyle/>
                    <a:p>
                      <a:r>
                        <a:rPr lang="uk-UA"/>
                        <a:t>Інструмент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/>
                        <a:t>Функції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125498"/>
                  </a:ext>
                </a:extLst>
              </a:tr>
              <a:tr h="719840">
                <a:tc>
                  <a:txBody>
                    <a:bodyPr/>
                    <a:lstStyle/>
                    <a:p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Chartbuilder</a:t>
                      </a:r>
                    </a:p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створення та редагування діаграм.</a:t>
                      </a:r>
                    </a:p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268873"/>
                  </a:ext>
                </a:extLst>
              </a:tr>
              <a:tr h="719840">
                <a:tc>
                  <a:txBody>
                    <a:bodyPr/>
                    <a:lstStyle/>
                    <a:p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ChartsBin</a:t>
                      </a:r>
                    </a:p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побудова діаграм і картограм.</a:t>
                      </a:r>
                    </a:p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252848"/>
                  </a:ext>
                </a:extLst>
              </a:tr>
              <a:tr h="1028342">
                <a:tc>
                  <a:txBody>
                    <a:bodyPr/>
                    <a:lstStyle/>
                    <a:p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Сreately</a:t>
                      </a:r>
                    </a:p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створення: схем, діаграм, </a:t>
                      </a:r>
                    </a:p>
                    <a:p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можливість командної роботи.</a:t>
                      </a:r>
                    </a:p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434083"/>
                  </a:ext>
                </a:extLst>
              </a:tr>
              <a:tr h="1028342">
                <a:tc>
                  <a:txBody>
                    <a:bodyPr/>
                    <a:lstStyle/>
                    <a:p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D3plus</a:t>
                      </a:r>
                    </a:p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візуалізація даних: схем, графіків, діаграм, таблиць.</a:t>
                      </a:r>
                    </a:p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556323"/>
                  </a:ext>
                </a:extLst>
              </a:tr>
              <a:tr h="1028342">
                <a:tc>
                  <a:txBody>
                    <a:bodyPr/>
                    <a:lstStyle/>
                    <a:p>
                      <a:r>
                        <a:rPr lang="af-Z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DIY </a:t>
                      </a:r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Сhart</a:t>
                      </a:r>
                    </a:p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0" i="0">
                          <a:solidFill>
                            <a:srgbClr val="2B2B2B"/>
                          </a:solidFill>
                          <a:effectLst/>
                          <a:latin typeface="PT Sans"/>
                        </a:rPr>
                        <a:t>створення діаграм з базовими інтерактивними функціями.</a:t>
                      </a:r>
                    </a:p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974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560824"/>
      </p:ext>
    </p:extLst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364</Words>
  <Application>Microsoft Office PowerPoint</Application>
  <PresentationFormat>Широкоэкранный</PresentationFormat>
  <Paragraphs>122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PT Sans</vt:lpstr>
      <vt:lpstr>Wingdings 3</vt:lpstr>
      <vt:lpstr>Віхоть</vt:lpstr>
      <vt:lpstr>Інфографіка як метод навчання</vt:lpstr>
      <vt:lpstr>Презентация PowerPoint</vt:lpstr>
      <vt:lpstr>Презентация PowerPoint</vt:lpstr>
      <vt:lpstr>Види та форми інфографіки</vt:lpstr>
      <vt:lpstr>Переваги використання інфографіки</vt:lpstr>
      <vt:lpstr>Вимоги до роботи з інфографікою</vt:lpstr>
      <vt:lpstr>Етапи створення інфографіки</vt:lpstr>
      <vt:lpstr>Інструменти для створення інфографіки</vt:lpstr>
      <vt:lpstr>Інструменти для створення інфографіки</vt:lpstr>
      <vt:lpstr>Джерела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Інфографіка як метод навчання</dc:title>
  <cp:lastModifiedBy>User</cp:lastModifiedBy>
  <cp:revision>6</cp:revision>
  <dcterms:modified xsi:type="dcterms:W3CDTF">2019-12-20T18:25:33Z</dcterms:modified>
</cp:coreProperties>
</file>