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6" r:id="rId11"/>
    <p:sldId id="268" r:id="rId12"/>
    <p:sldId id="267" r:id="rId13"/>
    <p:sldId id="270" r:id="rId14"/>
    <p:sldId id="269" r:id="rId15"/>
    <p:sldId id="264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26BC-DBEE-435C-B8E6-2988F0FED734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BBFE-EFBC-42DB-BC49-79B3957C1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A51C-426D-4FE9-BA65-FE5DB218A9E6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7625-DA59-47D9-A7D3-05A234B542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C805-5426-4690-9571-FB17C6A60160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2242-3180-46C6-8FCD-DB8BC58E7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9E9D-5731-458A-A3E4-203C70C652C7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CB0A-0D55-437A-8F7A-8A26C11D37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20D3-7CD2-4D58-B8E4-DE8BA4B55EAB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96AA-FAA7-472C-BFD0-F877EEC57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5656-9F6B-4903-AA16-AB1ADBAD4267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FF43-DED9-4A99-9DA1-5C279E839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CB19-2AA3-4D79-9179-9AA479B7C55A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3141-275B-4EE6-8AC1-B3E10059F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2DE7-FE5A-473A-832C-3E59E3BF45D0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AF9C-3732-49D9-956A-7FE8182B09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1803-7B4E-4F54-941C-9232B0A17DCF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2C5B-332B-435D-B644-76587923DA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B2AA-1858-469F-AA46-84181ABB1261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7D61-1A4B-42C3-94FC-28D7F3F22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4579-15A0-4C7C-9D0E-B1A73BC772F2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560F-1509-47D9-9406-EE704F5E4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56C0-1669-4987-9E70-F07E538DB3F6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AC52-7775-47CC-BD46-77F5EF8FD7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BE58-4D59-44AE-A158-C1BD04D9D155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43D1-A8E7-4E9D-A295-5264196E3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D117-68E1-4073-A20E-EB05C09596CE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A0C-D064-4222-90DA-AAD7D4BEE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5B88-FD84-4474-AED2-C28C166814A8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9D24-538B-4F5A-B175-8F9342A75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dirty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02DF-9249-4EA8-95EF-962FCA89BE63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2A8FB-7CD0-41DE-AFFA-06870FB4B7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177AF-6BDD-49E0-B7CC-DA684F1C8E5F}" type="datetimeFigureOut">
              <a:rPr lang="ru-RU"/>
              <a:pPr>
                <a:defRPr/>
              </a:pPr>
              <a:t>28.01.2018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5DFFDA68-CF0B-4ECC-ADF6-6A9B149C7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694341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7 причин відвідування бібліотеки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Admin\Desktop\boo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3024336" cy="16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618fa2b8e67a5dda335c15deb6186f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67658"/>
            <a:ext cx="2376264" cy="16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animashki-knigi-1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19"/>
            <a:ext cx="2808312" cy="18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8424936" cy="32370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Times New Roman"/>
              </a:rPr>
              <a:t>В нашій бібліотеці багато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Times New Roman"/>
              </a:rPr>
              <a:t>цікавих та різних за змістом казок для наймолодших </a:t>
            </a: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Times New Roman"/>
              </a:rPr>
              <a:t>школярів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/>
          </a:blip>
          <a:srcRect r="20139" b="32706"/>
          <a:stretch/>
        </p:blipFill>
        <p:spPr bwMode="auto">
          <a:xfrm>
            <a:off x="2603471" y="3140968"/>
            <a:ext cx="5136881" cy="357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196975"/>
            <a:ext cx="5832475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uk-U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uk-UA" sz="2400" b="1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книгу, знайти цікаві повідомлення в енциклопедіях, словниках, довідниках.</a:t>
            </a:r>
          </a:p>
          <a:p>
            <a:pPr>
              <a:defRPr/>
            </a:pPr>
            <a:endParaRPr lang="uk-UA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Дізнатись про нові надходження книг, побачити цікаві книжкові виставки, отримати рекомендації від бібліотекаря.</a:t>
            </a:r>
          </a:p>
          <a:p>
            <a:pPr>
              <a:defRPr/>
            </a:pPr>
            <a:endParaRPr lang="uk-UA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uk-UA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Прийняти участь в обговоренні книг, у літературних вечорах, конкурсах, вікторинах.</a:t>
            </a:r>
          </a:p>
          <a:p>
            <a:pPr>
              <a:defRPr/>
            </a:pPr>
            <a:endParaRPr lang="uk-UA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Познайомитися та навчитися користуватися послугами шкільної бібліотеки: каталогами та картотеками.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8888" y="-100013"/>
            <a:ext cx="77057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 нашій бібліотеці ти маєш можливість: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6541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844675"/>
            <a:ext cx="3168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dirty="0">
                <a:solidFill>
                  <a:srgbClr val="A5644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Познайомитися та навчитися користуватися послугами шкільної бібліотеки</a:t>
            </a:r>
            <a:endParaRPr lang="ru-RU" dirty="0">
              <a:solidFill>
                <a:srgbClr val="A5644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7" y="188640"/>
            <a:ext cx="504056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rgbClr val="080B85">
                        <a:satMod val="155000"/>
                      </a:srgbClr>
                    </a:gs>
                    <a:gs pos="100000">
                      <a:srgbClr val="080B8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В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rgbClr val="080B85">
                        <a:satMod val="155000"/>
                      </a:srgbClr>
                    </a:gs>
                    <a:gs pos="100000">
                      <a:srgbClr val="080B8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и можете:</a:t>
            </a:r>
            <a:endParaRPr lang="ru-RU" sz="5400" b="1" spc="50" dirty="0">
              <a:ln w="11430"/>
              <a:gradFill>
                <a:gsLst>
                  <a:gs pos="25000">
                    <a:srgbClr val="080B85">
                      <a:satMod val="155000"/>
                    </a:srgbClr>
                  </a:gs>
                  <a:gs pos="100000">
                    <a:srgbClr val="080B85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357563"/>
            <a:ext cx="3744913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Книга все ще жива, і буде жити ще дуже довго! Тому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завжди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кожному читачеві</a:t>
            </a:r>
            <a:endParaRPr lang="ru-RU" dirty="0">
              <a:latin typeface="+mn-lt"/>
            </a:endParaRPr>
          </a:p>
        </p:txBody>
      </p:sp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196975"/>
            <a:ext cx="35290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0_a4ade_c24ddf1c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748213"/>
            <a:ext cx="1944688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34563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rgbClr val="C00000">
                        <a:satMod val="155000"/>
                      </a:srgbClr>
                    </a:gs>
                    <a:gs pos="100000">
                      <a:srgbClr val="C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Ви можете:</a:t>
            </a:r>
            <a:endParaRPr lang="ru-RU" sz="4000" b="1" spc="50" dirty="0">
              <a:ln w="11430"/>
              <a:gradFill>
                <a:gsLst>
                  <a:gs pos="25000">
                    <a:srgbClr val="C00000">
                      <a:satMod val="155000"/>
                    </a:srgbClr>
                  </a:gs>
                  <a:gs pos="100000">
                    <a:srgbClr val="C0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979613" y="333375"/>
            <a:ext cx="5329237" cy="1295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39750" y="1557338"/>
            <a:ext cx="6408738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uk-UA" sz="40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Подати свої пропозиції щодо покращення роботи шкільної бібліотеки;</a:t>
            </a:r>
            <a:endParaRPr lang="ru-RU" sz="4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uk-UA" sz="40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Подарувати бібліотеці книгу.</a:t>
            </a:r>
            <a:endParaRPr lang="ru-RU" sz="4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73438"/>
            <a:ext cx="23034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68313" y="0"/>
            <a:ext cx="86756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8000" b="1">
                <a:solidFill>
                  <a:srgbClr val="B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 маєте право:</a:t>
            </a:r>
            <a:endParaRPr lang="ru-RU" sz="8000" b="1">
              <a:solidFill>
                <a:srgbClr val="B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08105"/>
            <a:ext cx="8244408" cy="4596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marL="571500" indent="-5715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Отримувати в тимчасове користування видання фонду бібліотеки терміном на 14 діб;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571500" indent="-5715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Взяти участь у всіх заходах , що проводить бібліотека;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571500" indent="-5715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Стати  членом Бібліотечної Ради.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7885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b="6552"/>
          <a:stretch>
            <a:fillRect/>
          </a:stretch>
        </p:blipFill>
        <p:spPr bwMode="auto">
          <a:xfrm>
            <a:off x="2441575" y="2781300"/>
            <a:ext cx="4267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980728"/>
            <a:ext cx="6840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verGothicC" panose="04000500000000000000" pitchFamily="82" charset="-52"/>
              </a:rPr>
              <a:t>І. Розширення світогляду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24175"/>
            <a:ext cx="44370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416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rGothicC" panose="04000500000000000000" pitchFamily="82" charset="-52"/>
              </a:rPr>
              <a:t>2. </a:t>
            </a: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rGothicC" panose="04000500000000000000" pitchFamily="82" charset="-52"/>
              </a:rPr>
              <a:t>Емоційна розрядка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rGothicC" panose="04000500000000000000" pitchFamily="82" charset="-52"/>
              </a:rPr>
              <a:t>та відпочинок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4833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669674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dverGothicC" panose="04000500000000000000" pitchFamily="82" charset="-52"/>
              </a:rPr>
              <a:t>3. Спілкування з цікавими людьми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4077072"/>
            <a:ext cx="2086351" cy="20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980728"/>
            <a:ext cx="705678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dverGothicC" panose="04000500000000000000" pitchFamily="82" charset="-52"/>
              </a:rPr>
              <a:t>4. З метою підвищення професійного рівня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Picture 2" descr="C:\Users\Admin\Desktop\dbdee13c60c9204fee7ec8d256b5f9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05871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44888"/>
            <a:ext cx="25209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60" y="548680"/>
            <a:ext cx="838060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verGothicC" panose="04000500000000000000" pitchFamily="82" charset="-52"/>
              </a:rPr>
              <a:t>5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verGothicC" panose="04000500000000000000" pitchFamily="82" charset="-52"/>
              </a:rPr>
              <a:t>.</a:t>
            </a: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verGothicC" panose="04000500000000000000" pitchFamily="82" charset="-52"/>
              </a:rPr>
              <a:t> Якісна підготовка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verGothicC" panose="04000500000000000000" pitchFamily="82" charset="-52"/>
              </a:rPr>
              <a:t>до занять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"/>
            <a:ext cx="820891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dverGothicC" panose="04000500000000000000" pitchFamily="82" charset="-52"/>
              </a:rPr>
              <a:t>6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dverGothicC" panose="04000500000000000000" pitchFamily="82" charset="-52"/>
              </a:rPr>
              <a:t>. </a:t>
            </a:r>
            <a:r>
              <a:rPr lang="uk-UA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dverGothicC" panose="04000500000000000000" pitchFamily="82" charset="-52"/>
              </a:rPr>
              <a:t>Бібліотека є місцем надання інформації і спілкування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dverGothicC" panose="04000500000000000000" pitchFamily="82" charset="-52"/>
              </a:rPr>
              <a:t> 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765175"/>
            <a:ext cx="7343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AdverGothicC"/>
              </a:rPr>
              <a:t>7</a:t>
            </a:r>
            <a:r>
              <a:rPr lang="en-US" sz="5400" b="1" dirty="0">
                <a:solidFill>
                  <a:srgbClr val="C00000"/>
                </a:solidFill>
                <a:latin typeface="AdverGothicC"/>
              </a:rPr>
              <a:t>. </a:t>
            </a:r>
            <a:r>
              <a:rPr lang="uk-UA" sz="5400" b="1" smtClean="0">
                <a:solidFill>
                  <a:srgbClr val="C00000"/>
                </a:solidFill>
                <a:latin typeface="AdverGothicC"/>
              </a:rPr>
              <a:t> </a:t>
            </a:r>
            <a:r>
              <a:rPr lang="uk-UA" sz="5400" b="1" dirty="0">
                <a:solidFill>
                  <a:srgbClr val="C00000"/>
                </a:solidFill>
                <a:latin typeface="AdverGothicC"/>
              </a:rPr>
              <a:t>Д</a:t>
            </a:r>
            <a:r>
              <a:rPr lang="uk-UA" sz="5400" b="1" smtClean="0">
                <a:solidFill>
                  <a:srgbClr val="C00000"/>
                </a:solidFill>
                <a:latin typeface="AdverGothicC"/>
              </a:rPr>
              <a:t>оступом </a:t>
            </a:r>
            <a:r>
              <a:rPr lang="uk-UA" sz="5400" b="1" dirty="0">
                <a:solidFill>
                  <a:srgbClr val="C00000"/>
                </a:solidFill>
                <a:latin typeface="AdverGothicC"/>
              </a:rPr>
              <a:t>до мережі </a:t>
            </a:r>
            <a:r>
              <a:rPr lang="uk-UA" sz="5400" b="1" dirty="0" err="1">
                <a:solidFill>
                  <a:srgbClr val="C00000"/>
                </a:solidFill>
                <a:latin typeface="AdverGothicC"/>
              </a:rPr>
              <a:t>інтернет</a:t>
            </a:r>
            <a:endParaRPr lang="ru-RU" sz="5400" b="1" dirty="0">
              <a:solidFill>
                <a:srgbClr val="C00000"/>
              </a:solidFill>
              <a:latin typeface="AdverGothic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941638"/>
            <a:ext cx="36004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0"/>
            <a:ext cx="83518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Маєте можливість  написати цікаве повідомлення або реферат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9152"/>
          <a:stretch/>
        </p:blipFill>
        <p:spPr>
          <a:xfrm>
            <a:off x="2411760" y="4221088"/>
            <a:ext cx="482453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</TotalTime>
  <Words>205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Пасмо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причин для відвідування бібліотеки</dc:title>
  <dc:creator>User</dc:creator>
  <cp:lastModifiedBy>Admin</cp:lastModifiedBy>
  <cp:revision>25</cp:revision>
  <dcterms:created xsi:type="dcterms:W3CDTF">2014-11-12T07:26:16Z</dcterms:created>
  <dcterms:modified xsi:type="dcterms:W3CDTF">2018-01-28T17:55:14Z</dcterms:modified>
</cp:coreProperties>
</file>