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52"/>
  </p:notesMasterIdLst>
  <p:sldIdLst>
    <p:sldId id="257" r:id="rId2"/>
    <p:sldId id="266" r:id="rId3"/>
    <p:sldId id="380" r:id="rId4"/>
    <p:sldId id="450" r:id="rId5"/>
    <p:sldId id="458" r:id="rId6"/>
    <p:sldId id="457" r:id="rId7"/>
    <p:sldId id="406" r:id="rId8"/>
    <p:sldId id="383" r:id="rId9"/>
    <p:sldId id="428" r:id="rId10"/>
    <p:sldId id="403" r:id="rId11"/>
    <p:sldId id="415" r:id="rId12"/>
    <p:sldId id="399" r:id="rId13"/>
    <p:sldId id="460" r:id="rId14"/>
    <p:sldId id="413" r:id="rId15"/>
    <p:sldId id="416" r:id="rId16"/>
    <p:sldId id="393" r:id="rId17"/>
    <p:sldId id="363" r:id="rId18"/>
    <p:sldId id="429" r:id="rId19"/>
    <p:sldId id="427" r:id="rId20"/>
    <p:sldId id="456" r:id="rId21"/>
    <p:sldId id="370" r:id="rId22"/>
    <p:sldId id="432" r:id="rId23"/>
    <p:sldId id="434" r:id="rId24"/>
    <p:sldId id="433" r:id="rId25"/>
    <p:sldId id="446" r:id="rId26"/>
    <p:sldId id="459" r:id="rId27"/>
    <p:sldId id="449" r:id="rId28"/>
    <p:sldId id="435" r:id="rId29"/>
    <p:sldId id="436" r:id="rId30"/>
    <p:sldId id="438" r:id="rId31"/>
    <p:sldId id="437" r:id="rId32"/>
    <p:sldId id="439" r:id="rId33"/>
    <p:sldId id="451" r:id="rId34"/>
    <p:sldId id="445" r:id="rId35"/>
    <p:sldId id="441" r:id="rId36"/>
    <p:sldId id="431" r:id="rId37"/>
    <p:sldId id="353" r:id="rId38"/>
    <p:sldId id="328" r:id="rId39"/>
    <p:sldId id="293" r:id="rId40"/>
    <p:sldId id="381" r:id="rId41"/>
    <p:sldId id="408" r:id="rId42"/>
    <p:sldId id="409" r:id="rId43"/>
    <p:sldId id="376" r:id="rId44"/>
    <p:sldId id="384" r:id="rId45"/>
    <p:sldId id="448" r:id="rId46"/>
    <p:sldId id="442" r:id="rId47"/>
    <p:sldId id="430" r:id="rId48"/>
    <p:sldId id="312" r:id="rId49"/>
    <p:sldId id="390" r:id="rId50"/>
    <p:sldId id="41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00FF"/>
    <a:srgbClr val="0066FF"/>
    <a:srgbClr val="FFFFFF"/>
    <a:srgbClr val="1E07C9"/>
    <a:srgbClr val="000000"/>
    <a:srgbClr val="00FF00"/>
    <a:srgbClr val="99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86389" autoAdjust="0"/>
  </p:normalViewPr>
  <p:slideViewPr>
    <p:cSldViewPr>
      <p:cViewPr>
        <p:scale>
          <a:sx n="66" d="100"/>
          <a:sy n="66" d="100"/>
        </p:scale>
        <p:origin x="-70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F1E3D-BEF6-4CA4-A0E7-C98A2B6264DE}" type="datetimeFigureOut">
              <a:rPr lang="ru-RU" smtClean="0"/>
              <a:pPr/>
              <a:t>24.03.2017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E6A08-D283-4BEF-8C42-62C8793D2F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7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B4A3-4212-4E39-93DE-E053E8F69C28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ppslsch1.narod.ru/1a.gi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://school129.edu.kh.ua/files2/images/%D0%A0%D0%B8%D1%81%D1%83%D0%BD%D0%BE%D0%BA1.png?size=1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http://rdabershad.gov.ua/up/news/article/.jpg" TargetMode="Externa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images.google.com.ua/imgres?imgurl=http://www.lenagold.ru/fon/clipart/k/knig/kniga48.jpg&amp;imgrefurl=http://www.lenagold.ru/fon/clipart/k/knig4.html&amp;usg=___-YEhMYo-iu-dJuokQVHPSxSHYU=&amp;h=180&amp;w=200&amp;sz=22&amp;hl=uk&amp;start=1&amp;um=1&amp;tbnid=m1tJt9_6Zt9qyM:&amp;tbnh=94&amp;tbnw=104&amp;prev=/images?q=%D0%BF%D0%B5%D1%80%D0%BE+%D0%BA%D0%BD%D0%B8%D0%B3%D0%B0&amp;hl=uk&amp;sa=G&amp;um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images.google.com.ua/imgres?imgurl=http://print911.com.ua/files/images/knigi1.gif&amp;imgrefurl=http://print911.com.ua/item_120.html&amp;usg=__9ZxRH0USry7SECLz99-yGBepQpc=&amp;h=284&amp;w=284&amp;sz=10&amp;hl=uk&amp;start=28&amp;um=1&amp;tbnid=yoHHN3wvHLlsIM:&amp;tbnh=114&amp;tbnw=114&amp;prev=/images?q=%D0%BA%D0%BD%D0%B8%D0%B3%D0%B8&amp;ndsp=20&amp;hl=uk&amp;sa=N&amp;start=20&amp;um=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908720"/>
            <a:ext cx="7632848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kern="1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Б</a:t>
            </a:r>
            <a:r>
              <a:rPr lang="ru-RU" sz="4800" b="1" kern="1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ібліотечно</a:t>
            </a:r>
            <a:r>
              <a:rPr lang="ru-RU" sz="4800" b="1" kern="1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–    </a:t>
            </a:r>
            <a:r>
              <a:rPr lang="ru-RU" sz="4800" b="1" kern="1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інформаційний</a:t>
            </a:r>
            <a:r>
              <a:rPr lang="ru-RU" sz="4800" b="1" kern="1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 центр</a:t>
            </a:r>
          </a:p>
          <a:p>
            <a:pPr lvl="0" algn="ctr"/>
            <a:r>
              <a:rPr lang="uk-UA" sz="4000" dirty="0" err="1">
                <a:solidFill>
                  <a:srgbClr val="C00000"/>
                </a:solidFill>
              </a:rPr>
              <a:t>Денисівської</a:t>
            </a:r>
            <a:endParaRPr lang="uk-UA" sz="4000" dirty="0">
              <a:solidFill>
                <a:srgbClr val="C00000"/>
              </a:solidFill>
            </a:endParaRPr>
          </a:p>
          <a:p>
            <a:pPr lvl="0" algn="ctr"/>
            <a:r>
              <a:rPr lang="uk-UA" sz="4000" dirty="0">
                <a:solidFill>
                  <a:srgbClr val="C00000"/>
                </a:solidFill>
              </a:rPr>
              <a:t> ЗОШ І –ІІ ступенів</a:t>
            </a:r>
          </a:p>
          <a:p>
            <a:pPr algn="ctr"/>
            <a:endParaRPr lang="ru-RU" sz="5400" b="1" kern="1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585152"/>
            <a:ext cx="554461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uk-UA" sz="2800" b="1" cap="none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Бібліотекар: </a:t>
            </a:r>
          </a:p>
          <a:p>
            <a:pPr algn="r"/>
            <a:r>
              <a:rPr lang="uk-UA" sz="2800" b="1" cap="none" spc="50" dirty="0" err="1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Пилипонько</a:t>
            </a:r>
            <a:r>
              <a:rPr lang="uk-UA" sz="2800" b="1" cap="none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r"/>
            <a:r>
              <a:rPr lang="uk-UA" sz="2800" b="1" cap="none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Любов Ананіївна</a:t>
            </a:r>
            <a:endParaRPr lang="ru-RU" sz="2800" b="1" cap="none" spc="50" dirty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85750" y="116632"/>
            <a:ext cx="8429625" cy="1440160"/>
          </a:xfrm>
          <a:prstGeom prst="downArrowCallout">
            <a:avLst/>
          </a:prstGeom>
          <a:gradFill rotWithShape="1">
            <a:gsLst>
              <a:gs pos="0">
                <a:srgbClr val="9BBB59">
                  <a:tint val="73000"/>
                  <a:satMod val="150000"/>
                </a:srgbClr>
              </a:gs>
              <a:gs pos="25000">
                <a:srgbClr val="9BBB59">
                  <a:tint val="96000"/>
                  <a:shade val="80000"/>
                  <a:satMod val="105000"/>
                </a:srgbClr>
              </a:gs>
              <a:gs pos="38000">
                <a:srgbClr val="9BBB59">
                  <a:tint val="96000"/>
                  <a:shade val="59000"/>
                  <a:satMod val="120000"/>
                </a:srgbClr>
              </a:gs>
              <a:gs pos="55000">
                <a:srgbClr val="9BBB59">
                  <a:shade val="57000"/>
                  <a:satMod val="120000"/>
                </a:srgbClr>
              </a:gs>
              <a:gs pos="80000">
                <a:srgbClr val="9BBB59">
                  <a:shade val="56000"/>
                  <a:satMod val="145000"/>
                </a:srgbClr>
              </a:gs>
              <a:gs pos="88000">
                <a:srgbClr val="9BBB59">
                  <a:shade val="63000"/>
                  <a:satMod val="160000"/>
                </a:srgbClr>
              </a:gs>
              <a:gs pos="100000">
                <a:srgbClr val="9BBB59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9BBB59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9BBB59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9" descr="j02991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12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47664" y="1556792"/>
            <a:ext cx="7167711" cy="4176464"/>
          </a:xfrm>
          <a:prstGeom prst="roundRect">
            <a:avLst/>
          </a:prstGeom>
          <a:gradFill rotWithShape="1">
            <a:gsLst>
              <a:gs pos="0">
                <a:srgbClr val="9BBB59">
                  <a:tint val="1000"/>
                </a:srgbClr>
              </a:gs>
              <a:gs pos="68000">
                <a:srgbClr val="9BBB59">
                  <a:tint val="77000"/>
                </a:srgbClr>
              </a:gs>
              <a:gs pos="81000">
                <a:srgbClr val="9BBB59">
                  <a:tint val="79000"/>
                </a:srgbClr>
              </a:gs>
              <a:gs pos="86000">
                <a:srgbClr val="9BBB59">
                  <a:tint val="73000"/>
                </a:srgbClr>
              </a:gs>
              <a:gs pos="100000">
                <a:srgbClr val="9BBB59">
                  <a:tint val="35000"/>
                </a:srgbClr>
              </a:gs>
            </a:gsLst>
            <a:lin ang="5400000" scaled="1"/>
          </a:gradFill>
          <a:ln w="9525" cap="flat" cmpd="sng" algn="ctr">
            <a:solidFill>
              <a:srgbClr val="9BBB59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9BBB59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800" dirty="0">
                <a:latin typeface="Calibri"/>
                <a:ea typeface="Calibri"/>
                <a:cs typeface="Times New Roman"/>
              </a:rPr>
              <a:t> 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Бібліотечне обладнання: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         стелажі – 4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         столи – 3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         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         книжкові шафи – 1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         полиця - 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1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Освітлення відповідає санітарно – гігієнічним вимогам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uk-UA" sz="2800" dirty="0">
                <a:solidFill>
                  <a:srgbClr val="002060"/>
                </a:solidFill>
                <a:latin typeface="Times New Roman"/>
              </a:rPr>
              <a:t>У фонді бібліотеки є   документи  та </a:t>
            </a:r>
            <a:r>
              <a:rPr lang="uk-UA" sz="2800" dirty="0" err="1">
                <a:solidFill>
                  <a:srgbClr val="002060"/>
                </a:solidFill>
                <a:latin typeface="Times New Roman"/>
              </a:rPr>
              <a:t>підручниковий</a:t>
            </a:r>
            <a:r>
              <a:rPr lang="uk-UA" sz="2800" dirty="0">
                <a:solidFill>
                  <a:srgbClr val="002060"/>
                </a:solidFill>
                <a:latin typeface="Times New Roman"/>
              </a:rPr>
              <a:t> фонд  на електронних  носіях </a:t>
            </a:r>
            <a:r>
              <a:rPr lang="uk-UA" sz="28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10" descr="BOOK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936">
            <a:off x="5996526" y="1221228"/>
            <a:ext cx="2523809" cy="165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7560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0"/>
            <a:ext cx="7704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Аналітична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довідка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1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5370" y="5754"/>
            <a:ext cx="8373094" cy="14070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uk-UA" sz="5400" b="1" kern="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Складові роботи бібліотеки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85786" y="1928802"/>
            <a:ext cx="3214710" cy="570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uk-UA" sz="2400" b="1" dirty="0">
                <a:solidFill>
                  <a:srgbClr val="002060"/>
                </a:solidFill>
                <a:latin typeface="Tahoma" pitchFamily="34" charset="0"/>
              </a:rPr>
              <a:t>Доброзичливість</a:t>
            </a:r>
            <a:endParaRPr lang="ru-RU" sz="2400" b="1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85786" y="3357562"/>
            <a:ext cx="3214710" cy="571504"/>
          </a:xfrm>
          <a:prstGeom prst="round2DiagRect">
            <a:avLst/>
          </a:prstGeom>
          <a:gradFill rotWithShape="1">
            <a:gsLst>
              <a:gs pos="0">
                <a:srgbClr val="99CC00">
                  <a:tint val="50000"/>
                  <a:satMod val="300000"/>
                </a:srgbClr>
              </a:gs>
              <a:gs pos="35000">
                <a:srgbClr val="99CC00">
                  <a:tint val="37000"/>
                  <a:satMod val="300000"/>
                </a:srgbClr>
              </a:gs>
              <a:gs pos="100000">
                <a:srgbClr val="99CC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9CC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uk-UA" sz="2400" b="1" dirty="0">
                <a:solidFill>
                  <a:srgbClr val="800080"/>
                </a:solidFill>
                <a:latin typeface="Tahoma" pitchFamily="34" charset="0"/>
              </a:rPr>
              <a:t>Професійність</a:t>
            </a:r>
            <a:endParaRPr lang="ru-RU" sz="2400" b="1" dirty="0">
              <a:solidFill>
                <a:srgbClr val="800080"/>
              </a:solidFill>
              <a:latin typeface="Tahoma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286380" y="1928802"/>
            <a:ext cx="3214710" cy="570760"/>
          </a:xfrm>
          <a:prstGeom prst="round2DiagRect">
            <a:avLst/>
          </a:prstGeom>
          <a:gradFill rotWithShape="1">
            <a:gsLst>
              <a:gs pos="0">
                <a:srgbClr val="99CC00">
                  <a:tint val="50000"/>
                  <a:satMod val="300000"/>
                </a:srgbClr>
              </a:gs>
              <a:gs pos="35000">
                <a:srgbClr val="99CC00">
                  <a:tint val="37000"/>
                  <a:satMod val="300000"/>
                </a:srgbClr>
              </a:gs>
              <a:gs pos="100000">
                <a:srgbClr val="99CC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9CC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uk-UA" sz="2400" b="1" kern="0" dirty="0">
                <a:solidFill>
                  <a:srgbClr val="800080"/>
                </a:solidFill>
                <a:latin typeface="Tahoma" pitchFamily="34" charset="0"/>
              </a:rPr>
              <a:t>Інновації</a:t>
            </a:r>
            <a:endParaRPr lang="ru-RU" sz="2400" b="1" kern="0" dirty="0">
              <a:solidFill>
                <a:srgbClr val="2006BA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286380" y="3284984"/>
            <a:ext cx="3214710" cy="644082"/>
          </a:xfrm>
          <a:prstGeom prst="round2DiagRect">
            <a:avLst/>
          </a:prstGeom>
          <a:gradFill rotWithShape="1">
            <a:gsLst>
              <a:gs pos="0">
                <a:srgbClr val="99CC00">
                  <a:tint val="50000"/>
                  <a:satMod val="300000"/>
                </a:srgbClr>
              </a:gs>
              <a:gs pos="35000">
                <a:srgbClr val="99CC00">
                  <a:tint val="37000"/>
                  <a:satMod val="300000"/>
                </a:srgbClr>
              </a:gs>
              <a:gs pos="100000">
                <a:srgbClr val="99CC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9CC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uk-UA" sz="2400" b="1" dirty="0">
                <a:solidFill>
                  <a:srgbClr val="800080"/>
                </a:solidFill>
                <a:latin typeface="Tahoma" pitchFamily="34" charset="0"/>
              </a:rPr>
              <a:t>Активна участь </a:t>
            </a:r>
          </a:p>
          <a:p>
            <a:pPr lvl="0" algn="ctr"/>
            <a:r>
              <a:rPr lang="uk-UA" sz="2400" b="1" dirty="0">
                <a:solidFill>
                  <a:srgbClr val="800080"/>
                </a:solidFill>
                <a:latin typeface="Tahoma" pitchFamily="34" charset="0"/>
              </a:rPr>
              <a:t>у житті школи</a:t>
            </a:r>
            <a:endParaRPr lang="ru-RU" sz="2400" b="1" dirty="0">
              <a:solidFill>
                <a:srgbClr val="800080"/>
              </a:solidFill>
              <a:latin typeface="Tahoma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857488" y="4714884"/>
            <a:ext cx="3286148" cy="714380"/>
          </a:xfrm>
          <a:prstGeom prst="round2DiagRect">
            <a:avLst/>
          </a:prstGeom>
          <a:gradFill rotWithShape="1">
            <a:gsLst>
              <a:gs pos="0">
                <a:srgbClr val="99CC00">
                  <a:tint val="50000"/>
                  <a:satMod val="300000"/>
                </a:srgbClr>
              </a:gs>
              <a:gs pos="35000">
                <a:srgbClr val="99CC00">
                  <a:tint val="37000"/>
                  <a:satMod val="300000"/>
                </a:srgbClr>
              </a:gs>
              <a:gs pos="100000">
                <a:srgbClr val="99CC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9CC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uk-UA" sz="2400" b="1" dirty="0">
                <a:solidFill>
                  <a:srgbClr val="660066"/>
                </a:solidFill>
                <a:latin typeface="Tahoma" pitchFamily="34" charset="0"/>
              </a:rPr>
              <a:t>Самоосвіта</a:t>
            </a:r>
            <a:endParaRPr lang="ru-RU" sz="2400" b="1" dirty="0">
              <a:solidFill>
                <a:srgbClr val="660066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4249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Цей дивосвіт - бібліотека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297">
            <a:off x="953063" y="1362971"/>
            <a:ext cx="4392488" cy="371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718">
            <a:off x="4322751" y="2753441"/>
            <a:ext cx="4202758" cy="361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3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3024336" cy="2748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323529" y="260648"/>
            <a:ext cx="5040560" cy="363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60" y="3152706"/>
            <a:ext cx="4501975" cy="330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3" name="16-конечная звезда 2"/>
          <p:cNvSpPr/>
          <p:nvPr/>
        </p:nvSpPr>
        <p:spPr>
          <a:xfrm>
            <a:off x="1043608" y="1844824"/>
            <a:ext cx="7631359" cy="4797152"/>
          </a:xfrm>
          <a:prstGeom prst="star16">
            <a:avLst/>
          </a:prstGeom>
          <a:solidFill>
            <a:srgbClr val="9BBB59"/>
          </a:solidFill>
          <a:ln w="400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uk-UA" sz="3600" dirty="0">
                <a:solidFill>
                  <a:srgbClr val="002060"/>
                </a:solidFill>
                <a:latin typeface="Times New Roman"/>
              </a:rPr>
              <a:t>«Використання різних форм і методів    роботи  по інформаційному забезпеченню   потреб   читачів»</a:t>
            </a:r>
            <a:endParaRPr lang="ru-RU" sz="36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040" y="188640"/>
            <a:ext cx="85704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Проблема, над якою працює бібліотека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0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61664"/>
            <a:ext cx="83529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</a:rPr>
              <a:t>Інформаційна робота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5803824" y="4029165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2400" b="1" dirty="0">
              <a:solidFill>
                <a:srgbClr val="0000FF"/>
              </a:solidFill>
              <a:latin typeface="Tahoma" pitchFamily="34" charset="0"/>
            </a:endParaRPr>
          </a:p>
          <a:p>
            <a:pPr lvl="0" algn="ctr"/>
            <a:r>
              <a:rPr lang="uk-UA" sz="2400" b="1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uk-UA" sz="2400" b="1" dirty="0">
              <a:solidFill>
                <a:srgbClr val="0000FF"/>
              </a:solidFill>
              <a:latin typeface="Tahoma" pitchFamily="34" charset="0"/>
            </a:endParaRPr>
          </a:p>
          <a:p>
            <a:pPr lvl="0" algn="ctr"/>
            <a:endParaRPr lang="ru-RU" sz="24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51" y="5085184"/>
            <a:ext cx="162537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несколько документов 8"/>
          <p:cNvSpPr/>
          <p:nvPr/>
        </p:nvSpPr>
        <p:spPr>
          <a:xfrm>
            <a:off x="1403648" y="1384995"/>
            <a:ext cx="3528392" cy="1628508"/>
          </a:xfrm>
          <a:prstGeom prst="flowChartMultidocument">
            <a:avLst/>
          </a:prstGeom>
          <a:gradFill rotWithShape="1">
            <a:gsLst>
              <a:gs pos="0">
                <a:srgbClr val="AC66BB">
                  <a:tint val="15000"/>
                  <a:satMod val="250000"/>
                </a:srgbClr>
              </a:gs>
              <a:gs pos="49000">
                <a:srgbClr val="AC66BB">
                  <a:tint val="50000"/>
                  <a:satMod val="200000"/>
                </a:srgbClr>
              </a:gs>
              <a:gs pos="49100">
                <a:srgbClr val="AC66BB">
                  <a:tint val="64000"/>
                  <a:satMod val="160000"/>
                </a:srgbClr>
              </a:gs>
              <a:gs pos="92000">
                <a:srgbClr val="AC66BB">
                  <a:tint val="50000"/>
                  <a:satMod val="200000"/>
                </a:srgbClr>
              </a:gs>
              <a:gs pos="100000">
                <a:srgbClr val="AC66BB">
                  <a:tint val="43000"/>
                  <a:satMod val="190000"/>
                </a:srgbClr>
              </a:gs>
            </a:gsLst>
            <a:lin ang="5400000" scaled="1"/>
          </a:gradFill>
          <a:ln w="11430" cap="flat" cmpd="sng" algn="ctr">
            <a:solidFill>
              <a:srgbClr val="AC66BB"/>
            </a:solidFill>
            <a:prstDash val="solid"/>
          </a:ln>
          <a:effectLst>
            <a:outerShdw blurRad="50800" dist="25000" dir="5400000" rotWithShape="0">
              <a:srgbClr val="AC66BB">
                <a:shade val="30000"/>
                <a:satMod val="150000"/>
                <a:alpha val="38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ru-RU" sz="2400" b="1" dirty="0" err="1">
                <a:solidFill>
                  <a:srgbClr val="0000FF"/>
                </a:solidFill>
                <a:latin typeface="Tahoma" pitchFamily="34" charset="0"/>
              </a:rPr>
              <a:t>Виставки</a:t>
            </a:r>
            <a:r>
              <a:rPr lang="ru-RU" sz="2400" b="1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ahoma" pitchFamily="34" charset="0"/>
              </a:rPr>
              <a:t>літератури</a:t>
            </a:r>
            <a:r>
              <a:rPr lang="ru-RU" sz="2400" b="1" dirty="0">
                <a:solidFill>
                  <a:srgbClr val="0000FF"/>
                </a:solidFill>
                <a:latin typeface="Tahoma" pitchFamily="34" charset="0"/>
              </a:rPr>
              <a:t>,</a:t>
            </a:r>
          </a:p>
          <a:p>
            <a:pPr lvl="0" algn="ctr"/>
            <a:r>
              <a:rPr lang="ru-RU" sz="2400" b="1" dirty="0" err="1">
                <a:solidFill>
                  <a:srgbClr val="0000FF"/>
                </a:solidFill>
                <a:latin typeface="Tahoma" pitchFamily="34" charset="0"/>
              </a:rPr>
              <a:t>повідомлення</a:t>
            </a:r>
            <a:endParaRPr lang="ru-RU" sz="24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0" name="Блок-схема: сохраненные данные 9"/>
          <p:cNvSpPr/>
          <p:nvPr/>
        </p:nvSpPr>
        <p:spPr>
          <a:xfrm>
            <a:off x="1259632" y="3356993"/>
            <a:ext cx="3672408" cy="1272337"/>
          </a:xfrm>
          <a:prstGeom prst="flowChartOnlineStorage">
            <a:avLst/>
          </a:prstGeom>
          <a:gradFill rotWithShape="1">
            <a:gsLst>
              <a:gs pos="0">
                <a:srgbClr val="B83D68">
                  <a:tint val="74000"/>
                </a:srgbClr>
              </a:gs>
              <a:gs pos="49000">
                <a:srgbClr val="B83D68">
                  <a:tint val="96000"/>
                  <a:shade val="84000"/>
                  <a:satMod val="110000"/>
                </a:srgbClr>
              </a:gs>
              <a:gs pos="49100">
                <a:srgbClr val="B83D68">
                  <a:shade val="55000"/>
                  <a:satMod val="150000"/>
                </a:srgbClr>
              </a:gs>
              <a:gs pos="92000">
                <a:srgbClr val="B83D68">
                  <a:tint val="98000"/>
                  <a:shade val="90000"/>
                  <a:satMod val="128000"/>
                </a:srgbClr>
              </a:gs>
              <a:gs pos="100000">
                <a:srgbClr val="B83D68">
                  <a:tint val="90000"/>
                  <a:shade val="97000"/>
                  <a:satMod val="128000"/>
                </a:srgbClr>
              </a:gs>
            </a:gsLst>
            <a:lin ang="5400000" scaled="1"/>
          </a:gradFill>
          <a:ln w="11430" cap="flat" cmpd="sng" algn="ctr">
            <a:solidFill>
              <a:srgbClr val="B83D68"/>
            </a:solidFill>
            <a:prstDash val="solid"/>
          </a:ln>
          <a:effectLst>
            <a:outerShdw blurRad="39000" dist="25400" dir="5400000" rotWithShape="0">
              <a:srgbClr val="B83D68">
                <a:shade val="33000"/>
                <a:alpha val="83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uk-UA" b="1" dirty="0">
                <a:solidFill>
                  <a:srgbClr val="0000FF"/>
                </a:solidFill>
                <a:latin typeface="Tahoma" pitchFamily="34" charset="0"/>
              </a:rPr>
              <a:t>Інформаційні огляди літератури</a:t>
            </a:r>
            <a:endParaRPr lang="ru-RU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5220072" y="3501008"/>
            <a:ext cx="3536080" cy="1128322"/>
          </a:xfrm>
          <a:prstGeom prst="flowChartTerminator">
            <a:avLst/>
          </a:prstGeom>
          <a:gradFill rotWithShape="1">
            <a:gsLst>
              <a:gs pos="0">
                <a:srgbClr val="B83D68">
                  <a:tint val="15000"/>
                  <a:satMod val="250000"/>
                </a:srgbClr>
              </a:gs>
              <a:gs pos="49000">
                <a:srgbClr val="B83D68">
                  <a:tint val="50000"/>
                  <a:satMod val="200000"/>
                </a:srgbClr>
              </a:gs>
              <a:gs pos="49100">
                <a:srgbClr val="B83D68">
                  <a:tint val="64000"/>
                  <a:satMod val="160000"/>
                </a:srgbClr>
              </a:gs>
              <a:gs pos="92000">
                <a:srgbClr val="B83D68">
                  <a:tint val="50000"/>
                  <a:satMod val="200000"/>
                </a:srgbClr>
              </a:gs>
              <a:gs pos="100000">
                <a:srgbClr val="B83D68">
                  <a:tint val="43000"/>
                  <a:satMod val="190000"/>
                </a:srgbClr>
              </a:gs>
            </a:gsLst>
            <a:lin ang="5400000" scaled="1"/>
          </a:gradFill>
          <a:ln w="11430" cap="flat" cmpd="sng" algn="ctr">
            <a:solidFill>
              <a:srgbClr val="B83D68"/>
            </a:solidFill>
            <a:prstDash val="solid"/>
          </a:ln>
          <a:effectLst>
            <a:outerShdw blurRad="50800" dist="25000" dir="5400000" rotWithShape="0">
              <a:srgbClr val="B83D68">
                <a:shade val="30000"/>
                <a:satMod val="150000"/>
                <a:alpha val="38000"/>
              </a:srgbClr>
            </a:outerShdw>
          </a:effectLst>
        </p:spPr>
        <p:txBody>
          <a:bodyPr anchor="ctr"/>
          <a:lstStyle/>
          <a:p>
            <a:pPr lvl="0"/>
            <a:endParaRPr lang="uk-UA" sz="2400" b="1" dirty="0">
              <a:solidFill>
                <a:srgbClr val="0000FF"/>
              </a:solidFill>
              <a:latin typeface="Tahoma" pitchFamily="34" charset="0"/>
            </a:endParaRPr>
          </a:p>
          <a:p>
            <a:pPr lvl="0" algn="ctr"/>
            <a:r>
              <a:rPr lang="uk-UA" sz="2400" b="1" dirty="0">
                <a:solidFill>
                  <a:srgbClr val="0000FF"/>
                </a:solidFill>
                <a:latin typeface="Tahoma" pitchFamily="34" charset="0"/>
              </a:rPr>
              <a:t>Інформаційні </a:t>
            </a:r>
          </a:p>
          <a:p>
            <a:pPr lvl="0" algn="ctr"/>
            <a:r>
              <a:rPr lang="uk-UA" sz="2400" b="1" dirty="0">
                <a:solidFill>
                  <a:srgbClr val="0000FF"/>
                </a:solidFill>
                <a:latin typeface="Tahoma" pitchFamily="34" charset="0"/>
              </a:rPr>
              <a:t>бюлетені</a:t>
            </a:r>
            <a:endParaRPr lang="ru-RU" sz="2400" b="1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31154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Font typeface="Wingdings" pitchFamily="2" charset="2"/>
              <a:buChar char="§"/>
              <a:defRPr/>
            </a:pPr>
            <a:r>
              <a:rPr lang="uk-UA" sz="4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Навчати дітей учитися із захопленням, раціонально використовувати свій час – завдання, яке спільно з педагогічним колективом вирішує шкільна бібліотека.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1"/>
            <a:ext cx="87129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uk-UA" sz="48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Надання допомоги педагогічному колективу  в навчанні та вихованні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536" y="1512080"/>
            <a:ext cx="8352928" cy="508527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b="1" dirty="0">
                <a:solidFill>
                  <a:srgbClr val="002060"/>
                </a:solidFill>
                <a:latin typeface="Franklin Gothic Book"/>
              </a:rPr>
              <a:t>Діяльність шкільної бібліотеки у </a:t>
            </a:r>
            <a:r>
              <a:rPr lang="uk-UA" b="1" dirty="0" smtClean="0">
                <a:solidFill>
                  <a:srgbClr val="002060"/>
                </a:solidFill>
                <a:latin typeface="Franklin Gothic Book"/>
              </a:rPr>
              <a:t>2016 </a:t>
            </a:r>
            <a:r>
              <a:rPr lang="uk-UA" b="1" dirty="0">
                <a:solidFill>
                  <a:srgbClr val="002060"/>
                </a:solidFill>
                <a:latin typeface="Franklin Gothic Book"/>
              </a:rPr>
              <a:t>– </a:t>
            </a:r>
            <a:r>
              <a:rPr lang="uk-UA" b="1" dirty="0" smtClean="0">
                <a:solidFill>
                  <a:srgbClr val="002060"/>
                </a:solidFill>
                <a:latin typeface="Franklin Gothic Book"/>
              </a:rPr>
              <a:t>2017 </a:t>
            </a:r>
            <a:r>
              <a:rPr lang="uk-UA" b="1" dirty="0" err="1">
                <a:solidFill>
                  <a:srgbClr val="002060"/>
                </a:solidFill>
                <a:latin typeface="Franklin Gothic Book"/>
              </a:rPr>
              <a:t>н.р</a:t>
            </a:r>
            <a:r>
              <a:rPr lang="uk-UA" b="1" dirty="0" smtClean="0">
                <a:solidFill>
                  <a:srgbClr val="002060"/>
                </a:solidFill>
                <a:latin typeface="Franklin Gothic Book"/>
              </a:rPr>
              <a:t>. </a:t>
            </a:r>
            <a:r>
              <a:rPr lang="uk-UA" b="1" dirty="0">
                <a:solidFill>
                  <a:srgbClr val="002060"/>
                </a:solidFill>
                <a:latin typeface="Franklin Gothic Book"/>
              </a:rPr>
              <a:t>спрямована на виховання в учнів інформаційної культури, любові до книги, культури читання, вміння користуватись бібліотекою, а також на забезпечення різноманітного змісту навчального процесу, всебічне сприяння підвищенню майстерності вчителів шляхом пропаганди педагогічної літератури та інформації про </a:t>
            </a:r>
            <a:r>
              <a:rPr lang="uk-UA" b="1" dirty="0" smtClean="0">
                <a:solidFill>
                  <a:srgbClr val="002060"/>
                </a:solidFill>
                <a:latin typeface="Franklin Gothic Book"/>
              </a:rPr>
              <a:t>неї.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endParaRPr lang="uk-UA" dirty="0">
              <a:solidFill>
                <a:srgbClr val="002060"/>
              </a:solidFill>
              <a:latin typeface="Franklin Gothic Book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endParaRPr lang="uk-UA" dirty="0" smtClean="0">
              <a:solidFill>
                <a:schemeClr val="tx1"/>
              </a:solidFill>
              <a:latin typeface="Franklin Gothic Book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endParaRPr lang="uk-UA" dirty="0">
              <a:solidFill>
                <a:schemeClr val="tx1"/>
              </a:solidFill>
              <a:latin typeface="Franklin Gothic Book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Виховна;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інформаційна;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Збагачувальна;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Культурологічна;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Пізнавальна;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Franklin Gothic Book"/>
              </a:rPr>
              <a:t>Розвиваюча</a:t>
            </a:r>
            <a:r>
              <a:rPr lang="uk-UA" sz="2000" dirty="0">
                <a:solidFill>
                  <a:schemeClr val="tx1"/>
                </a:solidFill>
                <a:latin typeface="Franklin Gothic Book"/>
              </a:rPr>
              <a:t>.</a:t>
            </a:r>
            <a:endParaRPr lang="ru-RU" sz="2000" dirty="0">
              <a:solidFill>
                <a:schemeClr val="tx1"/>
              </a:solidFill>
              <a:latin typeface="Franklin Gothic Book"/>
            </a:endParaRPr>
          </a:p>
        </p:txBody>
      </p:sp>
      <p:pic>
        <p:nvPicPr>
          <p:cNvPr id="6" name="Picture 5" descr="obraz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259238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068960"/>
            <a:ext cx="55446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Book"/>
              </a:rPr>
              <a:t> </a:t>
            </a:r>
            <a:r>
              <a:rPr lang="uk-UA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Book"/>
              </a:rPr>
              <a:t>Функції  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Book"/>
              </a:rPr>
              <a:t>бібліотеки</a:t>
            </a:r>
            <a:r>
              <a:rPr lang="uk-UA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Book"/>
              </a:rPr>
              <a:t>: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1"/>
            <a:ext cx="8929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Основні завдання і напрямки діяльності шкільної бібліотеки</a:t>
            </a:r>
            <a:endParaRPr lang="ru-RU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8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Перспективи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Times New Roman"/>
            </a:endParaRPr>
          </a:p>
          <a:p>
            <a:pPr lvl="0" algn="ctr" fontAlgn="base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розвитку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014975"/>
            <a:ext cx="7344816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buBlip>
                <a:blip r:embed="rId2"/>
              </a:buBlip>
              <a:tabLst>
                <a:tab pos="457200" algn="l"/>
              </a:tabLst>
            </a:pPr>
            <a:r>
              <a:rPr lang="ru-RU" sz="2800" dirty="0" err="1">
                <a:solidFill>
                  <a:srgbClr val="2F1311"/>
                </a:solidFill>
              </a:rPr>
              <a:t>Створення</a:t>
            </a:r>
            <a:r>
              <a:rPr lang="ru-RU" sz="2800" dirty="0">
                <a:solidFill>
                  <a:srgbClr val="2F1311"/>
                </a:solidFill>
              </a:rPr>
              <a:t> </a:t>
            </a:r>
            <a:r>
              <a:rPr lang="ru-RU" sz="2800" dirty="0" err="1">
                <a:solidFill>
                  <a:srgbClr val="2F1311"/>
                </a:solidFill>
              </a:rPr>
              <a:t>бібліотечно-інформаційного</a:t>
            </a:r>
            <a:r>
              <a:rPr lang="ru-RU" sz="2800" dirty="0">
                <a:solidFill>
                  <a:srgbClr val="2F1311"/>
                </a:solidFill>
              </a:rPr>
              <a:t> центру</a:t>
            </a:r>
            <a:endParaRPr lang="ru-RU" sz="2800" dirty="0">
              <a:solidFill>
                <a:prstClr val="black"/>
              </a:solidFill>
              <a:ea typeface="Times New Roman"/>
            </a:endParaRPr>
          </a:p>
          <a:p>
            <a:pPr marL="342900" lvl="0" indent="-342900" fontAlgn="base">
              <a:lnSpc>
                <a:spcPct val="80000"/>
              </a:lnSpc>
              <a:buBlip>
                <a:blip r:embed="rId2"/>
              </a:buBlip>
              <a:tabLst>
                <a:tab pos="457200" algn="l"/>
              </a:tabLst>
            </a:pPr>
            <a:r>
              <a:rPr lang="uk-UA" sz="2800" dirty="0">
                <a:solidFill>
                  <a:srgbClr val="2F1311"/>
                </a:solidFill>
              </a:rPr>
              <a:t>Створення єдиної комп'ютерної бібліотечної мережі району</a:t>
            </a:r>
            <a:endParaRPr lang="ru-RU" sz="2800" dirty="0">
              <a:solidFill>
                <a:prstClr val="black"/>
              </a:solidFill>
              <a:ea typeface="Times New Roman"/>
            </a:endParaRPr>
          </a:p>
          <a:p>
            <a:pPr marL="342900" lvl="0" indent="-342900" fontAlgn="base">
              <a:lnSpc>
                <a:spcPct val="80000"/>
              </a:lnSpc>
              <a:buBlip>
                <a:blip r:embed="rId2"/>
              </a:buBlip>
              <a:tabLst>
                <a:tab pos="457200" algn="l"/>
              </a:tabLst>
            </a:pPr>
            <a:r>
              <a:rPr lang="uk-UA" sz="2800" dirty="0">
                <a:solidFill>
                  <a:srgbClr val="2F1311"/>
                </a:solidFill>
              </a:rPr>
              <a:t>Впровадження бібліотечних програм “Облік підручників”, “Періодика”, створення </a:t>
            </a:r>
            <a:r>
              <a:rPr lang="uk-UA" sz="2800" dirty="0" smtClean="0">
                <a:solidFill>
                  <a:srgbClr val="2F1311"/>
                </a:solidFill>
              </a:rPr>
              <a:t>електронної бази даних.</a:t>
            </a:r>
            <a:endParaRPr lang="ru-RU" sz="2800" dirty="0">
              <a:solidFill>
                <a:prstClr val="black"/>
              </a:solidFill>
              <a:ea typeface="Times New Roman"/>
            </a:endParaRPr>
          </a:p>
        </p:txBody>
      </p:sp>
      <p:pic>
        <p:nvPicPr>
          <p:cNvPr id="4" name="Picture 7" descr="AG00174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68" y="5284543"/>
            <a:ext cx="1421481" cy="120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20642"/>
            <a:ext cx="2298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 descr="i?id=38417043&amp;tov=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92" y="5157192"/>
            <a:ext cx="1801880" cy="140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2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484784"/>
            <a:ext cx="6264696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182563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 конкурсі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«Живи, книго!»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беруть участь учні всіх класів, класні керівники, вчителі – </a:t>
            </a:r>
            <a:r>
              <a:rPr kumimoji="0" lang="uk-U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предметники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бібліотекар. В класах діють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«Пости бережливих»,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книжкові лікарні. У проведенні акції особлива роль належить бібліотечному активу. Разом з бібліотекарем він готує та проводить рейди перевірки стану збереження підручників, бесіди, інформаційні години </a:t>
            </a:r>
          </a:p>
          <a:p>
            <a:pPr marL="228600" marR="0" lvl="0" indent="-182563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		В школі працює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“Книжкова лікарня”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-695206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182563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3223559"/>
            <a:ext cx="208823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4" descr="http://ppslsch1.narod.ru/1a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72"/>
          <a:stretch>
            <a:fillRect/>
          </a:stretch>
        </p:blipFill>
        <p:spPr bwMode="auto">
          <a:xfrm>
            <a:off x="395536" y="1255986"/>
            <a:ext cx="1890464" cy="1968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332656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Акція «Живи книго»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7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ыноска-облако 11"/>
          <p:cNvSpPr/>
          <p:nvPr/>
        </p:nvSpPr>
        <p:spPr>
          <a:xfrm>
            <a:off x="4427983" y="337394"/>
            <a:ext cx="4358859" cy="2355738"/>
          </a:xfrm>
          <a:prstGeom prst="cloudCallout">
            <a:avLst>
              <a:gd name="adj1" fmla="val -29318"/>
              <a:gd name="adj2" fmla="val 80722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uk-UA" sz="2400" b="1" i="1" dirty="0">
              <a:solidFill>
                <a:srgbClr val="FF0000"/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>
            <a:off x="539552" y="341403"/>
            <a:ext cx="3751510" cy="2567756"/>
          </a:xfrm>
          <a:prstGeom prst="cloudCallout">
            <a:avLst>
              <a:gd name="adj1" fmla="val 43409"/>
              <a:gd name="adj2" fmla="val 851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/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573016"/>
            <a:ext cx="8535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Запрошує учнів нашої школи, а також батьків до нашої бібліотеки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 descr="BD136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28" y="4653136"/>
            <a:ext cx="1944216" cy="18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BD1370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4653136"/>
            <a:ext cx="1944216" cy="18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836712"/>
            <a:ext cx="35283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/>
            <a:r>
              <a:rPr lang="uk-UA" sz="2400" b="1" cap="none" spc="0" dirty="0">
                <a:ln/>
                <a:solidFill>
                  <a:srgbClr val="C00000"/>
                </a:solidFill>
                <a:effectLst/>
              </a:rPr>
              <a:t>Кількість учнів – 63</a:t>
            </a:r>
            <a:endParaRPr lang="ru-RU" sz="2400" b="1" cap="none" spc="0" dirty="0">
              <a:ln/>
              <a:solidFill>
                <a:srgbClr val="C00000"/>
              </a:solidFill>
              <a:effectLst/>
            </a:endParaRPr>
          </a:p>
          <a:p>
            <a:pPr algn="ctr" fontAlgn="base"/>
            <a:r>
              <a:rPr lang="uk-UA" sz="2400" b="1" cap="none" spc="0" dirty="0">
                <a:ln/>
                <a:solidFill>
                  <a:srgbClr val="C00000"/>
                </a:solidFill>
                <a:effectLst/>
              </a:rPr>
              <a:t>Кількість класів - 9</a:t>
            </a:r>
            <a:endParaRPr lang="ru-RU" sz="24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548680"/>
            <a:ext cx="27363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i="1" cap="none" spc="0" dirty="0">
                <a:ln/>
                <a:solidFill>
                  <a:srgbClr val="C00000"/>
                </a:solidFill>
                <a:effectLst/>
              </a:rPr>
              <a:t>Б</a:t>
            </a:r>
            <a:r>
              <a:rPr lang="uk-UA" sz="2400" b="1" i="1" cap="none" spc="0" dirty="0" err="1">
                <a:ln/>
                <a:solidFill>
                  <a:srgbClr val="C00000"/>
                </a:solidFill>
                <a:effectLst/>
              </a:rPr>
              <a:t>ібліотека</a:t>
            </a:r>
            <a:endParaRPr lang="uk-UA" sz="2400" b="1" i="1" cap="none" spc="0" dirty="0">
              <a:ln/>
              <a:solidFill>
                <a:srgbClr val="C00000"/>
              </a:solidFill>
              <a:effectLst/>
            </a:endParaRPr>
          </a:p>
          <a:p>
            <a:pPr algn="ctr"/>
            <a:r>
              <a:rPr lang="uk-UA" sz="2400" b="1" cap="none" spc="0" dirty="0" err="1">
                <a:ln/>
                <a:solidFill>
                  <a:srgbClr val="C00000"/>
                </a:solidFill>
                <a:effectLst/>
              </a:rPr>
              <a:t>Денисівської</a:t>
            </a:r>
            <a:r>
              <a:rPr lang="uk-UA" sz="2400" b="1" cap="none" spc="0" dirty="0">
                <a:ln/>
                <a:solidFill>
                  <a:srgbClr val="C00000"/>
                </a:solidFill>
                <a:effectLst/>
              </a:rPr>
              <a:t> ЗОШ</a:t>
            </a:r>
          </a:p>
          <a:p>
            <a:pPr algn="ctr"/>
            <a:r>
              <a:rPr lang="uk-UA" sz="2400" b="1" cap="none" spc="0" dirty="0">
                <a:ln/>
                <a:solidFill>
                  <a:srgbClr val="C00000"/>
                </a:solidFill>
                <a:effectLst/>
              </a:rPr>
              <a:t> І –</a:t>
            </a:r>
            <a:r>
              <a:rPr lang="uk-UA" sz="2400" b="1" cap="none" spc="0" dirty="0" smtClean="0">
                <a:ln/>
                <a:solidFill>
                  <a:srgbClr val="C00000"/>
                </a:solidFill>
                <a:effectLst/>
              </a:rPr>
              <a:t>ІІ ст.</a:t>
            </a:r>
            <a:endParaRPr lang="ru-RU" sz="24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622735">
            <a:off x="504051" y="1692826"/>
            <a:ext cx="7869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Масова робота нашого </a:t>
            </a:r>
            <a:r>
              <a:rPr lang="uk-UA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бібліомістечка</a:t>
            </a:r>
            <a:r>
              <a:rPr lang="uk-UA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ru-RU" sz="5400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26" name="Рисунок 2" descr="Описание: https://2.bp.blogspot.com/-o3x0ZwF8JHk/Vs8u_nfGyGI/AAAAAAAAAKE/YA1UIecjqyE/s640/%25D1%2580%25D0%25B8%25D1%2581.5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950">
            <a:off x="2304108" y="3820628"/>
            <a:ext cx="5756441" cy="13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2656"/>
            <a:ext cx="83187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“Інноваційна  діяльність – це гарно організована, раціональна і систематична </a:t>
            </a:r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робота”                                       П.</a:t>
            </a:r>
            <a:r>
              <a:rPr lang="uk-UA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Друкер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0607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 «Блей-тур»</a:t>
            </a:r>
            <a:endParaRPr lang="ru-RU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G:\DCIM\103_PANA\P10305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19038"/>
            <a:ext cx="41044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60590" y="2741957"/>
            <a:ext cx="4303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Бібліотечний </a:t>
            </a:r>
            <a:r>
              <a:rPr lang="uk-UA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флешмоб</a:t>
            </a:r>
            <a:endParaRPr lang="ru-RU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Рисунок 6" descr="C:\Documents and Settings\Люда\Рабочий стол\IMG_20150930_1505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6354" y="3284984"/>
            <a:ext cx="3888432" cy="32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9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Літературно </a:t>
            </a:r>
            <a:r>
              <a:rPr lang="uk-UA" sz="3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–музична</a:t>
            </a:r>
            <a:r>
              <a:rPr lang="uk-UA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композиція: 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«Дітям </a:t>
            </a:r>
            <a:r>
              <a:rPr lang="uk-UA" sz="3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світу-</a:t>
            </a:r>
            <a:r>
              <a:rPr lang="uk-UA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сонце,квіти, мир!»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 descr="G:\DCIM\103_PANA\P10306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6106">
            <a:off x="384538" y="1784052"/>
            <a:ext cx="453650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309">
            <a:off x="4782317" y="2510000"/>
            <a:ext cx="3739670" cy="3724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00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Інформаційна хвилинка </a:t>
            </a:r>
            <a:endParaRPr lang="ru-RU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«Мова – душа нації»</a:t>
            </a:r>
            <a:endParaRPr lang="ru-RU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1" y="2198768"/>
            <a:ext cx="5240983" cy="411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371">
            <a:off x="582749" y="1424401"/>
            <a:ext cx="3525941" cy="307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865">
            <a:off x="5091993" y="1608855"/>
            <a:ext cx="334424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42" y="3512720"/>
            <a:ext cx="3851203" cy="312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8173" y="1412776"/>
            <a:ext cx="2918003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32656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Зустріч з учасниками АТО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4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392916"/>
            <a:ext cx="3924435" cy="332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4248472" cy="36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8" y="392916"/>
            <a:ext cx="3732088" cy="30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2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4208" y="1163652"/>
            <a:ext cx="4614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lvl="0" algn="ctr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uk-UA" alt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alt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3168352" cy="376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46" y="3212976"/>
            <a:ext cx="2592288" cy="336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17734"/>
            <a:ext cx="2880320" cy="319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332657"/>
            <a:ext cx="5022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/>
            <a:r>
              <a:rPr lang="ru-RU" sz="1000" dirty="0">
                <a:solidFill>
                  <a:srgbClr val="000000"/>
                </a:solidFill>
                <a:latin typeface="Verdana"/>
                <a:ea typeface="Times New Roman"/>
              </a:rPr>
              <a:t> </a:t>
            </a:r>
            <a:endParaRPr lang="ru-RU" sz="1600" dirty="0">
              <a:ea typeface="Times New Roman"/>
            </a:endParaRPr>
          </a:p>
          <a:p>
            <a:r>
              <a:rPr lang="uk-UA" dirty="0" smtClean="0">
                <a:solidFill>
                  <a:srgbClr val="000000"/>
                </a:solidFill>
                <a:ea typeface="Times New Roman"/>
              </a:rPr>
              <a:t> </a:t>
            </a:r>
            <a:endParaRPr lang="ru-RU" sz="1600" dirty="0"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332657"/>
            <a:ext cx="8496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Екскурсі</a:t>
            </a:r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я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 «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Перші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 кроки до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скарбниці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знань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</a:rPr>
              <a:t>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6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1096" y="3223559"/>
            <a:ext cx="290464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 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60649"/>
            <a:ext cx="80648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249">
            <a:off x="533742" y="2104200"/>
            <a:ext cx="3888432" cy="384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F14124">
                <a:satMod val="175000"/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233">
            <a:off x="5004047" y="2316228"/>
            <a:ext cx="3361077" cy="3633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F14124">
                <a:satMod val="175000"/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22519" y="3244334"/>
            <a:ext cx="23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kern="1400" spc="25" dirty="0" smtClean="0">
                <a:solidFill>
                  <a:srgbClr val="17365D"/>
                </a:solidFill>
                <a:latin typeface="Cambria"/>
                <a:ea typeface="Times New Roman"/>
                <a:cs typeface="Times New Roman"/>
              </a:rPr>
              <a:t> </a:t>
            </a:r>
            <a:endParaRPr lang="ru-RU" kern="1400" spc="25" dirty="0">
              <a:solidFill>
                <a:srgbClr val="17365D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169" y="260649"/>
            <a:ext cx="85003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kern="140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Шануймо</a:t>
            </a:r>
            <a:r>
              <a:rPr lang="ru-RU" sz="5400" b="1" kern="14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5400" b="1" kern="140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таланти</a:t>
            </a:r>
            <a:r>
              <a:rPr lang="ru-RU" sz="5400" b="1" kern="14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5400" b="1" kern="140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рідного</a:t>
            </a:r>
            <a:r>
              <a:rPr lang="ru-RU" sz="5400" b="1" kern="14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краю!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0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5" y="333088"/>
            <a:ext cx="6912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irc_mi" descr="http://school129.edu.kh.ua/files2/images/%D0%A0%D0%B8%D1%81%D1%83%D0%BD%D0%BE%D0%BA1.png?size=11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79780" y="513197"/>
            <a:ext cx="1656184" cy="233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3648" y="3195410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«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Бібліотека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це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той храм, де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завжди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народжується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і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зберігається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духовність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Пам’ятаймо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що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у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давнину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бібліотеку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називали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«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дім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життя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», «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притулок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мудрості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», «аптека для </a:t>
            </a:r>
            <a:r>
              <a:rPr lang="ru-RU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душі</a:t>
            </a:r>
            <a:r>
              <a:rPr lang="ru-RU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».</a:t>
            </a:r>
            <a:r>
              <a:rPr lang="uk-UA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</a:p>
        </p:txBody>
      </p:sp>
      <p:pic>
        <p:nvPicPr>
          <p:cNvPr id="5" name="Picture 11" descr="http://rdabershad.gov.ua/up/news/article/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804248" y="5134403"/>
            <a:ext cx="1944216" cy="147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3768" y="5134402"/>
            <a:ext cx="2664296" cy="148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7704" y="548680"/>
            <a:ext cx="69127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Бесіда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для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учнів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молодших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класів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до дня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шкільних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бібліотек</a:t>
            </a:r>
            <a:endParaRPr lang="ru-RU" sz="3200" b="1" i="1" kern="1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"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Подорож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у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книжкове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місто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-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бібліотека</a:t>
            </a:r>
            <a:r>
              <a:rPr lang="ru-RU" sz="32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"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5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6"/>
            <a:ext cx="3888432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285293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CCFF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CCFF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9" y="2564904"/>
            <a:ext cx="74168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Година </a:t>
            </a:r>
            <a:r>
              <a:rPr lang="ru-RU" sz="54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цікавих</a:t>
            </a: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54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повідомлень</a:t>
            </a: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«Знай про </a:t>
            </a:r>
            <a:r>
              <a:rPr lang="ru-RU" sz="54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Україну</a:t>
            </a: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5400" b="1" i="1" kern="10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більше</a:t>
            </a:r>
            <a:r>
              <a:rPr lang="ru-RU" sz="5400" b="1" i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6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826002">
            <a:off x="3134280" y="1228310"/>
            <a:ext cx="5725770" cy="4095433"/>
          </a:xfrm>
          <a:prstGeom prst="cloudCallout">
            <a:avLst>
              <a:gd name="adj1" fmla="val -23171"/>
              <a:gd name="adj2" fmla="val 6997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u="sng" kern="0" dirty="0">
                <a:solidFill>
                  <a:srgbClr val="003366"/>
                </a:solidFill>
                <a:latin typeface="Times New Roman" pitchFamily="18" charset="0"/>
              </a:rPr>
              <a:t>Рік народження</a:t>
            </a:r>
            <a:r>
              <a:rPr lang="uk-UA" sz="1600" b="1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– 1960р.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u="sng" kern="0" dirty="0" err="1">
                <a:solidFill>
                  <a:srgbClr val="003366"/>
                </a:solidFill>
                <a:latin typeface="Times New Roman" pitchFamily="18" charset="0"/>
              </a:rPr>
              <a:t>Посада</a:t>
            </a:r>
            <a:r>
              <a:rPr lang="uk-UA" sz="1600" b="1" kern="0" dirty="0" err="1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 бібліотекар з 1997року;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u="sng" kern="0" dirty="0">
                <a:solidFill>
                  <a:srgbClr val="003366"/>
                </a:solidFill>
                <a:latin typeface="Times New Roman" pitchFamily="18" charset="0"/>
              </a:rPr>
              <a:t>Освіта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-середня </a:t>
            </a: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спеціальна закінчила 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в 1987році Хмельницьке педагогічне училище.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u="sng" kern="0" dirty="0">
                <a:solidFill>
                  <a:srgbClr val="003366"/>
                </a:solidFill>
                <a:latin typeface="Times New Roman" pitchFamily="18" charset="0"/>
              </a:rPr>
              <a:t>Стаж роботи</a:t>
            </a:r>
            <a:r>
              <a:rPr lang="uk-UA" sz="1600" b="1" kern="0" dirty="0">
                <a:solidFill>
                  <a:srgbClr val="003366"/>
                </a:solidFill>
                <a:latin typeface="Times New Roman" pitchFamily="18" charset="0"/>
              </a:rPr>
              <a:t>:</a:t>
            </a:r>
            <a:r>
              <a:rPr lang="uk-UA" sz="1600" b="1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38років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, з них  </a:t>
            </a: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19 </a:t>
            </a:r>
            <a:r>
              <a:rPr lang="uk-UA" sz="1600" b="1" kern="0" dirty="0" err="1" smtClean="0">
                <a:solidFill>
                  <a:srgbClr val="000000"/>
                </a:solidFill>
                <a:latin typeface="Times New Roman" pitchFamily="18" charset="0"/>
              </a:rPr>
              <a:t>–працюю</a:t>
            </a:r>
            <a:endParaRPr lang="uk-UA" sz="16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 у 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бібліотеці.</a:t>
            </a:r>
            <a:endParaRPr lang="uk-UA" sz="1600" b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</a:pPr>
            <a:r>
              <a:rPr lang="uk-UA" sz="1600" b="1" u="sng" kern="0" dirty="0">
                <a:solidFill>
                  <a:srgbClr val="003366"/>
                </a:solidFill>
                <a:latin typeface="Times New Roman" pitchFamily="18" charset="0"/>
              </a:rPr>
              <a:t>Курси підвищення кваліфікації</a:t>
            </a:r>
            <a:r>
              <a:rPr lang="uk-UA" sz="1600" b="1" u="sng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uk-UA" sz="1600" b="1" u="sng" kern="0" dirty="0">
                <a:solidFill>
                  <a:srgbClr val="000000"/>
                </a:solidFill>
                <a:latin typeface="Times New Roman" pitchFamily="18" charset="0"/>
              </a:rPr>
              <a:t>у</a:t>
            </a:r>
            <a:r>
              <a:rPr lang="uk-UA" sz="1600" b="1" kern="0" dirty="0">
                <a:solidFill>
                  <a:srgbClr val="000000"/>
                </a:solidFill>
                <a:latin typeface="Times New Roman" pitchFamily="18" charset="0"/>
              </a:rPr>
              <a:t> 2012 </a:t>
            </a:r>
            <a:r>
              <a:rPr lang="uk-UA" sz="1600" b="1" kern="0" dirty="0" smtClean="0">
                <a:solidFill>
                  <a:srgbClr val="000000"/>
                </a:solidFill>
                <a:latin typeface="Times New Roman" pitchFamily="18" charset="0"/>
              </a:rPr>
              <a:t>році, 9 розряд.</a:t>
            </a:r>
            <a:endParaRPr lang="uk-UA" sz="1600" b="1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962384">
            <a:off x="3261202" y="2117409"/>
            <a:ext cx="4903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endParaRPr kumimoji="0" lang="ru-RU" sz="1800" u="none" strike="noStrike" kern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353944"/>
            <a:ext cx="80780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uk-UA" sz="5400" b="1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Візитка бібліотекаря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5_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97152"/>
            <a:ext cx="172819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146850"/>
            <a:ext cx="1771996" cy="213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3140968"/>
            <a:ext cx="2175680" cy="26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6787" y="4437112"/>
            <a:ext cx="3888433" cy="221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323528" y="499291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Виховна година</a:t>
            </a:r>
            <a:endParaRPr lang="ru-RU" sz="5400" b="1" i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« Краса і </a:t>
            </a:r>
            <a:r>
              <a:rPr lang="ru-RU" sz="5400" b="1" i="1" kern="1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велич</a:t>
            </a:r>
            <a:r>
              <a:rPr lang="ru-RU" sz="54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5400" b="1" i="1" kern="1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символів</a:t>
            </a:r>
            <a:r>
              <a:rPr lang="ru-RU" sz="54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5400" b="1" i="1" kern="1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державних</a:t>
            </a:r>
            <a:r>
              <a:rPr lang="ru-RU" sz="54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38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957">
            <a:off x="4743783" y="1097479"/>
            <a:ext cx="3953239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731">
            <a:off x="407931" y="797995"/>
            <a:ext cx="448746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1" y="332656"/>
            <a:ext cx="82089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i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5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2681" y="27126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7"/>
            <a:ext cx="85689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Вікторина на тему: </a:t>
            </a:r>
            <a:b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«Не порушуйте наші права»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22" y="1900975"/>
            <a:ext cx="3913333" cy="3040193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2" y="1772817"/>
            <a:ext cx="3481286" cy="237818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51001"/>
            <a:ext cx="3528392" cy="233476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27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119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uk-UA" sz="54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/>
              </a:rPr>
              <a:t>Літературний  диліжанс</a:t>
            </a:r>
            <a:endParaRPr lang="ru-RU" sz="5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4520"/>
            <a:ext cx="4032448" cy="29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70" y="1412776"/>
            <a:ext cx="3456384" cy="239245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549">
            <a:off x="-365430" y="4267742"/>
            <a:ext cx="4695442" cy="2388351"/>
          </a:xfrm>
          <a:prstGeom prst="flowChartAlternateProcess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05228"/>
            <a:ext cx="4968552" cy="2450245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11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0438" y="260648"/>
            <a:ext cx="60599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Блог</a:t>
            </a:r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 бібліотекаря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8333" r="-1512" b="29444"/>
          <a:stretch/>
        </p:blipFill>
        <p:spPr>
          <a:xfrm>
            <a:off x="251520" y="1183978"/>
            <a:ext cx="4248472" cy="318482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28473" r="12916" b="28472"/>
          <a:stretch/>
        </p:blipFill>
        <p:spPr>
          <a:xfrm>
            <a:off x="4600636" y="1183978"/>
            <a:ext cx="4147827" cy="305771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28789" r="17083" b="20655"/>
          <a:stretch/>
        </p:blipFill>
        <p:spPr>
          <a:xfrm>
            <a:off x="3203848" y="4241692"/>
            <a:ext cx="4968552" cy="2425311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21157146">
            <a:off x="364971" y="3305504"/>
            <a:ext cx="7397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pylyponko.blogspot.com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564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8060" y="260648"/>
            <a:ext cx="4686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Мої проекти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23292" r="11530" b="18843"/>
          <a:stretch/>
        </p:blipFill>
        <p:spPr>
          <a:xfrm>
            <a:off x="539553" y="1412776"/>
            <a:ext cx="3960440" cy="312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7918" r="18989" b="18344"/>
          <a:stretch/>
        </p:blipFill>
        <p:spPr>
          <a:xfrm>
            <a:off x="4677491" y="1412777"/>
            <a:ext cx="4142982" cy="3110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94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57" y="3223559"/>
            <a:ext cx="242374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ea typeface="Calibri"/>
                <a:cs typeface="Times New Roman"/>
              </a:rPr>
              <a:t>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2656"/>
            <a:ext cx="83529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Кращі  читацькі  щоденники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4455"/>
            <a:ext cx="5688632" cy="312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5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874764"/>
            <a:ext cx="7656335" cy="416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kern="10" spc="720" dirty="0" smtClean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4800" b="1" kern="10" spc="720" dirty="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95936" y="2636912"/>
            <a:ext cx="25922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3600" b="1" cap="none" spc="0" dirty="0">
                <a:ln/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Бібліотека</a:t>
            </a:r>
            <a:endParaRPr lang="ru-RU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004" y="260648"/>
            <a:ext cx="8424935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4800" b="1" kern="10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Вивчення</a:t>
            </a:r>
            <a:r>
              <a:rPr lang="ru-RU" sz="4800" b="1" kern="1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та </a:t>
            </a:r>
            <a:r>
              <a:rPr lang="ru-RU" sz="4800" b="1" kern="10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розвиток</a:t>
            </a:r>
            <a:endParaRPr lang="ru-RU" sz="4800" b="1" kern="1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  <a:p>
            <a:pPr lvl="0" algn="ctr"/>
            <a:r>
              <a:rPr lang="ru-RU" sz="4800" b="1" kern="1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800" b="1" kern="10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читацьких</a:t>
            </a:r>
            <a:r>
              <a:rPr lang="ru-RU" sz="4800" b="1" kern="1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800" b="1" kern="10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інтересів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31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39" y="2285996"/>
            <a:ext cx="2786072" cy="1714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5" y="4890305"/>
            <a:ext cx="2175642" cy="5655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</a:rPr>
              <a:t>свято казки;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000504"/>
            <a:ext cx="2175642" cy="6429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</a:rPr>
              <a:t>об'єднання «юних книголюбів»;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0764" y="3168649"/>
            <a:ext cx="2212422" cy="6056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</a:rPr>
              <a:t>день книги;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5" y="2286000"/>
            <a:ext cx="2175642" cy="714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 smtClean="0">
                <a:solidFill>
                  <a:srgbClr val="002060"/>
                </a:solidFill>
              </a:rPr>
              <a:t> Година  вільного </a:t>
            </a:r>
            <a:r>
              <a:rPr lang="uk-UA" sz="2000" dirty="0">
                <a:solidFill>
                  <a:srgbClr val="002060"/>
                </a:solidFill>
              </a:rPr>
              <a:t>читання;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5" y="1197324"/>
            <a:ext cx="2175642" cy="8743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</a:rPr>
              <a:t>посвячення у читачі;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545" y="526368"/>
            <a:ext cx="2175642" cy="5263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uk-UA" sz="2800" dirty="0" smtClean="0">
                <a:solidFill>
                  <a:srgbClr val="C00000"/>
                </a:solidFill>
              </a:rPr>
              <a:t>1- 4класи: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0906" y="4869160"/>
            <a:ext cx="1974478" cy="5655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</a:rPr>
              <a:t>години цікавої інформації;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0906" y="4143374"/>
            <a:ext cx="1949574" cy="5000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</a:rPr>
              <a:t>години вільного читання;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80906" y="526368"/>
            <a:ext cx="1949574" cy="5263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800" dirty="0">
                <a:solidFill>
                  <a:srgbClr val="C00000"/>
                </a:solidFill>
              </a:rPr>
              <a:t>5-9 класи: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80906" y="3284984"/>
            <a:ext cx="1949574" cy="4654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</a:rPr>
              <a:t>усні журнали;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80906" y="2286000"/>
            <a:ext cx="1974478" cy="714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</a:rPr>
              <a:t>читацькі конференції;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80905" y="1197324"/>
            <a:ext cx="1974479" cy="8284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dirty="0">
                <a:solidFill>
                  <a:srgbClr val="002060"/>
                </a:solidFill>
              </a:rPr>
              <a:t>прем'єра книги;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 flipH="1" flipV="1">
            <a:off x="4786312" y="1571626"/>
            <a:ext cx="714375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V="1">
            <a:off x="3429001" y="1643062"/>
            <a:ext cx="785812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3286126" y="4214812"/>
            <a:ext cx="571500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4893469" y="4250531"/>
            <a:ext cx="571500" cy="357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5786438" y="1857375"/>
            <a:ext cx="642937" cy="500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5929313" y="2501900"/>
            <a:ext cx="571500" cy="14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000750" y="2928938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6200000" flipH="1">
            <a:off x="5786437" y="4000501"/>
            <a:ext cx="785813" cy="5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6200000" flipH="1">
            <a:off x="6000750" y="3429000"/>
            <a:ext cx="428625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16200000" flipV="1">
            <a:off x="2643187" y="1714501"/>
            <a:ext cx="500063" cy="5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0800000">
            <a:off x="2643188" y="2286000"/>
            <a:ext cx="357187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10800000">
            <a:off x="2643188" y="3143250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10800000" flipV="1">
            <a:off x="2643188" y="3643313"/>
            <a:ext cx="428625" cy="21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10800000" flipV="1">
            <a:off x="2643188" y="4071938"/>
            <a:ext cx="642937" cy="5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67545" y="5720480"/>
            <a:ext cx="2175641" cy="647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solidFill>
                  <a:srgbClr val="002060"/>
                </a:solidFill>
              </a:rPr>
              <a:t>дитячі ранки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580907" y="5720480"/>
            <a:ext cx="1974478" cy="8048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dirty="0">
                <a:solidFill>
                  <a:srgbClr val="002060"/>
                </a:solidFill>
              </a:rPr>
              <a:t>зустріч з </a:t>
            </a:r>
            <a:r>
              <a:rPr lang="uk-UA" sz="2000" dirty="0" smtClean="0">
                <a:solidFill>
                  <a:srgbClr val="002060"/>
                </a:solidFill>
              </a:rPr>
              <a:t>поетами </a:t>
            </a:r>
            <a:r>
              <a:rPr lang="uk-UA" sz="2000" dirty="0">
                <a:solidFill>
                  <a:srgbClr val="002060"/>
                </a:solidFill>
              </a:rPr>
              <a:t>Поділля.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43240" y="2286000"/>
            <a:ext cx="27860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Форми прилучення учнів                       до книги</a:t>
            </a:r>
            <a:endParaRPr lang="ru-RU" sz="2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4888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3251088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Робота з 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батьками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29196"/>
            <a:ext cx="7128792" cy="542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2657"/>
            <a:ext cx="444624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uk-UA" sz="5400" b="1" u="sng" dirty="0" smtClean="0">
              <a:solidFill>
                <a:srgbClr val="CC3300"/>
              </a:solidFill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5400" b="1" u="sng" dirty="0" smtClean="0">
                <a:solidFill>
                  <a:srgbClr val="CC3300"/>
                </a:solidFill>
                <a:cs typeface="Arial" charset="0"/>
              </a:rPr>
              <a:t> </a:t>
            </a:r>
            <a:endParaRPr lang="uk-UA" sz="5400" b="1" i="1" dirty="0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4744" y="2958750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uk-UA" sz="3600" b="1" u="sng" dirty="0" smtClean="0">
              <a:solidFill>
                <a:srgbClr val="CC3300"/>
              </a:solidFill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3600" b="1" u="sng" dirty="0" smtClean="0">
                <a:solidFill>
                  <a:srgbClr val="CC3300"/>
                </a:solidFill>
                <a:cs typeface="Arial" charset="0"/>
              </a:rPr>
              <a:t> </a:t>
            </a:r>
            <a:endParaRPr lang="uk-UA" sz="3200" b="1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809984"/>
            <a:ext cx="5022304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200" b="1" i="1" dirty="0" smtClean="0">
                <a:solidFill>
                  <a:srgbClr val="073763"/>
                </a:solidFill>
                <a:latin typeface="franklin gothic book"/>
                <a:ea typeface="Times New Roman"/>
                <a:cs typeface="Times New Roman"/>
              </a:rPr>
              <a:t>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4"/>
          <a:stretch/>
        </p:blipFill>
        <p:spPr>
          <a:xfrm>
            <a:off x="2286000" y="3501008"/>
            <a:ext cx="5526360" cy="239179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12130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3600" b="1" u="sng" dirty="0" smtClean="0">
                <a:solidFill>
                  <a:srgbClr val="CC3300"/>
                </a:solidFill>
                <a:cs typeface="Arial" charset="0"/>
              </a:rPr>
              <a:t> </a:t>
            </a:r>
            <a:endParaRPr lang="uk-UA" sz="3200" b="1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39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Arial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32657"/>
            <a:ext cx="7704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</a:rPr>
              <a:t>Моє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</a:rPr>
              <a:t>життєве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</a:rPr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</a:rPr>
              <a:t>кредо: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255988"/>
            <a:ext cx="849694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73763"/>
                </a:solidFill>
                <a:latin typeface="franklin gothic book"/>
                <a:ea typeface="Times New Roman"/>
                <a:cs typeface="Times New Roman"/>
              </a:rPr>
              <a:t> 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Візьми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доброту і дай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її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тому,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хто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сам не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вміє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віддавати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 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Візьми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віру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і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віддай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кожному,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хто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не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має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її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 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Візьми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любов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і неси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її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усьому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світові</a:t>
            </a:r>
            <a:r>
              <a:rPr lang="ru-RU" sz="2800" b="1" i="1" dirty="0">
                <a:solidFill>
                  <a:srgbClr val="073763"/>
                </a:solidFill>
                <a:latin typeface="Times"/>
                <a:ea typeface="Times New Roman"/>
                <a:cs typeface="Times New Roman"/>
              </a:rPr>
              <a:t>…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84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54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0648"/>
            <a:ext cx="799288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Зростаю</a:t>
            </a:r>
            <a:r>
              <a:rPr lang="ru-RU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у </a:t>
            </a:r>
            <a:r>
              <a:rPr lang="ru-RU" sz="54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читанні</a:t>
            </a:r>
            <a:endParaRPr lang="ru-RU" sz="5400" b="1" kern="1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2400" b="1" kern="10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Куточок</a:t>
            </a:r>
            <a:r>
              <a:rPr lang="ru-RU" sz="2400" b="1" kern="1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b="1" kern="10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читача</a:t>
            </a:r>
            <a:r>
              <a:rPr lang="ru-RU" sz="2400" b="1" kern="1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 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00" y="2060848"/>
            <a:ext cx="2952328" cy="323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17" y="1628800"/>
            <a:ext cx="2621756" cy="310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6" y="1628800"/>
            <a:ext cx="309634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3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 smtClean="0">
                <a:ln w="19050">
                  <a:solidFill>
                    <a:srgbClr val="2B30F1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5400" b="1" dirty="0">
              <a:ln w="19050">
                <a:solidFill>
                  <a:srgbClr val="2B30F1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25598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ln w="19050">
                  <a:solidFill>
                    <a:srgbClr val="FFFFB7">
                      <a:tint val="1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Бібліотечний урок  у 3 класі</a:t>
            </a:r>
            <a:endParaRPr lang="ru-RU" sz="3600" b="1" dirty="0">
              <a:ln w="19050">
                <a:solidFill>
                  <a:srgbClr val="FFFFB7">
                    <a:tint val="1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Мої бібліотечні 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06" y="2321008"/>
            <a:ext cx="6390456" cy="42183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3064285"/>
            <a:ext cx="4572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a typeface="Times New Roman"/>
                <a:cs typeface="Times New Roman"/>
              </a:rPr>
              <a:t>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9812" y="1902317"/>
            <a:ext cx="56025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"</a:t>
            </a:r>
            <a:r>
              <a:rPr lang="ru-RU" sz="2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Дзвенить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ru-RU" sz="2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струмочком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ru-RU" sz="2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рідна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ru-RU" sz="2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мова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"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80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2474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ln w="19050">
                  <a:solidFill>
                    <a:srgbClr val="FFFFB7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Бібліотечний урок  у </a:t>
            </a:r>
            <a:r>
              <a:rPr lang="uk-UA" sz="3600" b="1" dirty="0" smtClean="0">
                <a:ln w="19050">
                  <a:solidFill>
                    <a:srgbClr val="FFFFB7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5-6 </a:t>
            </a:r>
            <a:r>
              <a:rPr lang="uk-UA" sz="3600" b="1" dirty="0">
                <a:ln w="19050">
                  <a:solidFill>
                    <a:srgbClr val="FFFFB7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класі</a:t>
            </a:r>
            <a:endParaRPr lang="ru-RU" sz="3600" b="1" dirty="0">
              <a:ln w="19050">
                <a:solidFill>
                  <a:srgbClr val="FFFFB7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7992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Мої   бібліотечні 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уроки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91276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1771075"/>
            <a:ext cx="487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3200" b="1" dirty="0" err="1">
                <a:solidFill>
                  <a:srgbClr val="FF0000"/>
                </a:solidFill>
              </a:rPr>
              <a:t>Уклін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тобі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smtClean="0">
                <a:solidFill>
                  <a:srgbClr val="FF0000"/>
                </a:solidFill>
              </a:rPr>
              <a:t>Тарасе!»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         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5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 smtClean="0">
                <a:ln w="11430"/>
                <a:solidFill>
                  <a:srgbClr val="2B30F1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uk-UA" sz="4800" b="1" dirty="0">
              <a:ln w="11430"/>
              <a:solidFill>
                <a:srgbClr val="2B30F1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8496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Акція: «Подаруй </a:t>
            </a:r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бібліотеці 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книгу»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14974"/>
            <a:ext cx="1829055" cy="2524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2153513" cy="2009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76873"/>
            <a:ext cx="2520280" cy="21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9048" y="3223559"/>
            <a:ext cx="18473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183978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i="0" u="none" strike="noStrike" kern="0" normalizeH="0" baseline="0" noProof="0" dirty="0" smtClean="0">
                <a:ln w="18415" cmpd="sng">
                  <a:noFill/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Акція “</a:t>
            </a:r>
            <a:r>
              <a:rPr kumimoji="0" lang="uk-UA" sz="2800" i="0" u="none" strike="noStrike" kern="0" normalizeH="0" baseline="0" noProof="0" dirty="0" err="1" smtClean="0">
                <a:ln w="18415" cmpd="sng">
                  <a:noFill/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Айболить</a:t>
            </a:r>
            <a:r>
              <a:rPr kumimoji="0" lang="uk-UA" sz="2800" i="0" u="none" strike="noStrike" kern="0" normalizeH="0" baseline="0" noProof="0" dirty="0" smtClean="0">
                <a:ln w="18415" cmpd="sng">
                  <a:noFill/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”.  Книжкова лікарня</a:t>
            </a:r>
            <a:endParaRPr kumimoji="0" lang="ru-RU" sz="1800" i="0" u="none" strike="noStrike" kern="0" normalizeH="0" baseline="0" noProof="0" dirty="0" smtClean="0">
              <a:ln w="18415" cmpd="sng">
                <a:noFill/>
                <a:prstDash val="solid"/>
              </a:ln>
              <a:solidFill>
                <a:srgbClr val="FF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60648"/>
            <a:ext cx="84249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Постійно діючі акції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7"/>
            <a:ext cx="4236450" cy="482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5"/>
            <a:ext cx="4032447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9040"/>
            <a:ext cx="403244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98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7609" y="3223559"/>
            <a:ext cx="248786" cy="385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solidFill>
                  <a:srgbClr val="1F497D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ru-RU" sz="800" dirty="0"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01029">
            <a:off x="645268" y="1350800"/>
            <a:ext cx="80042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  <a:cs typeface="Times New Roman"/>
              </a:rPr>
              <a:t>Кращі 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ea typeface="Times New Roman"/>
                <a:cs typeface="Times New Roman"/>
              </a:rPr>
              <a:t>читачі шкільної бібліотеки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61048"/>
            <a:ext cx="3226182" cy="2736304"/>
          </a:xfrm>
          <a:prstGeom prst="rect">
            <a:avLst/>
          </a:prstGeom>
        </p:spPr>
      </p:pic>
      <p:pic>
        <p:nvPicPr>
          <p:cNvPr id="5" name="Picture 3" descr="1b3aeeb19332415c2f670fe9da757ea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5444"/>
            <a:ext cx="2160240" cy="93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8d3b6411a33d86c4aa28b62be86fa71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966">
            <a:off x="2153973" y="3597332"/>
            <a:ext cx="1875308" cy="1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7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863"/>
            <a:ext cx="2010050" cy="2485871"/>
          </a:xfrm>
          <a:prstGeom prst="flowChartAlternateProcess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96" y="3559083"/>
            <a:ext cx="2314691" cy="2534211"/>
          </a:xfrm>
          <a:prstGeom prst="flowChartAlternateProcess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5" y="769690"/>
            <a:ext cx="2241060" cy="2593882"/>
          </a:xfrm>
          <a:prstGeom prst="flowChartAlternateProcess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69690"/>
            <a:ext cx="2304256" cy="2578421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18" y="3559082"/>
            <a:ext cx="2551316" cy="253421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043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441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4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378030">
            <a:off x="213561" y="722313"/>
            <a:ext cx="87168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uk-UA" sz="54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Найкращий читач – 2016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12" descr="kniga4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3978"/>
            <a:ext cx="1552997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10" descr="Описание: https://3.bp.blogspot.com/-CehGNX3yfG0/Vx0PNv7IbkI/AAAAAAAAAQ4/DkAl75bWni8AeT833yjzYEUC83oE6Wl4QCLcB/s640/IMG_20160418_140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80" y="1916832"/>
            <a:ext cx="3841038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1259632" y="2101498"/>
            <a:ext cx="6912768" cy="3271718"/>
          </a:xfrm>
          <a:prstGeom prst="horizontalScroll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uk-UA" sz="3200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marL="457200" indent="-457200" algn="ctr">
              <a:buClr>
                <a:srgbClr val="FFFF66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  <a:latin typeface="Calibri" pitchFamily="34" charset="0"/>
              </a:rPr>
              <a:t> Довідкове </a:t>
            </a:r>
            <a:r>
              <a:rPr lang="uk-UA" sz="3200" b="1" dirty="0">
                <a:solidFill>
                  <a:srgbClr val="002060"/>
                </a:solidFill>
                <a:latin typeface="Calibri" pitchFamily="34" charset="0"/>
              </a:rPr>
              <a:t>бюро читача</a:t>
            </a:r>
            <a:endParaRPr lang="uk-UA" sz="3200" b="1" dirty="0">
              <a:solidFill>
                <a:srgbClr val="002060"/>
              </a:solidFill>
              <a:latin typeface="Arial" charset="0"/>
            </a:endParaRPr>
          </a:p>
          <a:p>
            <a:pPr marL="457200" indent="-457200" algn="ctr">
              <a:buClr>
                <a:srgbClr val="FFFF66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  <a:latin typeface="Calibri" pitchFamily="34" charset="0"/>
              </a:rPr>
              <a:t>Вислови </a:t>
            </a:r>
            <a:r>
              <a:rPr lang="uk-UA" sz="3200" b="1" dirty="0">
                <a:solidFill>
                  <a:srgbClr val="002060"/>
                </a:solidFill>
                <a:latin typeface="Calibri" pitchFamily="34" charset="0"/>
              </a:rPr>
              <a:t>про книгу </a:t>
            </a:r>
          </a:p>
          <a:p>
            <a:pPr marL="457200" indent="-457200" algn="ctr">
              <a:buClr>
                <a:srgbClr val="FFFF66"/>
              </a:buClr>
              <a:buFont typeface="Wingdings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  <a:latin typeface="Calibri" pitchFamily="34" charset="0"/>
              </a:rPr>
              <a:t> Відомі </a:t>
            </a:r>
            <a:r>
              <a:rPr lang="uk-UA" sz="3200" b="1" dirty="0">
                <a:solidFill>
                  <a:srgbClr val="002060"/>
                </a:solidFill>
                <a:latin typeface="Calibri" pitchFamily="34" charset="0"/>
              </a:rPr>
              <a:t>люди про книгу</a:t>
            </a:r>
          </a:p>
        </p:txBody>
      </p:sp>
      <p:pic>
        <p:nvPicPr>
          <p:cNvPr id="4" name="Picture 4" descr="knigi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57192"/>
            <a:ext cx="1440160" cy="9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 smtClean="0">
                <a:solidFill>
                  <a:srgbClr val="FFFF00"/>
                </a:solidFill>
              </a:rPr>
              <a:t> </a:t>
            </a:r>
            <a:endParaRPr lang="ru-RU" sz="800" dirty="0"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04664"/>
            <a:ext cx="80648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Методична скарбничка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83568" y="692696"/>
            <a:ext cx="7992888" cy="5616624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+mj-lt"/>
              </a:rPr>
              <a:t>Діти охоче ходять до 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бібліотеки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для отримування літератури, інформації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яка їх цікавить, 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бібліотечно-біографічних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знань,навичок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і умінь читача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А також проводять у бібліотеці час на перерві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після закінчення уроків, 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невимушено </a:t>
            </a:r>
            <a:endParaRPr lang="uk-UA" sz="2400" b="1" dirty="0" smtClean="0">
              <a:solidFill>
                <a:srgbClr val="002060"/>
              </a:solidFill>
              <a:latin typeface="+mj-lt"/>
            </a:endParaRP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+mj-lt"/>
              </a:rPr>
              <a:t>с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пілкуються між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собою та з бібліотекарем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347345" indent="-347345" algn="ctr" fontAlgn="base">
              <a:spcBef>
                <a:spcPts val="625"/>
              </a:spcBef>
              <a:spcAft>
                <a:spcPts val="0"/>
              </a:spcAft>
            </a:pPr>
            <a:r>
              <a:rPr lang="uk-UA" sz="2400" b="1" i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+mj-lt"/>
              </a:rPr>
              <a:t>Роблять добру справу – ремонтують 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</a:rPr>
              <a:t>книжки.</a:t>
            </a:r>
            <a:endParaRPr lang="uk-UA" sz="2400" b="1" kern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0"/>
            <a:ext cx="5616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7200" b="1" dirty="0">
                <a:ln w="19050">
                  <a:solidFill>
                    <a:srgbClr val="2B30F1">
                      <a:tint val="1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Висновок:</a:t>
            </a:r>
            <a:endParaRPr lang="ru-RU" sz="7200" b="1" dirty="0">
              <a:ln w="19050">
                <a:solidFill>
                  <a:srgbClr val="2B30F1">
                    <a:tint val="1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5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49694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990000"/>
                </a:solidFill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Хто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 не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хоче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відставати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,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мусить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рухатися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 </a:t>
            </a:r>
            <a:r>
              <a:rPr lang="ru-RU" sz="2800" b="1" i="1" dirty="0" smtClean="0">
                <a:solidFill>
                  <a:srgbClr val="20124D"/>
                </a:solidFill>
                <a:ea typeface="Times New Roman"/>
                <a:cs typeface="Times New Roman"/>
              </a:rPr>
              <a:t>вперед,</a:t>
            </a:r>
            <a:r>
              <a:rPr lang="ru-RU" sz="2800" dirty="0" smtClean="0">
                <a:latin typeface="Calibri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20124D"/>
                </a:solidFill>
                <a:ea typeface="Times New Roman"/>
                <a:cs typeface="Times New Roman"/>
              </a:rPr>
              <a:t>і 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не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зупинятися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, досягнувши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вершини</a:t>
            </a:r>
            <a:r>
              <a:rPr lang="ru-RU" sz="2800" b="1" dirty="0">
                <a:solidFill>
                  <a:srgbClr val="20124D"/>
                </a:solidFill>
                <a:ea typeface="Times New Roman"/>
                <a:cs typeface="Times New Roman"/>
              </a:rPr>
              <a:t>, 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а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підійматися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  <a:cs typeface="Times New Roman"/>
              </a:rPr>
              <a:t>вище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  <a:cs typeface="Times New Roman"/>
              </a:rPr>
              <a:t>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ea typeface="Times New Roman"/>
                <a:cs typeface="Times New Roman"/>
              </a:rPr>
              <a:t> </a:t>
            </a:r>
            <a:r>
              <a:rPr lang="ru-RU" sz="2800" b="1" i="1" dirty="0" smtClean="0">
                <a:solidFill>
                  <a:srgbClr val="20124D"/>
                </a:solidFill>
                <a:ea typeface="Times New Roman"/>
              </a:rPr>
              <a:t>У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цьому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полягає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основна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місія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сучасного</a:t>
            </a:r>
            <a:r>
              <a:rPr lang="ru-RU" sz="2800" b="1" i="1" dirty="0">
                <a:solidFill>
                  <a:srgbClr val="20124D"/>
                </a:solidFill>
                <a:ea typeface="Times New Roman"/>
              </a:rPr>
              <a:t> </a:t>
            </a:r>
            <a:r>
              <a:rPr lang="ru-RU" sz="2800" b="1" i="1" dirty="0" err="1">
                <a:solidFill>
                  <a:srgbClr val="20124D"/>
                </a:solidFill>
                <a:ea typeface="Times New Roman"/>
              </a:rPr>
              <a:t>бібліотекаря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32656"/>
            <a:ext cx="7416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Професійне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/>
                <a:cs typeface="Times New Roman"/>
              </a:rPr>
              <a:t>кредо: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Рисунок 2" descr="Описание: https://2.bp.blogspot.com/-o3x0ZwF8JHk/Vs8u_nfGyGI/AAAAAAAAAKE/YA1UIecjqyE/s640/%25D1%2580%25D0%25B8%25D1%2581.5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5760640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44824"/>
            <a:ext cx="720080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endParaRPr lang="uk-UA" sz="4800" b="1" kern="0" dirty="0">
              <a:solidFill>
                <a:srgbClr val="FFFFFF"/>
              </a:solidFill>
              <a:latin typeface="Times New Roman"/>
            </a:endParaRP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</a:pPr>
            <a:endParaRPr lang="ru-RU" sz="4800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5" name="Shape 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560" y="334542"/>
            <a:ext cx="1944216" cy="143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41464"/>
            <a:ext cx="20002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340768"/>
            <a:ext cx="74888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kern="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Раді вас бачити</a:t>
            </a:r>
            <a:r>
              <a:rPr lang="en-US" sz="5400" b="1" kern="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</a:t>
            </a:r>
            <a:r>
              <a:rPr lang="uk-UA" sz="5400" b="1" kern="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у нашому бібліотечно-інформаційному центрі! </a:t>
            </a:r>
            <a:r>
              <a:rPr lang="en-US" sz="5400" b="1" kern="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                           </a:t>
            </a:r>
            <a:r>
              <a:rPr lang="uk-UA" sz="5400" b="1" kern="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5517232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Arial" charset="0"/>
              </a:rPr>
              <a:t>Приходьте</a:t>
            </a:r>
            <a:r>
              <a:rPr lang="ru-RU" sz="54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3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13008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uk-UA" sz="3200" b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бібліотека завжди була і є джерелом знань для тих, хто має бажання наповнити знаннями свій мозок і серце.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9675" y="332656"/>
            <a:ext cx="34545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Мій 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девіз: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36666"/>
            <a:ext cx="5112568" cy="29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0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rgbClr val="00B900">
                          <a:shade val="50000"/>
                          <a:satMod val="190000"/>
                        </a:srgbClr>
                      </a:gs>
                      <a:gs pos="0">
                        <a:srgbClr val="00B900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900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dirty="0">
              <a:ln w="31550" cmpd="sng">
                <a:gradFill>
                  <a:gsLst>
                    <a:gs pos="70000">
                      <a:srgbClr val="00B900">
                        <a:shade val="50000"/>
                        <a:satMod val="190000"/>
                      </a:srgbClr>
                    </a:gs>
                    <a:gs pos="0">
                      <a:srgbClr val="00B900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900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lvl="0" indent="68580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171700" algn="l"/>
              </a:tabLst>
            </a:pPr>
            <a:endParaRPr lang="uk-UA" dirty="0">
              <a:solidFill>
                <a:srgbClr val="000080"/>
              </a:solidFill>
              <a:latin typeface="Calibri" pitchFamily="34" charset="0"/>
              <a:ea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628800"/>
            <a:ext cx="4968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171700" algn="l"/>
              </a:tabLst>
            </a:pP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ясність </a:t>
            </a:r>
            <a:r>
              <a:rPr lang="uk-UA" sz="2800" dirty="0" smtClean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мислення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самостійність </a:t>
            </a:r>
            <a:r>
              <a:rPr lang="uk-UA" sz="2800" dirty="0" smtClean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мислення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 smtClean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пунктуальність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компетентність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чесність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старанність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171700" algn="l"/>
              </a:tabLst>
            </a:pPr>
            <a:r>
              <a:rPr lang="uk-UA" sz="2800" dirty="0">
                <a:solidFill>
                  <a:srgbClr val="000080"/>
                </a:solidFill>
                <a:latin typeface="Calibri" pitchFamily="34" charset="0"/>
                <a:ea typeface="Times New Roman" pitchFamily="18" charset="0"/>
              </a:rPr>
              <a:t>вимогливість до себе і до оточуючих</a:t>
            </a:r>
            <a:endParaRPr lang="ru-RU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2656"/>
            <a:ext cx="84977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Якості, які допомагають</a:t>
            </a:r>
          </a:p>
          <a:p>
            <a:pPr lvl="0"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мені бути бібліотекарем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920" y="1484784"/>
            <a:ext cx="7336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8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для сх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17981"/>
            <a:ext cx="2232943" cy="21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851275" y="2565400"/>
            <a:ext cx="180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3" descr="для сх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33600"/>
            <a:ext cx="24495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для сх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4" y="4114016"/>
            <a:ext cx="2304951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877050" y="620713"/>
            <a:ext cx="17986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uk-UA" sz="2400" dirty="0">
              <a:solidFill>
                <a:srgbClr val="0000CC"/>
              </a:solidFill>
            </a:endParaRPr>
          </a:p>
          <a:p>
            <a:pPr algn="ctr" eaLnBrk="1" hangingPunct="1"/>
            <a:endParaRPr lang="uk-UA" sz="2400" dirty="0">
              <a:solidFill>
                <a:srgbClr val="0000CC"/>
              </a:solidFill>
            </a:endParaRPr>
          </a:p>
        </p:txBody>
      </p:sp>
      <p:pic>
        <p:nvPicPr>
          <p:cNvPr id="9" name="Picture 4" descr="для сх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09" y="850117"/>
            <a:ext cx="2206316" cy="198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для сх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2" y="4241746"/>
            <a:ext cx="2449513" cy="221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31b73af89d1a8438836c73200f679a7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5193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359375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CC"/>
                </a:solidFill>
                <a:latin typeface="Arial"/>
              </a:rPr>
              <a:t>Загальний фонд </a:t>
            </a:r>
            <a:r>
              <a:rPr lang="uk-UA" sz="2000" b="1" smtClean="0">
                <a:solidFill>
                  <a:srgbClr val="0000CC"/>
                </a:solidFill>
                <a:latin typeface="Arial"/>
              </a:rPr>
              <a:t>-3813</a:t>
            </a:r>
            <a:endParaRPr lang="ru-RU" sz="2000" b="1" dirty="0"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3" y="4483100"/>
            <a:ext cx="1728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CC"/>
                </a:solidFill>
                <a:latin typeface="Arial"/>
              </a:rPr>
              <a:t>Художня та галузева література</a:t>
            </a:r>
            <a:r>
              <a:rPr lang="uk-UA" sz="2000" dirty="0">
                <a:solidFill>
                  <a:srgbClr val="0000CC"/>
                </a:solidFill>
                <a:latin typeface="Arial"/>
              </a:rPr>
              <a:t> </a:t>
            </a:r>
            <a:r>
              <a:rPr lang="uk-UA" sz="2000" dirty="0" smtClean="0">
                <a:solidFill>
                  <a:srgbClr val="0000CC"/>
                </a:solidFill>
                <a:latin typeface="Arial"/>
              </a:rPr>
              <a:t>-2227</a:t>
            </a:r>
            <a:endParaRPr lang="ru-RU" sz="2000" dirty="0"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60231" y="5013176"/>
            <a:ext cx="1872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CC"/>
                </a:solidFill>
                <a:latin typeface="Arial"/>
              </a:rPr>
              <a:t>Електронні носії </a:t>
            </a:r>
            <a:r>
              <a:rPr lang="uk-UA" sz="2000" b="1" dirty="0" smtClean="0">
                <a:solidFill>
                  <a:srgbClr val="0000CC"/>
                </a:solidFill>
                <a:latin typeface="Arial"/>
              </a:rPr>
              <a:t>–10  </a:t>
            </a:r>
            <a:endParaRPr lang="ru-RU" sz="2000" b="1" dirty="0"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1" y="1359376"/>
            <a:ext cx="218319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CC"/>
                </a:solidFill>
                <a:latin typeface="Arial"/>
              </a:rPr>
              <a:t>Фонд підручників </a:t>
            </a:r>
            <a:r>
              <a:rPr lang="uk-UA" b="1" dirty="0" smtClean="0">
                <a:solidFill>
                  <a:srgbClr val="0000CC"/>
                </a:solidFill>
                <a:latin typeface="Arial"/>
              </a:rPr>
              <a:t>–1560</a:t>
            </a:r>
            <a:endParaRPr lang="ru-RU" sz="1050" b="1" dirty="0">
              <a:ea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35896" y="2565400"/>
            <a:ext cx="22322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rgbClr val="0000CC"/>
                </a:solidFill>
                <a:latin typeface="Arial"/>
                <a:cs typeface="Times New Roman"/>
              </a:rPr>
              <a:t>Наша бібліотека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267745" y="2565400"/>
            <a:ext cx="1224755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915004" y="2420888"/>
            <a:ext cx="962047" cy="576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5436096" y="4273317"/>
            <a:ext cx="957817" cy="7030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267745" y="3933056"/>
            <a:ext cx="1368151" cy="550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8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9"/>
            <a:ext cx="84249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Нормативно-правова база бібліотеки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132856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Закон України про освіту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</a:pPr>
            <a:r>
              <a:rPr lang="ru-RU" sz="2800" b="1" i="1" kern="0" dirty="0" err="1">
                <a:solidFill>
                  <a:srgbClr val="002060"/>
                </a:solidFill>
                <a:latin typeface="Arial"/>
              </a:rPr>
              <a:t>Національна</a:t>
            </a:r>
            <a:r>
              <a:rPr lang="ru-RU" sz="2800" b="1" i="1" kern="0" dirty="0">
                <a:solidFill>
                  <a:srgbClr val="002060"/>
                </a:solidFill>
                <a:latin typeface="Arial"/>
              </a:rPr>
              <a:t> доктрина </a:t>
            </a:r>
            <a:r>
              <a:rPr lang="ru-RU" sz="2800" b="1" i="1" kern="0" dirty="0" err="1">
                <a:solidFill>
                  <a:srgbClr val="002060"/>
                </a:solidFill>
                <a:latin typeface="Arial"/>
              </a:rPr>
              <a:t>розвитку</a:t>
            </a:r>
            <a:r>
              <a:rPr lang="ru-RU" sz="2800" b="1" i="1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2800" b="1" i="1" kern="0" dirty="0" err="1">
                <a:solidFill>
                  <a:srgbClr val="002060"/>
                </a:solidFill>
                <a:latin typeface="Arial"/>
              </a:rPr>
              <a:t>освіти</a:t>
            </a:r>
            <a:endParaRPr lang="uk-UA" sz="2800" b="1" i="1" kern="0" dirty="0">
              <a:solidFill>
                <a:srgbClr val="002060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Закон України “Про бібліотеки та бібліотечну справу”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Положення про бібліотеку ЗОШ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Інструкція з обліку документів, які знаходяться в бібліотечних фондах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Посадова інструкція завідуючої бібліотекою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Char char=""/>
            </a:pPr>
            <a:r>
              <a:rPr lang="uk-UA" sz="2800" b="1" i="1" kern="0" dirty="0">
                <a:solidFill>
                  <a:srgbClr val="002060"/>
                </a:solidFill>
                <a:latin typeface="Arial"/>
              </a:rPr>
              <a:t>План роботи бібліотеки</a:t>
            </a:r>
          </a:p>
        </p:txBody>
      </p:sp>
    </p:spTree>
    <p:extLst>
      <p:ext uri="{BB962C8B-B14F-4D97-AF65-F5344CB8AC3E}">
        <p14:creationId xmlns:p14="http://schemas.microsoft.com/office/powerpoint/2010/main" val="23875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kola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shkola</Template>
  <TotalTime>3338</TotalTime>
  <Words>858</Words>
  <Application>Microsoft Office PowerPoint</Application>
  <PresentationFormat>Экран (4:3)</PresentationFormat>
  <Paragraphs>219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shkola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Admin</cp:lastModifiedBy>
  <cp:revision>261</cp:revision>
  <dcterms:created xsi:type="dcterms:W3CDTF">2014-09-25T16:17:22Z</dcterms:created>
  <dcterms:modified xsi:type="dcterms:W3CDTF">2017-03-24T18:03:04Z</dcterms:modified>
</cp:coreProperties>
</file>