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74" r:id="rId2"/>
  </p:sldMasterIdLst>
  <p:notesMasterIdLst>
    <p:notesMasterId r:id="rId20"/>
  </p:notesMasterIdLst>
  <p:sldIdLst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316" r:id="rId18"/>
    <p:sldId id="315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8" roundtripDataSignature="AMtx7mjpXbwsEJdC6W9fd70DCYiCcaAn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68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6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38527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6ebc60235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g6ebc60235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ebc60478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g6ebc60478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6ebc604781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9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9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9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9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1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9" name="Google Shape;189;p71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E7E9C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71"/>
          <p:cNvSpPr txBox="1"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0"/>
              </a:spcBef>
              <a:spcAft>
                <a:spcPts val="0"/>
              </a:spcAft>
              <a:buSzPts val="1260"/>
              <a:buChar char="⦿"/>
              <a:defRPr/>
            </a:lvl1pPr>
            <a:lvl2pPr marL="914400" lvl="1" indent="-331469" algn="l"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91" name="Google Shape;191;p71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71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71"/>
          <p:cNvSpPr txBox="1">
            <a:spLocks noGrp="1"/>
          </p:cNvSpPr>
          <p:nvPr>
            <p:ph type="sldNum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1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rgbClr val="878878">
              <a:alpha val="64705"/>
            </a:srgbClr>
          </a:solidFill>
          <a:ln w="11000" cap="rnd" cmpd="sng">
            <a:solidFill>
              <a:srgbClr val="9B9F8D">
                <a:alpha val="8784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6" name="Google Shape;196;p81"/>
          <p:cNvSpPr txBox="1"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228600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E7E9C9"/>
              </a:buClr>
              <a:buSzPts val="4800"/>
              <a:buFont typeface="Rockwel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81"/>
          <p:cNvSpPr txBox="1"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24687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240"/>
              <a:buNone/>
              <a:defRPr/>
            </a:lvl1pPr>
            <a:lvl2pPr lvl="1" algn="ctr">
              <a:spcBef>
                <a:spcPts val="400"/>
              </a:spcBef>
              <a:spcAft>
                <a:spcPts val="0"/>
              </a:spcAft>
              <a:buSzPts val="1620"/>
              <a:buNone/>
              <a:defRPr/>
            </a:lvl2pPr>
            <a:lvl3pPr lvl="2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81"/>
          <p:cNvSpPr txBox="1">
            <a:spLocks noGrp="1"/>
          </p:cNvSpPr>
          <p:nvPr>
            <p:ph type="dt" idx="10"/>
          </p:nvPr>
        </p:nvSpPr>
        <p:spPr>
          <a:xfrm>
            <a:off x="5562600" y="6509004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81"/>
          <p:cNvSpPr txBox="1">
            <a:spLocks noGrp="1"/>
          </p:cNvSpPr>
          <p:nvPr>
            <p:ph type="sldNum" idx="12"/>
          </p:nvPr>
        </p:nvSpPr>
        <p:spPr>
          <a:xfrm>
            <a:off x="8638952" y="6509004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r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r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r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r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r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r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r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r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00" name="Google Shape;200;p81"/>
          <p:cNvSpPr txBox="1">
            <a:spLocks noGrp="1"/>
          </p:cNvSpPr>
          <p:nvPr>
            <p:ph type="ftr" idx="11"/>
          </p:nvPr>
        </p:nvSpPr>
        <p:spPr>
          <a:xfrm>
            <a:off x="1600200" y="6509004"/>
            <a:ext cx="39074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2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3" name="Google Shape;203;p82"/>
          <p:cNvSpPr txBox="1"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0057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68BE6E"/>
              </a:buClr>
              <a:buSzPts val="4000"/>
              <a:buFont typeface="Rockwell"/>
              <a:buNone/>
              <a:defRPr sz="4000" b="1" cap="none">
                <a:solidFill>
                  <a:srgbClr val="68BE6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82"/>
          <p:cNvSpPr txBox="1"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28000" bIns="45700" anchor="t" anchorCtr="0">
            <a:norm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20"/>
              <a:buFont typeface="Rockwell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05" name="Google Shape;205;p82"/>
          <p:cNvSpPr txBox="1">
            <a:spLocks noGrp="1"/>
          </p:cNvSpPr>
          <p:nvPr>
            <p:ph type="dt" idx="10"/>
          </p:nvPr>
        </p:nvSpPr>
        <p:spPr>
          <a:xfrm>
            <a:off x="5562600" y="651367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82"/>
          <p:cNvSpPr txBox="1">
            <a:spLocks noGrp="1"/>
          </p:cNvSpPr>
          <p:nvPr>
            <p:ph type="sldNum" idx="12"/>
          </p:nvPr>
        </p:nvSpPr>
        <p:spPr>
          <a:xfrm>
            <a:off x="8638952" y="6513670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r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r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r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r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r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r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r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r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07" name="Google Shape;207;p82"/>
          <p:cNvSpPr txBox="1">
            <a:spLocks noGrp="1"/>
          </p:cNvSpPr>
          <p:nvPr>
            <p:ph type="ftr" idx="11"/>
          </p:nvPr>
        </p:nvSpPr>
        <p:spPr>
          <a:xfrm>
            <a:off x="1600200" y="6513670"/>
            <a:ext cx="39074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3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E7E9C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83"/>
          <p:cNvSpPr txBox="1">
            <a:spLocks noGrp="1"/>
          </p:cNvSpPr>
          <p:nvPr>
            <p:ph type="body" idx="1"/>
          </p:nvPr>
        </p:nvSpPr>
        <p:spPr>
          <a:xfrm>
            <a:off x="457200" y="1645920"/>
            <a:ext cx="40386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3060" algn="l">
              <a:spcBef>
                <a:spcPts val="0"/>
              </a:spcBef>
              <a:spcAft>
                <a:spcPts val="0"/>
              </a:spcAft>
              <a:buSzPts val="1960"/>
              <a:buChar char="⦿"/>
              <a:defRPr sz="2800"/>
            </a:lvl1pPr>
            <a:lvl2pPr marL="914400" lvl="1" indent="-365760" algn="l">
              <a:spcBef>
                <a:spcPts val="400"/>
              </a:spcBef>
              <a:spcAft>
                <a:spcPts val="0"/>
              </a:spcAft>
              <a:buSzPts val="2160"/>
              <a:buFont typeface="Rockwell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11" name="Google Shape;211;p83"/>
          <p:cNvSpPr txBox="1">
            <a:spLocks noGrp="1"/>
          </p:cNvSpPr>
          <p:nvPr>
            <p:ph type="body" idx="2"/>
          </p:nvPr>
        </p:nvSpPr>
        <p:spPr>
          <a:xfrm>
            <a:off x="4648200" y="1645920"/>
            <a:ext cx="40386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3060" algn="l">
              <a:spcBef>
                <a:spcPts val="0"/>
              </a:spcBef>
              <a:spcAft>
                <a:spcPts val="0"/>
              </a:spcAft>
              <a:buSzPts val="1960"/>
              <a:buChar char="⦿"/>
              <a:defRPr sz="2800"/>
            </a:lvl1pPr>
            <a:lvl2pPr marL="914400" lvl="1" indent="-365760" algn="l">
              <a:spcBef>
                <a:spcPts val="400"/>
              </a:spcBef>
              <a:spcAft>
                <a:spcPts val="0"/>
              </a:spcAft>
              <a:buSzPts val="2160"/>
              <a:buFont typeface="Rockwell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12" name="Google Shape;212;p83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83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83"/>
          <p:cNvSpPr txBox="1">
            <a:spLocks noGrp="1"/>
          </p:cNvSpPr>
          <p:nvPr>
            <p:ph type="sldNum" idx="12"/>
          </p:nvPr>
        </p:nvSpPr>
        <p:spPr>
          <a:xfrm>
            <a:off x="8641080" y="6514568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15" name="Google Shape;215;p83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4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8" name="Google Shape;218;p84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9" name="Google Shape;219;p84"/>
          <p:cNvSpPr txBox="1"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E7E9C9"/>
              </a:buClr>
              <a:buSzPts val="46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8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540"/>
              <a:buNone/>
              <a:defRPr sz="2200" b="0" cap="none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800"/>
              <a:buFont typeface="Rockwell"/>
              <a:buNone/>
              <a:defRPr sz="2000" b="1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21" name="Google Shape;221;p84"/>
          <p:cNvSpPr txBox="1">
            <a:spLocks noGrp="1"/>
          </p:cNvSpPr>
          <p:nvPr>
            <p:ph type="body" idx="2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540"/>
              <a:buNone/>
              <a:defRPr sz="2200" b="0" cap="none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800"/>
              <a:buFont typeface="Rockwell"/>
              <a:buNone/>
              <a:defRPr sz="2000" b="1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22" name="Google Shape;222;p84"/>
          <p:cNvSpPr txBox="1">
            <a:spLocks noGrp="1"/>
          </p:cNvSpPr>
          <p:nvPr>
            <p:ph type="body" idx="3"/>
          </p:nvPr>
        </p:nvSpPr>
        <p:spPr>
          <a:xfrm>
            <a:off x="457200" y="2362200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6390" algn="l">
              <a:spcBef>
                <a:spcPts val="0"/>
              </a:spcBef>
              <a:spcAft>
                <a:spcPts val="0"/>
              </a:spcAft>
              <a:buSzPts val="1540"/>
              <a:buChar char="⦿"/>
              <a:defRPr sz="22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Font typeface="Rockwell"/>
              <a:buChar char="•"/>
              <a:defRPr sz="20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23" name="Google Shape;223;p84"/>
          <p:cNvSpPr txBox="1">
            <a:spLocks noGrp="1"/>
          </p:cNvSpPr>
          <p:nvPr>
            <p:ph type="body" idx="4"/>
          </p:nvPr>
        </p:nvSpPr>
        <p:spPr>
          <a:xfrm>
            <a:off x="4645025" y="2362200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6390" algn="l">
              <a:spcBef>
                <a:spcPts val="0"/>
              </a:spcBef>
              <a:spcAft>
                <a:spcPts val="0"/>
              </a:spcAft>
              <a:buSzPts val="1540"/>
              <a:buChar char="⦿"/>
              <a:defRPr sz="22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Font typeface="Rockwell"/>
              <a:buChar char="•"/>
              <a:defRPr sz="20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24" name="Google Shape;224;p84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84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84"/>
          <p:cNvSpPr txBox="1">
            <a:spLocks noGrp="1"/>
          </p:cNvSpPr>
          <p:nvPr>
            <p:ph type="sldNum" idx="12"/>
          </p:nvPr>
        </p:nvSpPr>
        <p:spPr>
          <a:xfrm>
            <a:off x="8641080" y="6514568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5"/>
          <p:cNvSpPr txBox="1"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E7E9C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85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85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85"/>
          <p:cNvSpPr txBox="1">
            <a:spLocks noGrp="1"/>
          </p:cNvSpPr>
          <p:nvPr>
            <p:ph type="sldNum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32" name="Google Shape;232;p85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6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86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86"/>
          <p:cNvSpPr txBox="1">
            <a:spLocks noGrp="1"/>
          </p:cNvSpPr>
          <p:nvPr>
            <p:ph type="sldNum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bg>
      <p:bgPr>
        <a:solidFill>
          <a:schemeClr val="dk2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9" name="Google Shape;239;p87"/>
          <p:cNvSpPr txBox="1"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E7E9C9"/>
              </a:buClr>
              <a:buSzPts val="2000"/>
              <a:buFont typeface="Rockwel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87"/>
          <p:cNvSpPr txBox="1">
            <a:spLocks noGrp="1"/>
          </p:cNvSpPr>
          <p:nvPr>
            <p:ph type="body" idx="1"/>
          </p:nvPr>
        </p:nvSpPr>
        <p:spPr>
          <a:xfrm>
            <a:off x="4963136" y="1107560"/>
            <a:ext cx="393192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080"/>
              <a:buFont typeface="Rockwell"/>
              <a:buNone/>
              <a:defRPr sz="12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41" name="Google Shape;241;p87"/>
          <p:cNvSpPr txBox="1">
            <a:spLocks noGrp="1"/>
          </p:cNvSpPr>
          <p:nvPr>
            <p:ph type="body" idx="2"/>
          </p:nvPr>
        </p:nvSpPr>
        <p:spPr>
          <a:xfrm>
            <a:off x="228600" y="2209800"/>
            <a:ext cx="8666456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spcBef>
                <a:spcPts val="0"/>
              </a:spcBef>
              <a:spcAft>
                <a:spcPts val="0"/>
              </a:spcAft>
              <a:buSzPts val="2240"/>
              <a:buChar char="⦿"/>
              <a:defRPr sz="3200"/>
            </a:lvl1pPr>
            <a:lvl2pPr marL="914400" lvl="1" indent="-388619" algn="l">
              <a:spcBef>
                <a:spcPts val="400"/>
              </a:spcBef>
              <a:spcAft>
                <a:spcPts val="0"/>
              </a:spcAft>
              <a:buSzPts val="2520"/>
              <a:buFont typeface="Rockwell"/>
              <a:buChar char="•"/>
              <a:defRPr sz="2800"/>
            </a:lvl2pPr>
            <a:lvl3pPr marL="1371600" lvl="2" indent="-381000" algn="l">
              <a:spcBef>
                <a:spcPts val="40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42" name="Google Shape;242;p87"/>
          <p:cNvSpPr txBox="1">
            <a:spLocks noGrp="1"/>
          </p:cNvSpPr>
          <p:nvPr>
            <p:ph type="dt" idx="10"/>
          </p:nvPr>
        </p:nvSpPr>
        <p:spPr>
          <a:xfrm>
            <a:off x="5562600" y="651367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87"/>
          <p:cNvSpPr txBox="1">
            <a:spLocks noGrp="1"/>
          </p:cNvSpPr>
          <p:nvPr>
            <p:ph type="sldNum" idx="12"/>
          </p:nvPr>
        </p:nvSpPr>
        <p:spPr>
          <a:xfrm>
            <a:off x="8638952" y="6513670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r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r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r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r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r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r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r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r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44" name="Google Shape;244;p87"/>
          <p:cNvSpPr txBox="1">
            <a:spLocks noGrp="1"/>
          </p:cNvSpPr>
          <p:nvPr>
            <p:ph type="ftr" idx="11"/>
          </p:nvPr>
        </p:nvSpPr>
        <p:spPr>
          <a:xfrm>
            <a:off x="1600200" y="6513670"/>
            <a:ext cx="39074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8"/>
          <p:cNvSpPr txBox="1"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E7E9C9"/>
              </a:buClr>
              <a:buSzPts val="2000"/>
              <a:buFont typeface="Rockwel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88"/>
          <p:cNvSpPr txBox="1">
            <a:spLocks noGrp="1"/>
          </p:cNvSpPr>
          <p:nvPr>
            <p:ph type="body" idx="1"/>
          </p:nvPr>
        </p:nvSpPr>
        <p:spPr>
          <a:xfrm>
            <a:off x="3040443" y="5388936"/>
            <a:ext cx="5486400" cy="912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97180" algn="l">
              <a:spcBef>
                <a:spcPts val="400"/>
              </a:spcBef>
              <a:spcAft>
                <a:spcPts val="0"/>
              </a:spcAft>
              <a:buSzPts val="1080"/>
              <a:buFont typeface="Rockwell"/>
              <a:buChar char="•"/>
              <a:defRPr sz="1200"/>
            </a:lvl2pPr>
            <a:lvl3pPr marL="1371600" lvl="2" indent="-292100" algn="l"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spcBef>
                <a:spcPts val="40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spcBef>
                <a:spcPts val="40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48" name="Google Shape;248;p88"/>
          <p:cNvSpPr>
            <a:spLocks noGrp="1"/>
          </p:cNvSpPr>
          <p:nvPr>
            <p:ph type="pic" idx="2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rgbClr val="878878">
              <a:alpha val="64705"/>
            </a:srgbClr>
          </a:solidFill>
          <a:ln w="11000" cap="rnd" cmpd="sng">
            <a:solidFill>
              <a:srgbClr val="9B9F8D">
                <a:alpha val="8784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Rockwell"/>
              <a:buChar char="•"/>
              <a:defRPr sz="2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Noto Sans Symbols"/>
              <a:buChar char="●"/>
              <a:defRPr sz="23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49" name="Google Shape;249;p88"/>
          <p:cNvSpPr txBox="1">
            <a:spLocks noGrp="1"/>
          </p:cNvSpPr>
          <p:nvPr>
            <p:ph type="dt" idx="10"/>
          </p:nvPr>
        </p:nvSpPr>
        <p:spPr>
          <a:xfrm>
            <a:off x="5562600" y="6509004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88"/>
          <p:cNvSpPr txBox="1">
            <a:spLocks noGrp="1"/>
          </p:cNvSpPr>
          <p:nvPr>
            <p:ph type="sldNum" idx="12"/>
          </p:nvPr>
        </p:nvSpPr>
        <p:spPr>
          <a:xfrm>
            <a:off x="8638952" y="6509004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r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r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r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r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r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r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r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r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51" name="Google Shape;251;p88"/>
          <p:cNvSpPr txBox="1">
            <a:spLocks noGrp="1"/>
          </p:cNvSpPr>
          <p:nvPr>
            <p:ph type="ftr" idx="11"/>
          </p:nvPr>
        </p:nvSpPr>
        <p:spPr>
          <a:xfrm>
            <a:off x="1600200" y="6509004"/>
            <a:ext cx="39074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89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E7E9C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89"/>
          <p:cNvSpPr txBox="1">
            <a:spLocks noGrp="1"/>
          </p:cNvSpPr>
          <p:nvPr>
            <p:ph type="body" idx="1"/>
          </p:nvPr>
        </p:nvSpPr>
        <p:spPr>
          <a:xfrm rot="5400000">
            <a:off x="2308860" y="-205423"/>
            <a:ext cx="452628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0"/>
              </a:spcBef>
              <a:spcAft>
                <a:spcPts val="0"/>
              </a:spcAft>
              <a:buSzPts val="1260"/>
              <a:buChar char="⦿"/>
              <a:defRPr/>
            </a:lvl1pPr>
            <a:lvl2pPr marL="914400" lvl="1" indent="-331469" algn="l"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55" name="Google Shape;255;p89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89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89"/>
          <p:cNvSpPr txBox="1">
            <a:spLocks noGrp="1"/>
          </p:cNvSpPr>
          <p:nvPr>
            <p:ph type="sldNum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7E9C9"/>
              </a:buClr>
              <a:buSzPts val="46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9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0"/>
              </a:spcBef>
              <a:spcAft>
                <a:spcPts val="0"/>
              </a:spcAft>
              <a:buSzPts val="1260"/>
              <a:buChar char="⦿"/>
              <a:defRPr/>
            </a:lvl1pPr>
            <a:lvl2pPr marL="914400" lvl="1" indent="-331469" algn="l"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61" name="Google Shape;261;p90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90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90"/>
          <p:cNvSpPr txBox="1">
            <a:spLocks noGrp="1"/>
          </p:cNvSpPr>
          <p:nvPr>
            <p:ph type="sldNum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6" name="Google Shape;136;p9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7" name="Google Shape;137;p9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9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3" name="Google Shape;143;p9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4" name="Google Shape;144;p9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5" name="Google Shape;145;p9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6" name="Google Shape;146;p9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9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9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9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9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9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9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7" name="Google Shape;157;p9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8" name="Google Shape;158;p9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9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9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5" name="Google Shape;165;p9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9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9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9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9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9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9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50000" sy="50000" flip="none" algn="t"/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0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rgbClr val="878878">
              <a:alpha val="64705"/>
            </a:srgbClr>
          </a:solidFill>
          <a:ln w="11000" cap="rnd" cmpd="sng">
            <a:solidFill>
              <a:srgbClr val="9B9F8D">
                <a:alpha val="8784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2" name="Google Shape;182;p70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83" name="Google Shape;183;p70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84" name="Google Shape;184;p70"/>
          <p:cNvSpPr txBox="1">
            <a:spLocks noGrp="1"/>
          </p:cNvSpPr>
          <p:nvPr>
            <p:ph type="sldNum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85" name="Google Shape;185;p70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E7E9C9"/>
              </a:buClr>
              <a:buSzPts val="4600"/>
              <a:buFont typeface="Rockwell"/>
              <a:buNone/>
              <a:defRPr sz="4600" b="0" i="0" u="none" strike="noStrike" cap="non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6" name="Google Shape;186;p70"/>
          <p:cNvSpPr txBox="1"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08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7719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Rockwell"/>
              <a:buChar char="•"/>
              <a:defRPr sz="2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746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Noto Sans Symbols"/>
              <a:buChar char="●"/>
              <a:defRPr sz="23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492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drive.google.com/file/d/1-4n6VegB1N5RLQVsgHlqqpyBKP0DNT8X/view?usp=shari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"/>
          <p:cNvSpPr txBox="1">
            <a:spLocks noGrp="1"/>
          </p:cNvSpPr>
          <p:nvPr>
            <p:ph type="title"/>
          </p:nvPr>
        </p:nvSpPr>
        <p:spPr>
          <a:xfrm>
            <a:off x="928662" y="1500174"/>
            <a:ext cx="7675588" cy="114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82"/>
              </a:buClr>
              <a:buSzPts val="4800"/>
              <a:buFont typeface="Impact"/>
              <a:buNone/>
            </a:pPr>
            <a:endParaRPr sz="4800">
              <a:solidFill>
                <a:srgbClr val="000082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82"/>
              </a:buClr>
              <a:buSzPts val="4800"/>
              <a:buFont typeface="Impact"/>
              <a:buNone/>
            </a:pPr>
            <a:endParaRPr sz="4800">
              <a:solidFill>
                <a:srgbClr val="000082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82"/>
              </a:buClr>
              <a:buSzPts val="4800"/>
              <a:buFont typeface="Impact"/>
              <a:buNone/>
            </a:pPr>
            <a:endParaRPr sz="4800">
              <a:solidFill>
                <a:srgbClr val="000082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82"/>
              </a:buClr>
              <a:buSzPts val="4800"/>
              <a:buFont typeface="Impact"/>
              <a:buNone/>
            </a:pPr>
            <a:r>
              <a:rPr lang="uk-UA" sz="4800">
                <a:solidFill>
                  <a:srgbClr val="000082"/>
                </a:solidFill>
                <a:latin typeface="Impact"/>
                <a:ea typeface="Impact"/>
                <a:cs typeface="Impact"/>
                <a:sym typeface="Impact"/>
              </a:rPr>
              <a:t>Проєкт</a:t>
            </a:r>
            <a:endParaRPr sz="4800">
              <a:solidFill>
                <a:srgbClr val="000082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82"/>
              </a:buClr>
              <a:buSzPts val="4800"/>
              <a:buFont typeface="Impact"/>
              <a:buNone/>
            </a:pPr>
            <a:r>
              <a:rPr lang="uk-UA" sz="4800">
                <a:solidFill>
                  <a:srgbClr val="000082"/>
                </a:solidFill>
                <a:latin typeface="Impact"/>
                <a:ea typeface="Impact"/>
                <a:cs typeface="Impact"/>
                <a:sym typeface="Impact"/>
              </a:rPr>
              <a:t>“Розвиток інтересу до</a:t>
            </a:r>
            <a:endParaRPr sz="4800">
              <a:solidFill>
                <a:srgbClr val="000082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82"/>
              </a:buClr>
              <a:buSzPts val="4800"/>
              <a:buFont typeface="Impact"/>
              <a:buNone/>
            </a:pPr>
            <a:r>
              <a:rPr lang="uk-UA" sz="4800">
                <a:solidFill>
                  <a:srgbClr val="000082"/>
                </a:solidFill>
                <a:latin typeface="Impact"/>
                <a:ea typeface="Impact"/>
                <a:cs typeface="Impact"/>
                <a:sym typeface="Impact"/>
              </a:rPr>
              <a:t> книги і читання”</a:t>
            </a:r>
            <a:endParaRPr sz="4800">
              <a:solidFill>
                <a:srgbClr val="00008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13" name="Google Shape;313;p6"/>
          <p:cNvSpPr/>
          <p:nvPr/>
        </p:nvSpPr>
        <p:spPr>
          <a:xfrm>
            <a:off x="1187450" y="4859338"/>
            <a:ext cx="74883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600" b="1" i="0" u="none" strike="noStrike" cap="none">
                <a:solidFill>
                  <a:srgbClr val="CB1E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14" name="Google Shape;31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51450" y="4325000"/>
            <a:ext cx="2889300" cy="177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6"/>
          <p:cNvSpPr/>
          <p:nvPr/>
        </p:nvSpPr>
        <p:spPr>
          <a:xfrm>
            <a:off x="1704814" y="500050"/>
            <a:ext cx="623031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0" i="0" u="none" strike="noStrike" cap="none" dirty="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ПИЛИПОНЬКО ЛЮБОВ  АНАНІЇВНА</a:t>
            </a:r>
            <a:endParaRPr sz="2400" b="0" i="0" u="none" strike="noStrike" cap="none" dirty="0">
              <a:solidFill>
                <a:srgbClr val="2012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0" i="0" u="none" strike="noStrike" cap="none" dirty="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БІБЛІОТЕКАР ДЕНИСІВСЬКОЇ ГІМНАЗІЇ</a:t>
            </a:r>
            <a:endParaRPr sz="2400" b="0" i="0" u="none" strike="noStrike" cap="none" dirty="0">
              <a:solidFill>
                <a:srgbClr val="2012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6F91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00" y="0"/>
            <a:ext cx="9093200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6ebc602350_1_0"/>
          <p:cNvSpPr/>
          <p:nvPr/>
        </p:nvSpPr>
        <p:spPr>
          <a:xfrm>
            <a:off x="1403350" y="549275"/>
            <a:ext cx="67692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>
                <a:solidFill>
                  <a:srgbClr val="C00000"/>
                </a:solidFill>
                <a:latin typeface="Impact"/>
                <a:ea typeface="Impact"/>
                <a:cs typeface="Impact"/>
                <a:sym typeface="Impact"/>
              </a:rPr>
              <a:t>Розвиток читацького інтересу в родинах</a:t>
            </a:r>
            <a:endParaRPr sz="3000">
              <a:solidFill>
                <a:srgbClr val="C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(Пам’ятка для батьків)</a:t>
            </a:r>
            <a:endParaRPr sz="20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1" name="Google Shape;391;g6ebc602350_1_0"/>
          <p:cNvSpPr txBox="1"/>
          <p:nvPr/>
        </p:nvSpPr>
        <p:spPr>
          <a:xfrm>
            <a:off x="1038550" y="2399400"/>
            <a:ext cx="7348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g6ebc602350_1_0"/>
          <p:cNvSpPr txBox="1"/>
          <p:nvPr/>
        </p:nvSpPr>
        <p:spPr>
          <a:xfrm>
            <a:off x="1110175" y="2005475"/>
            <a:ext cx="7538400" cy="41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Font typeface="Times New Roman"/>
              <a:buAutoNum type="arabicPeriod"/>
            </a:pPr>
            <a:r>
              <a:rPr lang="uk-UA" sz="20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Прищеплюйте дитині інтерес до читання.</a:t>
            </a:r>
            <a:endParaRPr sz="2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Font typeface="Times New Roman"/>
              <a:buAutoNum type="arabicPeriod"/>
            </a:pPr>
            <a:r>
              <a:rPr lang="uk-UA" sz="20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Купуйте та обирайте книгу цікавого змісту, з якісним оформленням.</a:t>
            </a:r>
            <a:endParaRPr sz="2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Font typeface="Times New Roman"/>
              <a:buAutoNum type="arabicPeriod"/>
            </a:pPr>
            <a:r>
              <a:rPr lang="uk-UA" sz="20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Просіть дитину переказати епізод із книги, який їй найбільш сподобався.</a:t>
            </a:r>
            <a:endParaRPr sz="2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Font typeface="Times New Roman"/>
              <a:buAutoNum type="arabicPeriod"/>
            </a:pPr>
            <a:r>
              <a:rPr lang="uk-UA" sz="20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Рекомендуйте своїй дитині книги свого дитинства, діліться своїми дитячими враженнями від читання.</a:t>
            </a:r>
            <a:endParaRPr sz="2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Font typeface="Times New Roman"/>
              <a:buAutoNum type="arabicPeriod"/>
            </a:pPr>
            <a:r>
              <a:rPr lang="uk-UA" sz="20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Влаштовуйте вдома  дискусії за прочитаними книгами.</a:t>
            </a:r>
            <a:endParaRPr sz="2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Font typeface="Times New Roman"/>
              <a:buAutoNum type="arabicPeriod"/>
            </a:pPr>
            <a:r>
              <a:rPr lang="uk-UA" sz="20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Виховуйте бережливе ставлення до книги.</a:t>
            </a:r>
            <a:endParaRPr sz="2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Font typeface="Times New Roman"/>
              <a:buAutoNum type="arabicPeriod"/>
            </a:pPr>
            <a:r>
              <a:rPr lang="uk-UA" sz="20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Даруйте своїй дитині хороші українські книги з дарчими написами, добрими та теплими побажаннями.</a:t>
            </a:r>
            <a:endParaRPr sz="2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7"/>
          <p:cNvSpPr/>
          <p:nvPr/>
        </p:nvSpPr>
        <p:spPr>
          <a:xfrm>
            <a:off x="1116013" y="476250"/>
            <a:ext cx="72342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C00000"/>
                </a:solidFill>
                <a:latin typeface="Impact"/>
                <a:ea typeface="Impact"/>
                <a:cs typeface="Impact"/>
                <a:sym typeface="Impact"/>
              </a:rPr>
              <a:t>   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7"/>
          <p:cNvSpPr/>
          <p:nvPr/>
        </p:nvSpPr>
        <p:spPr>
          <a:xfrm>
            <a:off x="395288" y="1142985"/>
            <a:ext cx="82803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34003F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  <a:r>
              <a:rPr lang="uk-UA" sz="1800">
                <a:solidFill>
                  <a:srgbClr val="34003F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r>
              <a:rPr lang="uk-UA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7"/>
          <p:cNvSpPr/>
          <p:nvPr/>
        </p:nvSpPr>
        <p:spPr>
          <a:xfrm>
            <a:off x="2071670" y="785794"/>
            <a:ext cx="59293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C00000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300" y="421600"/>
            <a:ext cx="8378650" cy="598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8"/>
          <p:cNvSpPr/>
          <p:nvPr/>
        </p:nvSpPr>
        <p:spPr>
          <a:xfrm>
            <a:off x="827088" y="476250"/>
            <a:ext cx="76327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C00000"/>
                </a:solidFill>
                <a:latin typeface="Impact"/>
                <a:ea typeface="Impact"/>
                <a:cs typeface="Impact"/>
                <a:sym typeface="Impact"/>
              </a:rPr>
              <a:t>                   Індивідуальна робота з читачами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8"/>
          <p:cNvSpPr/>
          <p:nvPr/>
        </p:nvSpPr>
        <p:spPr>
          <a:xfrm>
            <a:off x="539750" y="1125538"/>
            <a:ext cx="8208963" cy="532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34003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uk-UA" sz="2000" b="1">
                <a:solidFill>
                  <a:srgbClr val="34003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uk-UA" sz="1800" b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Бесіди: </a:t>
            </a:r>
            <a:endParaRPr sz="1800" b="1">
              <a:solidFill>
                <a:srgbClr val="2012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   - запис  в бібліотеку;</a:t>
            </a:r>
            <a:endParaRPr sz="1800" b="1">
              <a:solidFill>
                <a:srgbClr val="20124D"/>
              </a:solidFill>
            </a:endParaRPr>
          </a:p>
          <a:p>
            <a:pPr marL="457200" marR="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   -   екскурсія;</a:t>
            </a:r>
            <a:endParaRPr sz="1800" b="1">
              <a:solidFill>
                <a:srgbClr val="20124D"/>
              </a:solidFill>
            </a:endParaRPr>
          </a:p>
          <a:p>
            <a:pPr marL="457200" marR="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   -   рекомендаційна бесіда;</a:t>
            </a:r>
            <a:endParaRPr sz="1800" b="1">
              <a:solidFill>
                <a:srgbClr val="20124D"/>
              </a:solidFill>
            </a:endParaRPr>
          </a:p>
          <a:p>
            <a:pPr marL="457200" marR="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   -  бесіда про прочитану книгу.</a:t>
            </a:r>
            <a:endParaRPr sz="1800" b="1">
              <a:solidFill>
                <a:srgbClr val="20124D"/>
              </a:solidFill>
            </a:endParaRPr>
          </a:p>
          <a:p>
            <a:pPr marL="457200" marR="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2.Ведення щоденників читача;</a:t>
            </a:r>
            <a:endParaRPr sz="1800" b="1">
              <a:solidFill>
                <a:srgbClr val="20124D"/>
              </a:solidFill>
            </a:endParaRPr>
          </a:p>
          <a:p>
            <a:pPr marL="457200" marR="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3.Відгуки про книгу;</a:t>
            </a:r>
            <a:endParaRPr sz="1800" b="1">
              <a:solidFill>
                <a:srgbClr val="20124D"/>
              </a:solidFill>
            </a:endParaRPr>
          </a:p>
          <a:p>
            <a:pPr marL="457200" marR="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4.Рекомендаційні  списки читання;</a:t>
            </a:r>
            <a:endParaRPr sz="1800" b="1">
              <a:solidFill>
                <a:srgbClr val="20124D"/>
              </a:solidFill>
            </a:endParaRPr>
          </a:p>
          <a:p>
            <a:pPr marL="457200" marR="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5.Індивідуальне читання;</a:t>
            </a:r>
            <a:endParaRPr sz="1800" b="1">
              <a:solidFill>
                <a:srgbClr val="20124D"/>
              </a:solidFill>
            </a:endParaRPr>
          </a:p>
          <a:p>
            <a:pPr marL="457200" marR="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6.Аналіз читацьких формулярів;</a:t>
            </a:r>
            <a:endParaRPr sz="1800" b="1">
              <a:solidFill>
                <a:srgbClr val="20124D"/>
              </a:solidFill>
            </a:endParaRPr>
          </a:p>
          <a:p>
            <a:pPr marL="457200" marR="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7.Моніторинг  якостей читання</a:t>
            </a:r>
            <a:r>
              <a:rPr lang="uk-UA" sz="2000" b="1">
                <a:solidFill>
                  <a:srgbClr val="34003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/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5460" y="1142985"/>
            <a:ext cx="2990890" cy="3786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49900" y="5526100"/>
            <a:ext cx="4526025" cy="9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650" y="385600"/>
            <a:ext cx="8254675" cy="606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0"/>
          <p:cNvSpPr txBox="1"/>
          <p:nvPr/>
        </p:nvSpPr>
        <p:spPr>
          <a:xfrm>
            <a:off x="2038125" y="5343175"/>
            <a:ext cx="53571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Див додаток</a:t>
            </a:r>
            <a:endParaRPr sz="3000"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9" name="Google Shape;41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750" y="514725"/>
            <a:ext cx="8290476" cy="416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61;p59" descr="C:\Documents and Settings\Administrator\Стільниця\бібліотека\анімації\рухливі анімації\world_girls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8926" y="500042"/>
            <a:ext cx="3214711" cy="3143272"/>
          </a:xfrm>
          <a:prstGeom prst="smileyFace">
            <a:avLst>
              <a:gd name="adj" fmla="val 4653"/>
            </a:avLst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88936" y="4308529"/>
            <a:ext cx="79351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u="sng" dirty="0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uk-UA" sz="2800" b="1" i="1" u="sng" dirty="0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Час формує нове покоління читачів, але місія бібліотекаря не змінюється, вона лише знаходить новий зміст та нові можливості </a:t>
            </a:r>
            <a:br>
              <a:rPr lang="uk-UA" sz="2800" b="1" i="1" u="sng" dirty="0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83027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Google Shape;76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185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60"/>
          <p:cNvSpPr txBox="1"/>
          <p:nvPr/>
        </p:nvSpPr>
        <p:spPr>
          <a:xfrm rot="226">
            <a:off x="50" y="299"/>
            <a:ext cx="9144000" cy="21669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9000" b="1" dirty="0" smtClean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Дяку</a:t>
            </a:r>
            <a:r>
              <a:rPr lang="ru-RU" sz="9000" b="1" smtClean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ю</a:t>
            </a:r>
            <a:r>
              <a:rPr lang="uk-UA" sz="9000" b="1" smtClean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uk-UA" sz="9000" b="1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за увагу!</a:t>
            </a:r>
            <a:endParaRPr sz="9000" b="1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"/>
          <p:cNvSpPr/>
          <p:nvPr/>
        </p:nvSpPr>
        <p:spPr>
          <a:xfrm>
            <a:off x="899592" y="476672"/>
            <a:ext cx="7488832" cy="1368152"/>
          </a:xfrm>
          <a:prstGeom prst="horizontalScroll">
            <a:avLst>
              <a:gd name="adj" fmla="val 12500"/>
            </a:avLst>
          </a:prstGeom>
          <a:blipFill rotWithShape="1">
            <a:blip r:embed="rId4">
              <a:alphaModFix/>
            </a:blip>
            <a:tile tx="0" ty="0" sx="100000" sy="100000" flip="none" algn="tl"/>
          </a:blip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 b="1" i="0" u="none" strike="noStrike" cap="none">
                <a:solidFill>
                  <a:srgbClr val="000082"/>
                </a:solidFill>
                <a:latin typeface="Impact"/>
                <a:ea typeface="Impact"/>
                <a:cs typeface="Impact"/>
                <a:sym typeface="Impact"/>
              </a:rPr>
              <a:t>Мета   проєкту</a:t>
            </a:r>
            <a:endParaRPr sz="5400" b="1" i="0" u="sng" strike="noStrike" cap="none">
              <a:solidFill>
                <a:srgbClr val="FF00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7"/>
          <p:cNvSpPr/>
          <p:nvPr/>
        </p:nvSpPr>
        <p:spPr>
          <a:xfrm>
            <a:off x="900113" y="1649413"/>
            <a:ext cx="7775575" cy="200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0" u="none" strike="noStrike" cap="none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Допомогти учням зрозуміти,що книга</a:t>
            </a:r>
            <a:endParaRPr sz="2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0" u="none" strike="noStrike" cap="none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є найавторитетнішим</a:t>
            </a:r>
            <a:endParaRPr sz="2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0" u="none" strike="noStrike" cap="none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джерелом інформації. Навчити обирати книгу,</a:t>
            </a:r>
            <a:endParaRPr sz="2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0" u="none" strike="noStrike" cap="none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користуватися бібліотекою.</a:t>
            </a:r>
            <a:endParaRPr sz="2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0" u="none" strike="noStrike" cap="none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Сформувати читацьку компетентність здобувачів освіти. </a:t>
            </a:r>
            <a:endParaRPr sz="2000" b="1" i="0" u="none" strike="noStrike" cap="none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2" name="Google Shape;32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74838" y="3649663"/>
            <a:ext cx="5073650" cy="280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8"/>
          <p:cNvSpPr/>
          <p:nvPr/>
        </p:nvSpPr>
        <p:spPr>
          <a:xfrm>
            <a:off x="1724025" y="260350"/>
            <a:ext cx="6161088" cy="1068388"/>
          </a:xfrm>
          <a:prstGeom prst="horizontalScroll">
            <a:avLst>
              <a:gd name="adj" fmla="val 12500"/>
            </a:avLst>
          </a:prstGeom>
          <a:blipFill rotWithShape="1">
            <a:blip r:embed="rId4">
              <a:alphaModFix/>
            </a:blip>
            <a:tile tx="0" ty="0" sx="100000" sy="100000" flip="none" algn="tl"/>
          </a:blip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8"/>
          <p:cNvSpPr/>
          <p:nvPr/>
        </p:nvSpPr>
        <p:spPr>
          <a:xfrm>
            <a:off x="1969275" y="440675"/>
            <a:ext cx="5915854" cy="7574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2700" cap="flat" cmpd="sng">
                  <a:solidFill>
                    <a:srgbClr val="8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Impact"/>
              </a:rPr>
              <a:t>Завдання проєкту  </a:t>
            </a:r>
            <a:br>
              <a:rPr b="1" i="0">
                <a:ln w="12700" cap="flat" cmpd="sng">
                  <a:solidFill>
                    <a:srgbClr val="8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Impact"/>
              </a:rPr>
            </a:br>
            <a:r>
              <a:rPr b="1" i="0">
                <a:ln w="12700" cap="flat" cmpd="sng">
                  <a:solidFill>
                    <a:srgbClr val="8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Impact"/>
              </a:rPr>
              <a:t> </a:t>
            </a:r>
          </a:p>
        </p:txBody>
      </p:sp>
      <p:sp>
        <p:nvSpPr>
          <p:cNvPr id="329" name="Google Shape;329;p8"/>
          <p:cNvSpPr/>
          <p:nvPr/>
        </p:nvSpPr>
        <p:spPr>
          <a:xfrm>
            <a:off x="468313" y="1328738"/>
            <a:ext cx="8675687" cy="475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Font typeface="Times New Roman"/>
              <a:buChar char="•"/>
            </a:pPr>
            <a:r>
              <a:rPr lang="uk-UA" sz="20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Здійснювати спостереження за рівнем читацької активності.</a:t>
            </a:r>
            <a:endParaRPr sz="2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0124D"/>
              </a:buClr>
              <a:buSzPts val="2000"/>
              <a:buFont typeface="Times New Roman"/>
              <a:buChar char="•"/>
            </a:pPr>
            <a:r>
              <a:rPr lang="uk-UA" sz="20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Заохочувати учнів до систематичного читання та підвищувати рівень їх читацької компетентності.</a:t>
            </a:r>
            <a:endParaRPr sz="2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0124D"/>
              </a:buClr>
              <a:buSzPts val="2000"/>
              <a:buFont typeface="Times New Roman"/>
              <a:buChar char="•"/>
            </a:pPr>
            <a:r>
              <a:rPr lang="uk-UA" sz="20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Виховувати бережливе ставлення до книги.</a:t>
            </a:r>
            <a:endParaRPr sz="2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0124D"/>
              </a:buClr>
              <a:buSzPts val="2000"/>
              <a:buFont typeface="Times New Roman"/>
              <a:buChar char="•"/>
            </a:pPr>
            <a:r>
              <a:rPr lang="uk-UA" sz="20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Створювати умови  для позитивної мотивації  учнів до читання, розширювати у них  читацький світогляд, розвивати  їх читацькі уміння.</a:t>
            </a:r>
            <a:endParaRPr sz="2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0124D"/>
              </a:buClr>
              <a:buSzPts val="2000"/>
              <a:buFont typeface="Times New Roman"/>
              <a:buChar char="•"/>
            </a:pPr>
            <a:r>
              <a:rPr lang="uk-UA" sz="20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Впроваджувати інформаційні  та інноваційні технології  у роботі.</a:t>
            </a:r>
            <a:endParaRPr sz="2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0124D"/>
              </a:buClr>
              <a:buSzPts val="2000"/>
              <a:buFont typeface="Times New Roman"/>
              <a:buChar char="•"/>
            </a:pPr>
            <a:r>
              <a:rPr lang="uk-UA" sz="20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Удосконалювати творчі  зв’язки   та співпрацю педагогів, бібліотекаря, учнів та батьків з підтримки  розвитку читання  та поповнення бібліотечного фонду.</a:t>
            </a:r>
            <a:endParaRPr sz="2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9"/>
          <p:cNvSpPr/>
          <p:nvPr/>
        </p:nvSpPr>
        <p:spPr>
          <a:xfrm>
            <a:off x="1785918" y="332656"/>
            <a:ext cx="6170458" cy="1152128"/>
          </a:xfrm>
          <a:prstGeom prst="horizontalScroll">
            <a:avLst>
              <a:gd name="adj" fmla="val 12500"/>
            </a:avLst>
          </a:prstGeom>
          <a:blipFill rotWithShape="1">
            <a:blip r:embed="rId4">
              <a:alphaModFix/>
            </a:blip>
            <a:tile tx="0" ty="0" sx="100000" sy="100000" flip="none" algn="tl"/>
          </a:blip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>
                <a:solidFill>
                  <a:srgbClr val="000082"/>
                </a:solidFill>
                <a:latin typeface="Impact"/>
                <a:ea typeface="Impact"/>
                <a:cs typeface="Impact"/>
                <a:sym typeface="Impact"/>
              </a:rPr>
              <a:t>Очікуваний результат: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>
                <a:solidFill>
                  <a:srgbClr val="000082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/>
          </a:p>
        </p:txBody>
      </p:sp>
      <p:sp>
        <p:nvSpPr>
          <p:cNvPr id="335" name="Google Shape;335;p9"/>
          <p:cNvSpPr txBox="1"/>
          <p:nvPr/>
        </p:nvSpPr>
        <p:spPr>
          <a:xfrm>
            <a:off x="573000" y="1484775"/>
            <a:ext cx="8075700" cy="49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6576" lvl="0" indent="0" algn="ctr" rtl="0"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ts val="2560"/>
              <a:buFont typeface="Noto Sans Symbols"/>
              <a:buNone/>
            </a:pPr>
            <a:r>
              <a:rPr lang="uk-UA" sz="2000" b="1">
                <a:solidFill>
                  <a:srgbClr val="3400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1.Створення  оновленої моделі системи роботи педагогічного колективу щодо формування читацької компетентності   школярів.</a:t>
            </a:r>
            <a:endParaRPr sz="2000" b="1">
              <a:solidFill>
                <a:srgbClr val="3400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36576" lvl="0" indent="0" algn="ctr" rtl="0"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ts val="2560"/>
              <a:buFont typeface="Noto Sans Symbols"/>
              <a:buNone/>
            </a:pPr>
            <a:endParaRPr sz="2000" b="1">
              <a:solidFill>
                <a:srgbClr val="3400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36576" lvl="0" indent="0" algn="ctr" rtl="0"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ts val="2560"/>
              <a:buFont typeface="Noto Sans Symbols"/>
              <a:buNone/>
            </a:pPr>
            <a:r>
              <a:rPr lang="uk-UA" sz="2000" b="1">
                <a:solidFill>
                  <a:srgbClr val="3400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Активне використання  інформаційних та інноваційних  інтерактивних   технологій.</a:t>
            </a:r>
            <a:r>
              <a:rPr lang="uk-UA" sz="2000">
                <a:solidFill>
                  <a:srgbClr val="3400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2000">
              <a:solidFill>
                <a:srgbClr val="3400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6" name="Google Shape;336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3000" y="3258950"/>
            <a:ext cx="4935699" cy="319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0"/>
          <p:cNvSpPr/>
          <p:nvPr/>
        </p:nvSpPr>
        <p:spPr>
          <a:xfrm>
            <a:off x="1259632" y="188640"/>
            <a:ext cx="6192688" cy="1193435"/>
          </a:xfrm>
          <a:prstGeom prst="horizontalScroll">
            <a:avLst>
              <a:gd name="adj" fmla="val 12500"/>
            </a:avLst>
          </a:prstGeom>
          <a:blipFill rotWithShape="1">
            <a:blip r:embed="rId4">
              <a:alphaModFix/>
            </a:blip>
            <a:tile tx="0" ty="0" sx="100000" sy="100000" flip="none" algn="tl"/>
          </a:blip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 b="1">
                <a:solidFill>
                  <a:srgbClr val="000082"/>
                </a:solidFill>
                <a:latin typeface="Impact"/>
                <a:ea typeface="Impact"/>
                <a:cs typeface="Impact"/>
                <a:sym typeface="Impact"/>
              </a:rPr>
              <a:t>Актуальність</a:t>
            </a:r>
            <a:endParaRPr sz="5400" b="1" u="sng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0"/>
          <p:cNvSpPr/>
          <p:nvPr/>
        </p:nvSpPr>
        <p:spPr>
          <a:xfrm>
            <a:off x="539750" y="1341438"/>
            <a:ext cx="8135938" cy="353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34003F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uk-UA" sz="2000" b="1">
                <a:solidFill>
                  <a:srgbClr val="3400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Читання – це віконце,через яке діти бачать і пізнають світ  і самих себе»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3400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В. Сухомлинський</a:t>
            </a:r>
            <a:endParaRPr sz="2000" b="1">
              <a:solidFill>
                <a:srgbClr val="3400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3400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3400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3400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 Сьогодні, коли нові технології роблять значні кроки в освіті, читання стає ще важливішим,ніж раніше.»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3400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Дж. Простано</a:t>
            </a:r>
            <a:endParaRPr sz="2000" b="1">
              <a:solidFill>
                <a:srgbClr val="3400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3" name="Google Shape;343;p10" descr="BD13656_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3875" y="4221163"/>
            <a:ext cx="1943100" cy="189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0" descr="BD13708_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95963" y="4076700"/>
            <a:ext cx="1944687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1"/>
          <p:cNvSpPr txBox="1"/>
          <p:nvPr/>
        </p:nvSpPr>
        <p:spPr>
          <a:xfrm>
            <a:off x="827584" y="1190074"/>
            <a:ext cx="7632848" cy="115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6576" lvl="0" indent="0" algn="ctr" rtl="0"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ts val="2560"/>
              <a:buFont typeface="Noto Sans Symbols"/>
              <a:buNone/>
            </a:pPr>
            <a:r>
              <a:rPr lang="uk-UA" sz="3200" b="1">
                <a:solidFill>
                  <a:srgbClr val="34003F"/>
                </a:solidFill>
                <a:latin typeface="Arial"/>
                <a:ea typeface="Arial"/>
                <a:cs typeface="Arial"/>
                <a:sym typeface="Arial"/>
              </a:rPr>
              <a:t>Практично - орієнтовний,</a:t>
            </a:r>
            <a:endParaRPr/>
          </a:p>
          <a:p>
            <a:pPr marL="0" marR="36576" lvl="0" indent="0" algn="ctr" rtl="0"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ts val="2560"/>
              <a:buFont typeface="Noto Sans Symbols"/>
              <a:buNone/>
            </a:pPr>
            <a:r>
              <a:rPr lang="uk-UA" sz="3200" b="1">
                <a:solidFill>
                  <a:srgbClr val="34003F"/>
                </a:solidFill>
                <a:latin typeface="Arial"/>
                <a:ea typeface="Arial"/>
                <a:cs typeface="Arial"/>
                <a:sym typeface="Arial"/>
              </a:rPr>
              <a:t>колективний, творчий</a:t>
            </a:r>
            <a:endParaRPr/>
          </a:p>
          <a:p>
            <a:pPr marL="0" marR="36576" lvl="0" indent="0" algn="ctr" rtl="0"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ts val="3520"/>
              <a:buFont typeface="Noto Sans Symbols"/>
              <a:buNone/>
            </a:pPr>
            <a:r>
              <a:rPr lang="uk-UA" sz="4400" b="1">
                <a:solidFill>
                  <a:srgbClr val="000082"/>
                </a:solidFill>
                <a:latin typeface="Impact"/>
                <a:ea typeface="Impact"/>
                <a:cs typeface="Impact"/>
                <a:sym typeface="Impact"/>
              </a:rPr>
              <a:t>Учасники  проєкту: </a:t>
            </a:r>
            <a:endParaRPr/>
          </a:p>
          <a:p>
            <a:pPr marL="0" marR="36576" lvl="0" indent="0" algn="ctr" rtl="0"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ts val="2560"/>
              <a:buFont typeface="Noto Sans Symbols"/>
              <a:buNone/>
            </a:pPr>
            <a:endParaRPr sz="32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6576" lvl="0" indent="0" algn="ctr" rtl="0"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ts val="2560"/>
              <a:buFont typeface="Noto Sans Symbols"/>
              <a:buNone/>
            </a:pPr>
            <a:r>
              <a:rPr lang="uk-UA"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Вчителі, учні, батьки,бібліотекар</a:t>
            </a:r>
            <a:endParaRPr/>
          </a:p>
          <a:p>
            <a:pPr marL="0" marR="36576" lvl="0" indent="0" algn="ctr" rtl="0"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ts val="3520"/>
              <a:buFont typeface="Noto Sans Symbols"/>
              <a:buNone/>
            </a:pPr>
            <a:r>
              <a:rPr lang="uk-UA" sz="4400" b="1">
                <a:solidFill>
                  <a:srgbClr val="000082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/>
          </a:p>
          <a:p>
            <a:pPr marL="0" marR="36576" lvl="0" indent="0" algn="ctr" rtl="0"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ts val="3520"/>
              <a:buFont typeface="Noto Sans Symbols"/>
              <a:buNone/>
            </a:pPr>
            <a:r>
              <a:rPr lang="uk-UA" sz="4400" b="1">
                <a:solidFill>
                  <a:srgbClr val="000082"/>
                </a:solidFill>
                <a:latin typeface="Impact"/>
                <a:ea typeface="Impact"/>
                <a:cs typeface="Impact"/>
                <a:sym typeface="Impact"/>
              </a:rPr>
              <a:t>Термін  реалізації:</a:t>
            </a:r>
            <a:endParaRPr/>
          </a:p>
          <a:p>
            <a:pPr marL="0" marR="36576" lvl="0" indent="0" algn="ctr" rtl="0"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ts val="3520"/>
              <a:buFont typeface="Noto Sans Symbols"/>
              <a:buNone/>
            </a:pPr>
            <a:endParaRPr sz="4400" b="1">
              <a:solidFill>
                <a:srgbClr val="000082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36576" lvl="0" indent="0" algn="ctr" rtl="0"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ts val="3520"/>
              <a:buFont typeface="Noto Sans Symbols"/>
              <a:buNone/>
            </a:pPr>
            <a:endParaRPr sz="4400" b="1">
              <a:solidFill>
                <a:srgbClr val="000082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36576" lvl="0" indent="0" algn="ctr" rtl="0"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ts val="3520"/>
              <a:buFont typeface="Noto Sans Symbols"/>
              <a:buNone/>
            </a:pPr>
            <a:endParaRPr sz="4400" b="1">
              <a:solidFill>
                <a:srgbClr val="340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2105767" y="420633"/>
            <a:ext cx="554461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>
                <a:solidFill>
                  <a:srgbClr val="000082"/>
                </a:solidFill>
                <a:latin typeface="Impact"/>
                <a:ea typeface="Impact"/>
                <a:cs typeface="Impact"/>
                <a:sym typeface="Impact"/>
              </a:rPr>
              <a:t>Тип проєкту:</a:t>
            </a:r>
            <a:endParaRPr sz="4400" b="1" u="sng">
              <a:solidFill>
                <a:srgbClr val="FF00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1"/>
          <p:cNvSpPr/>
          <p:nvPr/>
        </p:nvSpPr>
        <p:spPr>
          <a:xfrm flipH="1">
            <a:off x="2339975" y="5097463"/>
            <a:ext cx="5040313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3400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>
                <a:solidFill>
                  <a:srgbClr val="34003F"/>
                </a:solidFill>
                <a:latin typeface="Calibri"/>
                <a:ea typeface="Calibri"/>
                <a:cs typeface="Calibri"/>
                <a:sym typeface="Calibri"/>
              </a:rPr>
              <a:t>2019-2021н.р   </a:t>
            </a:r>
            <a:endParaRPr sz="3200" b="1">
              <a:solidFill>
                <a:srgbClr val="3400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2"/>
          <p:cNvSpPr/>
          <p:nvPr/>
        </p:nvSpPr>
        <p:spPr>
          <a:xfrm flipH="1">
            <a:off x="3492499" y="2890205"/>
            <a:ext cx="227171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>
                <a:solidFill>
                  <a:srgbClr val="0099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1">
              <a:solidFill>
                <a:srgbClr val="0099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2"/>
          <p:cNvSpPr/>
          <p:nvPr/>
        </p:nvSpPr>
        <p:spPr>
          <a:xfrm>
            <a:off x="539552" y="1396806"/>
            <a:ext cx="240999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Формування читацької компетентності</a:t>
            </a:r>
            <a:endParaRPr/>
          </a:p>
        </p:txBody>
      </p:sp>
      <p:sp>
        <p:nvSpPr>
          <p:cNvPr id="358" name="Google Shape;358;p12"/>
          <p:cNvSpPr/>
          <p:nvPr/>
        </p:nvSpPr>
        <p:spPr>
          <a:xfrm>
            <a:off x="408552" y="4490826"/>
            <a:ext cx="248039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Впровадження  інноваційних технологій</a:t>
            </a:r>
            <a:endParaRPr/>
          </a:p>
        </p:txBody>
      </p:sp>
      <p:sp>
        <p:nvSpPr>
          <p:cNvPr id="359" name="Google Shape;359;p12"/>
          <p:cNvSpPr/>
          <p:nvPr/>
        </p:nvSpPr>
        <p:spPr>
          <a:xfrm>
            <a:off x="5800306" y="947058"/>
            <a:ext cx="2841155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Надання інформаційної допомоги учням і педагогам </a:t>
            </a:r>
            <a:endParaRPr sz="20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p12"/>
          <p:cNvSpPr/>
          <p:nvPr/>
        </p:nvSpPr>
        <p:spPr>
          <a:xfrm>
            <a:off x="5800306" y="4598746"/>
            <a:ext cx="276477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Популяризація</a:t>
            </a:r>
            <a:endParaRPr sz="20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книги  </a:t>
            </a:r>
            <a:endParaRPr/>
          </a:p>
        </p:txBody>
      </p:sp>
      <p:pic>
        <p:nvPicPr>
          <p:cNvPr id="361" name="Google Shape;36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70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g6ebc604781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3500"/>
            <a:ext cx="9144000" cy="666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g6ebc604781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8450" y="1641650"/>
            <a:ext cx="3840876" cy="2991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g6ebc604781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750" y="537175"/>
            <a:ext cx="3244524" cy="209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g6ebc604781_0_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7175" y="2847050"/>
            <a:ext cx="2676125" cy="190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g6ebc604781_0_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09875" y="4519000"/>
            <a:ext cx="3244524" cy="16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g6ebc604781_0_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55276" y="3552025"/>
            <a:ext cx="3056625" cy="190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6ebc604781_0_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55275" y="1504100"/>
            <a:ext cx="2847050" cy="209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6ebc604781_0_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72275" y="358125"/>
            <a:ext cx="3056625" cy="161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4"/>
          <p:cNvSpPr/>
          <p:nvPr/>
        </p:nvSpPr>
        <p:spPr>
          <a:xfrm>
            <a:off x="1403350" y="549275"/>
            <a:ext cx="6840538" cy="83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>
                <a:solidFill>
                  <a:srgbClr val="C00000"/>
                </a:solidFill>
                <a:latin typeface="Impact"/>
                <a:ea typeface="Impact"/>
                <a:cs typeface="Impact"/>
                <a:sym typeface="Impact"/>
              </a:rPr>
              <a:t>Спільна робота бібліотекаря з класними керівниками </a:t>
            </a:r>
            <a:endParaRPr sz="3000">
              <a:solidFill>
                <a:srgbClr val="C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80" name="Google Shape;380;p14"/>
          <p:cNvSpPr/>
          <p:nvPr/>
        </p:nvSpPr>
        <p:spPr>
          <a:xfrm>
            <a:off x="340225" y="1478375"/>
            <a:ext cx="8612700" cy="5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5560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Font typeface="Times New Roman"/>
              <a:buChar char="•"/>
            </a:pPr>
            <a:r>
              <a:rPr lang="uk-UA" sz="20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Проведення екскурсій до бібліотеки учнів 1-4 класів.</a:t>
            </a:r>
            <a:endParaRPr sz="2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5560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Font typeface="Times New Roman"/>
              <a:buChar char="•"/>
            </a:pPr>
            <a:r>
              <a:rPr lang="uk-UA" sz="20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Обмін книгами прямо в класі.</a:t>
            </a:r>
            <a:endParaRPr sz="2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5560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Font typeface="Times New Roman"/>
              <a:buChar char="•"/>
            </a:pPr>
            <a:r>
              <a:rPr lang="uk-UA" sz="20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Створення класних бібліотек.</a:t>
            </a:r>
            <a:endParaRPr sz="2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5560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Font typeface="Times New Roman"/>
              <a:buChar char="•"/>
            </a:pPr>
            <a:r>
              <a:rPr lang="uk-UA" sz="20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Створення  куточків читача у класах.</a:t>
            </a:r>
            <a:endParaRPr sz="2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5560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Font typeface="Times New Roman"/>
              <a:buChar char="•"/>
            </a:pPr>
            <a:r>
              <a:rPr lang="uk-UA" sz="20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Складання списків рекомендаційного читання.</a:t>
            </a:r>
            <a:endParaRPr sz="2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5560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Font typeface="Times New Roman"/>
              <a:buChar char="•"/>
            </a:pPr>
            <a:r>
              <a:rPr lang="uk-UA" sz="20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Читання та обговорення  прочитаних книг у класі, вдома з батьками.</a:t>
            </a:r>
            <a:endParaRPr sz="2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5560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Font typeface="Times New Roman"/>
              <a:buChar char="•"/>
            </a:pPr>
            <a:r>
              <a:rPr lang="uk-UA" sz="20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Позакласне читання</a:t>
            </a:r>
            <a:endParaRPr sz="2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5560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Font typeface="Times New Roman"/>
              <a:buChar char="•"/>
            </a:pPr>
            <a:r>
              <a:rPr lang="uk-UA" sz="20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Ведення щоденників читача.</a:t>
            </a:r>
            <a:endParaRPr sz="2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5560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Font typeface="Times New Roman"/>
              <a:buChar char="•"/>
            </a:pPr>
            <a:r>
              <a:rPr lang="uk-UA" sz="20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Моніторинг вивчення інформаційних потреб учнів. </a:t>
            </a:r>
            <a:endParaRPr sz="2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5560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Font typeface="Times New Roman"/>
              <a:buChar char="•"/>
            </a:pPr>
            <a:r>
              <a:rPr lang="uk-UA" sz="20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Аналіз читацьких формулярів.</a:t>
            </a:r>
            <a:endParaRPr sz="2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5560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Font typeface="Times New Roman"/>
              <a:buChar char="•"/>
            </a:pPr>
            <a:r>
              <a:rPr lang="uk-UA" sz="20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Виявлення лідерів читання.</a:t>
            </a:r>
            <a:endParaRPr sz="2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5560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Font typeface="Times New Roman"/>
              <a:buChar char="•"/>
            </a:pPr>
            <a:r>
              <a:rPr lang="uk-UA" sz="20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Проведення конкурсу на кращого читача.</a:t>
            </a:r>
            <a:endParaRPr sz="2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5560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Font typeface="Times New Roman"/>
              <a:buChar char="•"/>
            </a:pPr>
            <a:r>
              <a:rPr lang="uk-UA" sz="20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Інформація про надходження нової літератури</a:t>
            </a:r>
            <a:endParaRPr sz="2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5560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Font typeface="Times New Roman"/>
              <a:buChar char="•"/>
            </a:pPr>
            <a:r>
              <a:rPr lang="uk-UA" sz="20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Бібліотечні уроки.</a:t>
            </a:r>
            <a:endParaRPr sz="2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5560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Font typeface="Times New Roman"/>
              <a:buChar char="•"/>
            </a:pPr>
            <a:r>
              <a:rPr lang="uk-UA" sz="20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Проведення благодійних  акцій: «Подаруй бібліотеці книгу»</a:t>
            </a:r>
            <a:endParaRPr sz="2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5560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Font typeface="Times New Roman"/>
              <a:buChar char="•"/>
            </a:pPr>
            <a:r>
              <a:rPr lang="uk-UA" sz="20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Проєкти, міні – проєкти.</a:t>
            </a:r>
            <a:endParaRPr sz="2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Литейная">
  <a:themeElements>
    <a:clrScheme name="Литейная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490</Words>
  <Application>Microsoft Office PowerPoint</Application>
  <PresentationFormat>Экран (4:3)</PresentationFormat>
  <Paragraphs>101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1_Литейная</vt:lpstr>
      <vt:lpstr>   Проєкт “Розвиток інтересу до  книги і читання”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Проєкт “Розвиток інтересу до  книги і читання”</dc:title>
  <dc:creator>WWW</dc:creator>
  <cp:lastModifiedBy>Admin</cp:lastModifiedBy>
  <cp:revision>2</cp:revision>
  <dcterms:modified xsi:type="dcterms:W3CDTF">2021-04-15T09:17:13Z</dcterms:modified>
</cp:coreProperties>
</file>