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258" r:id="rId2"/>
    <p:sldId id="290" r:id="rId3"/>
    <p:sldId id="291" r:id="rId4"/>
    <p:sldId id="294" r:id="rId5"/>
    <p:sldId id="292" r:id="rId6"/>
    <p:sldId id="305" r:id="rId7"/>
    <p:sldId id="289" r:id="rId8"/>
    <p:sldId id="273" r:id="rId9"/>
    <p:sldId id="282" r:id="rId10"/>
    <p:sldId id="283" r:id="rId11"/>
    <p:sldId id="295" r:id="rId12"/>
    <p:sldId id="257" r:id="rId13"/>
    <p:sldId id="277" r:id="rId14"/>
    <p:sldId id="306" r:id="rId15"/>
    <p:sldId id="297" r:id="rId16"/>
    <p:sldId id="284" r:id="rId17"/>
    <p:sldId id="299" r:id="rId18"/>
    <p:sldId id="296" r:id="rId19"/>
    <p:sldId id="298" r:id="rId20"/>
    <p:sldId id="286" r:id="rId21"/>
    <p:sldId id="302" r:id="rId22"/>
    <p:sldId id="315" r:id="rId23"/>
    <p:sldId id="278" r:id="rId24"/>
    <p:sldId id="307" r:id="rId25"/>
    <p:sldId id="308" r:id="rId26"/>
    <p:sldId id="309" r:id="rId27"/>
    <p:sldId id="310" r:id="rId28"/>
    <p:sldId id="311" r:id="rId29"/>
    <p:sldId id="312" r:id="rId30"/>
    <p:sldId id="313" r:id="rId31"/>
    <p:sldId id="293" r:id="rId32"/>
    <p:sldId id="303" r:id="rId33"/>
    <p:sldId id="314" r:id="rId34"/>
    <p:sldId id="285" r:id="rId35"/>
    <p:sldId id="287" r:id="rId36"/>
    <p:sldId id="300" r:id="rId37"/>
    <p:sldId id="301" r:id="rId38"/>
    <p:sldId id="304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C0000"/>
    <a:srgbClr val="A20000"/>
    <a:srgbClr val="FBF6F2"/>
    <a:srgbClr val="FF4343"/>
    <a:srgbClr val="FF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1392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5" d="100"/>
          <a:sy n="55" d="100"/>
        </p:scale>
        <p:origin x="-2892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0AEF01-D2E6-4647-9068-BA16F7F557F2}" type="datetimeFigureOut">
              <a:rPr lang="ru-RU" smtClean="0"/>
              <a:t>02.03.2017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627D6D-497E-4029-9BCC-90F6CC515C03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83091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AF1117-AC6A-4560-82B4-BE745DC7EC50}" type="datetimeFigureOut">
              <a:rPr lang="ru-RU" smtClean="0"/>
              <a:t>02.03.2017</a:t>
            </a:fld>
            <a:endParaRPr lang="ru-RU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6E584D-2FEF-47C8-AE98-53ACA6FB20EC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99850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E584D-2FEF-47C8-AE98-53ACA6FB20EC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56177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1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4.jpg"/><Relationship Id="rId4" Type="http://schemas.openxmlformats.org/officeDocument/2006/relationships/image" Target="../media/image6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7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g"/><Relationship Id="rId3" Type="http://schemas.openxmlformats.org/officeDocument/2006/relationships/image" Target="../media/image69.jpeg"/><Relationship Id="rId7" Type="http://schemas.openxmlformats.org/officeDocument/2006/relationships/image" Target="../media/image72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71.png"/><Relationship Id="rId4" Type="http://schemas.openxmlformats.org/officeDocument/2006/relationships/image" Target="../media/image7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6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2447764" y="2492007"/>
            <a:ext cx="7488832" cy="16561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0" b="1" i="0" u="none" strike="noStrike" kern="1200" normalizeH="0" baseline="0" noProof="0" dirty="0">
              <a:ln w="1905"/>
              <a:solidFill>
                <a:srgbClr val="A20000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+mj-ea"/>
              <a:cs typeface="+mj-cs"/>
            </a:endParaRPr>
          </a:p>
        </p:txBody>
      </p:sp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 rot="21044319">
            <a:off x="1114366" y="447478"/>
            <a:ext cx="7813376" cy="1512168"/>
          </a:xfrm>
          <a:prstGeom prst="roundRect">
            <a:avLst>
              <a:gd name="adj" fmla="val 1782"/>
            </a:avLst>
          </a:prstGeom>
          <a:noFill/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uk-UA" sz="4000" b="1" i="1" dirty="0" smtClean="0">
                <a:solidFill>
                  <a:srgbClr val="A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4000" b="1" i="1" dirty="0">
                <a:solidFill>
                  <a:srgbClr val="A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</a:t>
            </a:r>
            <a:r>
              <a:rPr lang="uk-UA" sz="4000" b="1" i="1" dirty="0" smtClean="0">
                <a:solidFill>
                  <a:srgbClr val="A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 ми  учні 9 класу та класний керівник </a:t>
            </a:r>
            <a:r>
              <a:rPr lang="uk-UA" sz="4000" b="1" i="1" dirty="0" err="1" smtClean="0">
                <a:solidFill>
                  <a:srgbClr val="A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Дячук</a:t>
            </a:r>
            <a:r>
              <a:rPr lang="uk-UA" sz="4000" b="1" i="1" dirty="0" smtClean="0">
                <a:solidFill>
                  <a:srgbClr val="A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Іванна Анатоліївна</a:t>
            </a:r>
            <a:endParaRPr lang="ru-RU" sz="4000" b="1" i="1" dirty="0">
              <a:solidFill>
                <a:srgbClr val="A2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4757168"/>
            <a:ext cx="2766804" cy="20751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136" y="2132856"/>
            <a:ext cx="3704015" cy="27780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3989">
            <a:off x="5328927" y="2426771"/>
            <a:ext cx="3514469" cy="26358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1060">
            <a:off x="417594" y="4169022"/>
            <a:ext cx="3193455" cy="23950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10" y="815325"/>
            <a:ext cx="3707904" cy="30507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3822027" y="430605"/>
            <a:ext cx="5040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i="1" dirty="0" smtClean="0">
                <a:solidFill>
                  <a:srgbClr val="B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Конкурс малюнка</a:t>
            </a:r>
            <a:endParaRPr lang="uk-UA" sz="4400" b="1" i="1" dirty="0">
              <a:solidFill>
                <a:srgbClr val="B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67053" y="4725144"/>
            <a:ext cx="49983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i="1" dirty="0">
                <a:solidFill>
                  <a:srgbClr val="B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«Будемо гідні слави героїв»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554172"/>
            <a:ext cx="3755795" cy="281684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728228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36796" y="145173"/>
            <a:ext cx="4680520" cy="1143000"/>
          </a:xfrm>
          <a:effectLst>
            <a:softEdge rad="63500"/>
          </a:effectLst>
        </p:spPr>
        <p:txBody>
          <a:bodyPr>
            <a:normAutofit fontScale="90000"/>
          </a:bodyPr>
          <a:lstStyle/>
          <a:p>
            <a:r>
              <a:rPr lang="uk-UA" dirty="0" smtClean="0">
                <a:solidFill>
                  <a:srgbClr val="7030A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Конкурс </a:t>
            </a:r>
            <a:r>
              <a:rPr lang="uk-UA" dirty="0">
                <a:solidFill>
                  <a:srgbClr val="7030A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м</a:t>
            </a:r>
            <a:r>
              <a:rPr lang="uk-UA" dirty="0" smtClean="0">
                <a:solidFill>
                  <a:srgbClr val="7030A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алюнка</a:t>
            </a:r>
            <a:endParaRPr lang="ru-RU" dirty="0">
              <a:solidFill>
                <a:srgbClr val="7030A0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687616" y="5043655"/>
            <a:ext cx="3456384" cy="179533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uk-UA" sz="2800" b="1" dirty="0" smtClean="0">
                <a:solidFill>
                  <a:srgbClr val="A2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до відзначення 30 річниці на Чорнобильській АЕС</a:t>
            </a:r>
            <a:endParaRPr lang="ru-RU" sz="2800" b="1" dirty="0">
              <a:solidFill>
                <a:srgbClr val="A200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984" y="1484784"/>
            <a:ext cx="4220864" cy="316564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08"/>
          <a:stretch/>
        </p:blipFill>
        <p:spPr>
          <a:xfrm>
            <a:off x="1115616" y="3067608"/>
            <a:ext cx="2592288" cy="34233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496" y="876634"/>
            <a:ext cx="4649556" cy="206210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uk-UA" sz="3200" b="1" dirty="0" smtClean="0">
                <a:ln/>
                <a:solidFill>
                  <a:srgbClr val="7030A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Розповідь про  дідуся, який був ліквідатором аварії  на Чорнобильській АЕС</a:t>
            </a:r>
            <a:endParaRPr lang="ru-RU" sz="3200" b="1" dirty="0">
              <a:ln/>
              <a:solidFill>
                <a:srgbClr val="7030A0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59938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8"/>
          <a:stretch/>
        </p:blipFill>
        <p:spPr>
          <a:xfrm rot="20809901">
            <a:off x="420217" y="3045851"/>
            <a:ext cx="3816424" cy="31774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2262">
            <a:off x="4562658" y="1860347"/>
            <a:ext cx="4249348" cy="31870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 rot="20976990">
            <a:off x="686630" y="779225"/>
            <a:ext cx="74168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 smtClean="0">
                <a:solidFill>
                  <a:srgbClr val="BC0000"/>
                </a:solidFill>
              </a:rPr>
              <a:t>Біля обеліска в День Перемоги</a:t>
            </a:r>
            <a:endParaRPr lang="ru-RU" sz="4000" b="1" dirty="0">
              <a:solidFill>
                <a:srgbClr val="BC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3626">
            <a:off x="3601579" y="2274393"/>
            <a:ext cx="5633437" cy="42250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5"/>
          <a:stretch/>
        </p:blipFill>
        <p:spPr>
          <a:xfrm rot="20905379">
            <a:off x="226725" y="2483410"/>
            <a:ext cx="4597149" cy="38070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0983636">
            <a:off x="93096" y="687339"/>
            <a:ext cx="8229600" cy="1760872"/>
          </a:xfrm>
        </p:spPr>
        <p:txBody>
          <a:bodyPr>
            <a:normAutofit/>
          </a:bodyPr>
          <a:lstStyle/>
          <a:p>
            <a:r>
              <a:rPr lang="uk-UA" b="1" i="1" dirty="0">
                <a:solidFill>
                  <a:srgbClr val="C0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Спільний проект   учнів 8</a:t>
            </a:r>
            <a:r>
              <a:rPr lang="uk-UA" b="1" i="1" dirty="0" smtClean="0">
                <a:solidFill>
                  <a:srgbClr val="C0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uk-UA" b="1" i="1" dirty="0">
                <a:solidFill>
                  <a:srgbClr val="C0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r>
              <a:rPr lang="uk-UA" b="1" i="1" dirty="0" smtClean="0">
                <a:solidFill>
                  <a:srgbClr val="C0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i="1" dirty="0">
                <a:solidFill>
                  <a:srgbClr val="C0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класів </a:t>
            </a:r>
            <a:r>
              <a:rPr lang="uk-UA" b="1" i="1" dirty="0" smtClean="0">
                <a:solidFill>
                  <a:srgbClr val="C0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«квітник»</a:t>
            </a:r>
            <a:endParaRPr lang="uk-UA" b="1" i="1" dirty="0">
              <a:solidFill>
                <a:srgbClr val="C00000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23834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1143553">
            <a:off x="506984" y="72834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Активна участь в естафеті</a:t>
            </a:r>
            <a:br>
              <a:rPr lang="uk-UA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en-US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World Harmony Run</a:t>
            </a:r>
            <a:endParaRPr lang="ru-RU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2843">
            <a:off x="522978" y="2596356"/>
            <a:ext cx="3692227" cy="27691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3797">
            <a:off x="4950420" y="2968348"/>
            <a:ext cx="3777456" cy="28402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24204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7690" y="692696"/>
            <a:ext cx="8229600" cy="1143000"/>
          </a:xfrm>
        </p:spPr>
        <p:txBody>
          <a:bodyPr>
            <a:normAutofit fontScale="90000"/>
            <a:scene3d>
              <a:camera prst="perspectiveContrastingLeftFacing"/>
              <a:lightRig rig="threePt" dir="t"/>
            </a:scene3d>
          </a:bodyPr>
          <a:lstStyle/>
          <a:p>
            <a:r>
              <a:rPr lang="uk-UA" b="1" dirty="0" smtClean="0">
                <a:solidFill>
                  <a:srgbClr val="FF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Дзвоник знов покликав нас,</a:t>
            </a:r>
            <a:br>
              <a:rPr lang="uk-UA" b="1" dirty="0" smtClean="0">
                <a:solidFill>
                  <a:srgbClr val="FF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</a:br>
            <a:r>
              <a:rPr lang="uk-UA" b="1" dirty="0" smtClean="0">
                <a:solidFill>
                  <a:srgbClr val="FF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у наш дружній 9 клас</a:t>
            </a:r>
            <a:endParaRPr lang="ru-RU" b="1" dirty="0">
              <a:solidFill>
                <a:srgbClr val="FF00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3196">
            <a:off x="164429" y="1199884"/>
            <a:ext cx="4275314" cy="2404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9963">
            <a:off x="4689454" y="3138571"/>
            <a:ext cx="4438171" cy="24964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59" y="3861048"/>
            <a:ext cx="3816424" cy="28202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948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1381160">
            <a:off x="858634" y="364345"/>
            <a:ext cx="6491064" cy="1143000"/>
          </a:xfrm>
        </p:spPr>
        <p:txBody>
          <a:bodyPr>
            <a:noAutofit/>
            <a:scene3d>
              <a:camera prst="perspectiveContrastingLeftFacing"/>
              <a:lightRig rig="threePt" dir="t"/>
            </a:scene3d>
          </a:bodyPr>
          <a:lstStyle/>
          <a:p>
            <a:r>
              <a:rPr lang="uk-UA" sz="5400" b="1" dirty="0" smtClean="0">
                <a:solidFill>
                  <a:srgbClr val="C0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Підготовка до свята квітів</a:t>
            </a:r>
            <a:endParaRPr lang="uk-UA" sz="5400" b="1" dirty="0">
              <a:solidFill>
                <a:srgbClr val="C00000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7791">
            <a:off x="139683" y="1606106"/>
            <a:ext cx="3384812" cy="25386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841" y="935845"/>
            <a:ext cx="3082159" cy="231162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177" y="3645024"/>
            <a:ext cx="3762375" cy="28289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36781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42344" y="449993"/>
            <a:ext cx="7067128" cy="1143000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Autofit/>
            <a:scene3d>
              <a:camera prst="isometricOffAxis1Right"/>
              <a:lightRig rig="threePt" dir="t"/>
            </a:scene3d>
          </a:bodyPr>
          <a:lstStyle/>
          <a:p>
            <a:r>
              <a:rPr lang="uk-UA" sz="3600" b="1" dirty="0" smtClean="0">
                <a:solidFill>
                  <a:srgbClr val="C0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Щоб квітам у класі було </a:t>
            </a:r>
            <a:r>
              <a:rPr lang="uk-UA" sz="3600" b="1" dirty="0" err="1" smtClean="0">
                <a:solidFill>
                  <a:srgbClr val="C0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комфортно</a:t>
            </a:r>
            <a:endParaRPr lang="ru-RU" sz="3600" b="1" dirty="0">
              <a:solidFill>
                <a:srgbClr val="C0000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03" y="1592993"/>
            <a:ext cx="3476882" cy="260766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857" y="1592993"/>
            <a:ext cx="3312105" cy="24840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3845368"/>
            <a:ext cx="3707904" cy="27809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35540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692696"/>
            <a:ext cx="8229600" cy="1143000"/>
          </a:xfrm>
        </p:spPr>
        <p:txBody>
          <a:bodyPr>
            <a:noAutofit/>
            <a:scene3d>
              <a:camera prst="perspectiveContrastingRightFacing"/>
              <a:lightRig rig="threePt" dir="t"/>
            </a:scene3d>
          </a:bodyPr>
          <a:lstStyle/>
          <a:p>
            <a:r>
              <a:rPr lang="uk-UA" sz="4800" b="1" dirty="0">
                <a:solidFill>
                  <a:srgbClr val="7030A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і</a:t>
            </a:r>
            <a:r>
              <a:rPr lang="uk-UA" sz="4800" b="1" dirty="0" smtClean="0">
                <a:solidFill>
                  <a:srgbClr val="7030A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про шкільну стінну газету ми не забуваєм, </a:t>
            </a:r>
            <a:r>
              <a:rPr lang="uk-UA" sz="2400" b="1" dirty="0" smtClean="0">
                <a:solidFill>
                  <a:srgbClr val="7030A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особливо наш класний керівник </a:t>
            </a:r>
            <a:endParaRPr lang="ru-RU" sz="2400" b="1" dirty="0">
              <a:solidFill>
                <a:srgbClr val="7030A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4449">
            <a:off x="402920" y="3451449"/>
            <a:ext cx="3648405" cy="273630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3475">
            <a:off x="4545934" y="2575895"/>
            <a:ext cx="4290053" cy="3217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76750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04664"/>
            <a:ext cx="8568952" cy="1143000"/>
          </a:xfr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/>
          <a:p>
            <a:r>
              <a:rPr lang="uk-UA" sz="3600" b="1" dirty="0" smtClean="0">
                <a:solidFill>
                  <a:srgbClr val="0070C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Вітання хлопців з Днем захисника Вітчизни</a:t>
            </a:r>
            <a:endParaRPr lang="ru-RU" sz="3600" b="1" dirty="0">
              <a:solidFill>
                <a:srgbClr val="0070C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988840"/>
            <a:ext cx="5376597" cy="403244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380500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476672"/>
            <a:ext cx="8229600" cy="1143000"/>
          </a:xfrm>
        </p:spPr>
        <p:txBody>
          <a:bodyPr>
            <a:noAutofit/>
            <a:scene3d>
              <a:camera prst="perspectiveContrastingLeftFacing"/>
              <a:lightRig rig="threePt" dir="t"/>
            </a:scene3d>
          </a:bodyPr>
          <a:lstStyle/>
          <a:p>
            <a:r>
              <a:rPr lang="uk-UA" sz="7200" dirty="0" smtClean="0">
                <a:solidFill>
                  <a:srgbClr val="A20000"/>
                </a:solidFill>
                <a:latin typeface="Comic Sans MS" panose="030F0702030302020204" pitchFamily="66" charset="0"/>
              </a:rPr>
              <a:t>Наш девіз: </a:t>
            </a:r>
            <a:endParaRPr lang="ru-RU" sz="7200" dirty="0">
              <a:solidFill>
                <a:srgbClr val="A2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139427" y="4221088"/>
            <a:ext cx="903649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3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Якщо</a:t>
            </a:r>
            <a:r>
              <a:rPr lang="ru-RU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буде </a:t>
            </a:r>
            <a:r>
              <a:rPr lang="ru-RU" sz="3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світло</a:t>
            </a:r>
            <a:r>
              <a:rPr lang="ru-RU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ru-RU" sz="3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душі</a:t>
            </a:r>
            <a:r>
              <a:rPr lang="ru-RU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буде краса в </a:t>
            </a:r>
            <a:r>
              <a:rPr lang="ru-RU" sz="3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людини</a:t>
            </a:r>
            <a:r>
              <a:rPr lang="ru-RU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endParaRPr lang="uk-UA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3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Якщо</a:t>
            </a:r>
            <a:r>
              <a:rPr lang="ru-RU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є краса в </a:t>
            </a:r>
            <a:r>
              <a:rPr lang="ru-RU" sz="3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людини</a:t>
            </a:r>
            <a:r>
              <a:rPr lang="ru-RU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буде </a:t>
            </a:r>
            <a:r>
              <a:rPr lang="ru-RU" sz="3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гармонія</a:t>
            </a:r>
            <a:r>
              <a:rPr lang="ru-RU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ru-RU" sz="3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домі</a:t>
            </a:r>
            <a:r>
              <a:rPr lang="ru-RU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endParaRPr lang="uk-UA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3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Якщо</a:t>
            </a:r>
            <a:r>
              <a:rPr lang="ru-RU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є </a:t>
            </a:r>
            <a:r>
              <a:rPr lang="ru-RU" sz="3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гармонія</a:t>
            </a:r>
            <a:r>
              <a:rPr lang="ru-RU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ru-RU" sz="3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домі</a:t>
            </a:r>
            <a:r>
              <a:rPr lang="ru-RU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буде порядок у </a:t>
            </a:r>
            <a:r>
              <a:rPr lang="ru-RU" sz="3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нації</a:t>
            </a:r>
            <a:r>
              <a:rPr lang="ru-RU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endParaRPr lang="uk-UA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3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Якщо</a:t>
            </a:r>
            <a:r>
              <a:rPr lang="ru-RU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є порядок у </a:t>
            </a:r>
            <a:r>
              <a:rPr lang="ru-RU" sz="3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нації</a:t>
            </a:r>
            <a:r>
              <a:rPr lang="ru-RU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буде мир у </a:t>
            </a:r>
            <a:r>
              <a:rPr lang="ru-RU" sz="3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світі</a:t>
            </a:r>
            <a:r>
              <a:rPr lang="uk-UA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endParaRPr lang="uk-UA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6090">
            <a:off x="929914" y="1311772"/>
            <a:ext cx="3552247" cy="26641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50755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1381160">
            <a:off x="1106990" y="731965"/>
            <a:ext cx="8008764" cy="1143000"/>
          </a:xfrm>
        </p:spPr>
        <p:txBody>
          <a:bodyPr>
            <a:noAutofit/>
            <a:scene3d>
              <a:camera prst="perspectiveContrastingLeftFacing"/>
              <a:lightRig rig="threePt" dir="t"/>
            </a:scene3d>
          </a:bodyPr>
          <a:lstStyle/>
          <a:p>
            <a:r>
              <a:rPr lang="uk-UA" sz="4800" b="1" dirty="0" smtClean="0">
                <a:solidFill>
                  <a:srgbClr val="C0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Активні ведучі  шкільних свят</a:t>
            </a:r>
            <a:endParaRPr lang="uk-UA" sz="4800" b="1" dirty="0">
              <a:solidFill>
                <a:srgbClr val="C00000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060848"/>
            <a:ext cx="4320480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128546"/>
            <a:ext cx="4139952" cy="31049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4444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309" y="499535"/>
            <a:ext cx="7150122" cy="1143000"/>
          </a:xfrm>
          <a:scene3d>
            <a:camera prst="perspectiveHeroicExtremeLeftFacing"/>
            <a:lightRig rig="threePt" dir="t"/>
          </a:scene3d>
          <a:sp3d>
            <a:bevelT prst="angle"/>
          </a:sp3d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C00000"/>
                </a:solidFill>
              </a:rPr>
              <a:t>На годині класного керівника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1301">
            <a:off x="707209" y="987602"/>
            <a:ext cx="3241538" cy="24311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504" y="3549802"/>
            <a:ext cx="3062424" cy="229681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49" y="3789039"/>
            <a:ext cx="2195729" cy="29341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2203179"/>
            <a:ext cx="2825341" cy="37755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601653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smtClean="0">
                <a:ln w="19050">
                  <a:solidFill>
                    <a:srgbClr val="FFFF00"/>
                  </a:solidFill>
                  <a:prstDash val="solid"/>
                </a:ln>
                <a:solidFill>
                  <a:srgbClr val="00B0F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Ми розмовляли про:</a:t>
            </a:r>
            <a:br>
              <a:rPr lang="uk-UA" b="1" dirty="0" smtClean="0">
                <a:ln w="19050">
                  <a:solidFill>
                    <a:srgbClr val="FFFF00"/>
                  </a:solidFill>
                  <a:prstDash val="solid"/>
                </a:ln>
                <a:solidFill>
                  <a:srgbClr val="00B0F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</a:br>
            <a:endParaRPr lang="ru-RU" b="1" dirty="0">
              <a:ln w="19050">
                <a:solidFill>
                  <a:srgbClr val="FFFF00"/>
                </a:solidFill>
                <a:prstDash val="solid"/>
              </a:ln>
              <a:solidFill>
                <a:srgbClr val="00B0F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/>
              <a:t>Професії моїх батьків</a:t>
            </a:r>
          </a:p>
          <a:p>
            <a:r>
              <a:rPr lang="uk-UA" dirty="0" smtClean="0"/>
              <a:t>Ввічлива </a:t>
            </a:r>
            <a:r>
              <a:rPr lang="uk-UA" smtClean="0"/>
              <a:t>людина - скарб</a:t>
            </a:r>
            <a:endParaRPr lang="uk-UA" dirty="0" smtClean="0"/>
          </a:p>
          <a:p>
            <a:r>
              <a:rPr lang="uk-UA" dirty="0" smtClean="0"/>
              <a:t>Україна мій дім</a:t>
            </a:r>
          </a:p>
          <a:p>
            <a:r>
              <a:rPr lang="uk-UA" dirty="0" smtClean="0"/>
              <a:t>Що таке національна самосвідомість</a:t>
            </a:r>
          </a:p>
          <a:p>
            <a:r>
              <a:rPr lang="uk-UA" dirty="0" smtClean="0"/>
              <a:t>Не будемо байдужі до чужого горя</a:t>
            </a:r>
          </a:p>
          <a:p>
            <a:r>
              <a:rPr lang="uk-UA" dirty="0" smtClean="0"/>
              <a:t>Моя улюблена професія</a:t>
            </a:r>
          </a:p>
          <a:p>
            <a:r>
              <a:rPr lang="uk-UA" dirty="0" smtClean="0"/>
              <a:t>Розум без знання, що колос без зерна та ін.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92985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7824" y="457200"/>
            <a:ext cx="5915000" cy="1143000"/>
          </a:xfrm>
        </p:spPr>
        <p:txBody>
          <a:bodyPr>
            <a:noAutofit/>
          </a:bodyPr>
          <a:lstStyle/>
          <a:p>
            <a:r>
              <a:rPr lang="uk-UA" sz="6000" b="1" i="1" dirty="0" smtClean="0">
                <a:solidFill>
                  <a:srgbClr val="C0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Робота з БЖД</a:t>
            </a:r>
            <a:endParaRPr lang="uk-UA" sz="6000" b="1" i="1" dirty="0">
              <a:solidFill>
                <a:srgbClr val="C00000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251520" y="1772816"/>
            <a:ext cx="4608512" cy="4536504"/>
          </a:xfrm>
        </p:spPr>
        <p:txBody>
          <a:bodyPr>
            <a:noAutofit/>
          </a:bodyPr>
          <a:lstStyle/>
          <a:p>
            <a:r>
              <a:rPr lang="uk-UA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Бесіда Дорога і ми.</a:t>
            </a:r>
          </a:p>
          <a:p>
            <a:r>
              <a:rPr lang="uk-UA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Скажемо  курінню НІ!</a:t>
            </a:r>
          </a:p>
          <a:p>
            <a:r>
              <a:rPr lang="uk-UA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Суд над ворогом </a:t>
            </a:r>
            <a:r>
              <a:rPr lang="uk-UA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здоров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’</a:t>
            </a:r>
            <a:r>
              <a:rPr lang="uk-UA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 </a:t>
            </a:r>
          </a:p>
          <a:p>
            <a:r>
              <a:rPr lang="uk-UA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Обережно отруйні гриби</a:t>
            </a:r>
          </a:p>
          <a:p>
            <a:r>
              <a:rPr lang="uk-UA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Надання долікарської допомоги у надзвичайних ситуаціях  </a:t>
            </a:r>
            <a:endParaRPr lang="uk-UA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СНІД: людство під знаком біди</a:t>
            </a:r>
          </a:p>
          <a:p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Наркоманія </a:t>
            </a:r>
            <a:r>
              <a:rPr lang="uk-UA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дорога в безодню</a:t>
            </a:r>
          </a:p>
          <a:p>
            <a:r>
              <a:rPr lang="uk-UA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Хай вогонь в серцях палає, а пожеж хай не буває.</a:t>
            </a:r>
          </a:p>
          <a:p>
            <a:endParaRPr lang="uk-UA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348880"/>
            <a:ext cx="4224469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96150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143000"/>
          </a:xfrm>
        </p:spPr>
        <p:txBody>
          <a:bodyPr/>
          <a:lstStyle/>
          <a:p>
            <a:r>
              <a:rPr lang="uk-UA" dirty="0" smtClean="0">
                <a:solidFill>
                  <a:srgbClr val="C00000"/>
                </a:solidFill>
              </a:rPr>
              <a:t>Участь в Олімпійському тижні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556792"/>
            <a:ext cx="4748345" cy="356125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7496">
            <a:off x="5501243" y="1698789"/>
            <a:ext cx="2986311" cy="223973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4149080"/>
            <a:ext cx="3249339" cy="244317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158061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457200"/>
            <a:ext cx="7632848" cy="1143000"/>
          </a:xfrm>
        </p:spPr>
        <p:txBody>
          <a:bodyPr>
            <a:normAutofit/>
          </a:bodyPr>
          <a:lstStyle/>
          <a:p>
            <a:r>
              <a:rPr lang="en-US" sz="6600" b="1" dirty="0" smtClean="0">
                <a:ln w="57150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Halloween party</a:t>
            </a:r>
            <a:endParaRPr lang="ru-RU" sz="6600" b="1" dirty="0">
              <a:ln w="57150">
                <a:solidFill>
                  <a:schemeClr val="tx1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546"/>
          <a:stretch/>
        </p:blipFill>
        <p:spPr>
          <a:xfrm rot="20927350">
            <a:off x="352504" y="1765255"/>
            <a:ext cx="3250792" cy="37248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4810453"/>
            <a:ext cx="2699792" cy="20248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469">
            <a:off x="4000905" y="1819581"/>
            <a:ext cx="3901440" cy="292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41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8229600" cy="1143000"/>
          </a:xfrm>
          <a:effectLst>
            <a:glow rad="139700">
              <a:schemeClr val="accent5">
                <a:satMod val="175000"/>
                <a:alpha val="40000"/>
              </a:schemeClr>
            </a:glow>
          </a:effectLst>
          <a:scene3d>
            <a:camera prst="perspectiveRelaxedModerately"/>
            <a:lightRig rig="threePt" dir="t"/>
          </a:scene3d>
        </p:spPr>
        <p:txBody>
          <a:bodyPr>
            <a:normAutofit fontScale="90000"/>
          </a:bodyPr>
          <a:lstStyle/>
          <a:p>
            <a:r>
              <a:rPr lang="uk-UA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День писемності та мови, особливе свято в нашій школі.  </a:t>
            </a:r>
            <a:endParaRPr lang="ru-RU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96" y="1700808"/>
            <a:ext cx="4667672" cy="350075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29"/>
          <a:stretch/>
        </p:blipFill>
        <p:spPr>
          <a:xfrm>
            <a:off x="4422985" y="1772816"/>
            <a:ext cx="4498528" cy="28803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4822132" y="4699138"/>
            <a:ext cx="39983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solidFill>
                  <a:srgbClr val="00B0F0"/>
                </a:solidFill>
              </a:rPr>
              <a:t>Ми долучилися до написання всеукраїнського диктанту</a:t>
            </a:r>
            <a:endParaRPr lang="ru-RU" sz="20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683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36253">
            <a:off x="2243367" y="636285"/>
            <a:ext cx="6779096" cy="1143000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І у волейбол полюбляємо пограти</a:t>
            </a:r>
            <a:endParaRPr lang="ru-RU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4289">
            <a:off x="352606" y="1507594"/>
            <a:ext cx="4104456" cy="23087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72" y="4293097"/>
            <a:ext cx="3041915" cy="22814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20" r="23540"/>
          <a:stretch/>
        </p:blipFill>
        <p:spPr>
          <a:xfrm rot="554140">
            <a:off x="5730184" y="1951019"/>
            <a:ext cx="3271102" cy="20426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102">
            <a:off x="3509378" y="4047536"/>
            <a:ext cx="4530080" cy="25481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48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548680"/>
            <a:ext cx="7344816" cy="1152128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/>
            </a:r>
            <a:br>
              <a:rPr lang="uk-UA" dirty="0" smtClean="0"/>
            </a:br>
            <a:r>
              <a:rPr lang="uk-UA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Про настільний теніс ми не забуваєм.</a:t>
            </a:r>
            <a:r>
              <a:rPr lang="ru-RU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/>
            </a:r>
            <a:b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</a:br>
            <a:r>
              <a:rPr lang="ru-RU" sz="31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Участь </a:t>
            </a:r>
            <a:r>
              <a:rPr lang="ru-RU" sz="31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у </a:t>
            </a:r>
            <a:r>
              <a:rPr lang="ru-RU" sz="31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зональних</a:t>
            </a:r>
            <a:r>
              <a:rPr lang="ru-RU" sz="31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ru-RU" sz="31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змаганнях</a:t>
            </a:r>
            <a:r>
              <a:rPr lang="ru-RU" sz="31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з </a:t>
            </a:r>
            <a:r>
              <a:rPr lang="ru-RU" sz="31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настільного</a:t>
            </a:r>
            <a:r>
              <a:rPr lang="ru-RU" sz="31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ru-RU" sz="31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тенісу</a:t>
            </a:r>
            <a:r>
              <a:rPr lang="ru-RU" sz="31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ru-RU" sz="31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у </a:t>
            </a:r>
            <a:r>
              <a:rPr lang="ru-RU" sz="31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Ямполі</a:t>
            </a:r>
            <a:endParaRPr lang="ru-RU" sz="31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3" t="-843" b="843"/>
          <a:stretch/>
        </p:blipFill>
        <p:spPr>
          <a:xfrm rot="20948429">
            <a:off x="3005389" y="2711232"/>
            <a:ext cx="3274807" cy="202656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6575">
            <a:off x="5301611" y="4289006"/>
            <a:ext cx="3559691" cy="20023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5" r="48110"/>
          <a:stretch/>
        </p:blipFill>
        <p:spPr>
          <a:xfrm>
            <a:off x="0" y="1450566"/>
            <a:ext cx="2515673" cy="38396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57869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548680"/>
            <a:ext cx="7516161" cy="1143000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Шкільний огляд художньої самодіяльності. Захищаємо честь класу востаннє</a:t>
            </a:r>
            <a:endParaRPr lang="ru-RU" b="1" dirty="0">
              <a:ln w="13462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651"/>
          <a:stretch/>
        </p:blipFill>
        <p:spPr>
          <a:xfrm>
            <a:off x="0" y="1988840"/>
            <a:ext cx="3456384" cy="33123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1" r="16400"/>
          <a:stretch/>
        </p:blipFill>
        <p:spPr>
          <a:xfrm>
            <a:off x="6732240" y="2276872"/>
            <a:ext cx="2160240" cy="404231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1772">
            <a:off x="3189312" y="2655236"/>
            <a:ext cx="3810000" cy="28575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2996580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0911440">
            <a:off x="395536" y="692696"/>
            <a:ext cx="8229600" cy="1143000"/>
          </a:xfrm>
        </p:spPr>
        <p:txBody>
          <a:bodyPr/>
          <a:lstStyle/>
          <a:p>
            <a:r>
              <a:rPr lang="uk-UA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Емблемою нашого класу є:</a:t>
            </a:r>
            <a:endParaRPr lang="ru-RU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3419872" y="2009649"/>
            <a:ext cx="5870772" cy="38831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БЛАКИТНИЙ</a:t>
            </a:r>
            <a:r>
              <a:rPr lang="ru-RU" sz="2800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колір</a:t>
            </a: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символізує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розвиток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рух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вперед,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надію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мрію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28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ЗЕЛЕНИЙ </a:t>
            </a:r>
            <a:r>
              <a:rPr lang="ru-RU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паросток</a:t>
            </a: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всередині</a:t>
            </a: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символ молодого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покоління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свіжих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ідей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здоров’я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удачі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ФІОЛЕТОВИЙ</a:t>
            </a:r>
            <a:r>
              <a:rPr lang="uk-UA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це колір </a:t>
            </a:r>
            <a:r>
              <a:rPr lang="uk-UA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дружби, адже ми є найменшою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і дружньою сім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єю</a:t>
            </a:r>
            <a:r>
              <a:rPr lang="uk-UA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 нашій школі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452" y="3140968"/>
            <a:ext cx="3102665" cy="296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31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1760" y="620688"/>
            <a:ext cx="6624736" cy="1143000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solidFill>
                  <a:schemeClr val="accent5">
                    <a:lumMod val="75000"/>
                  </a:schemeClr>
                </a:solidFill>
              </a:rPr>
              <a:t>Виступ на районному огляді художньої самодіяльності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4677">
            <a:off x="3091410" y="2958907"/>
            <a:ext cx="2448272" cy="32716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150"/>
          <a:stretch/>
        </p:blipFill>
        <p:spPr>
          <a:xfrm rot="363520">
            <a:off x="5624283" y="2446083"/>
            <a:ext cx="3367971" cy="30536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2" t="6699" r="892" b="32800"/>
          <a:stretch/>
        </p:blipFill>
        <p:spPr>
          <a:xfrm>
            <a:off x="7391" y="1763688"/>
            <a:ext cx="3131840" cy="25319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7243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37031" y="548680"/>
            <a:ext cx="5976664" cy="852891"/>
          </a:xfr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uk-UA" b="1" dirty="0" smtClean="0">
                <a:ln/>
                <a:solidFill>
                  <a:schemeClr val="accent3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Нам це подобається</a:t>
            </a:r>
            <a:endParaRPr lang="ru-RU" b="1" dirty="0">
              <a:ln/>
              <a:solidFill>
                <a:schemeClr val="accent3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5" name="Місце для вмісту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09" y="1466685"/>
            <a:ext cx="2657268" cy="19929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350189"/>
            <a:ext cx="2574097" cy="19305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717032"/>
            <a:ext cx="3205351" cy="20162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34" r="27581"/>
          <a:stretch/>
        </p:blipFill>
        <p:spPr>
          <a:xfrm rot="530496">
            <a:off x="3841528" y="3858514"/>
            <a:ext cx="1791935" cy="27436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451">
            <a:off x="5754338" y="4097604"/>
            <a:ext cx="3219381" cy="21382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5723">
            <a:off x="3782530" y="1509314"/>
            <a:ext cx="1627139" cy="21695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46534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332656"/>
            <a:ext cx="6912768" cy="1143000"/>
          </a:xfrm>
          <a:scene3d>
            <a:camera prst="perspectiveContrastingRightFacing"/>
            <a:lightRig rig="threePt" dir="t"/>
          </a:scene3d>
        </p:spPr>
        <p:txBody>
          <a:bodyPr>
            <a:noAutofit/>
          </a:bodyPr>
          <a:lstStyle/>
          <a:p>
            <a:r>
              <a:rPr lang="uk-UA" sz="6600" b="1" dirty="0" smtClean="0">
                <a:solidFill>
                  <a:srgbClr val="C00000"/>
                </a:solidFill>
              </a:rPr>
              <a:t>Шкільні будні</a:t>
            </a:r>
            <a:endParaRPr lang="ru-RU" sz="6600" b="1" dirty="0">
              <a:solidFill>
                <a:srgbClr val="C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7685">
            <a:off x="5848925" y="1084996"/>
            <a:ext cx="3162974" cy="237223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059">
            <a:off x="275149" y="2103168"/>
            <a:ext cx="3359917" cy="25199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8477">
            <a:off x="3939442" y="3655176"/>
            <a:ext cx="3554765" cy="2666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28311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6375">
            <a:off x="236318" y="3788376"/>
            <a:ext cx="2487098" cy="24870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0831">
            <a:off x="5295230" y="107559"/>
            <a:ext cx="2698103" cy="3597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4432">
            <a:off x="617831" y="427975"/>
            <a:ext cx="3816086" cy="28620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3911492"/>
            <a:ext cx="2987824" cy="22408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3911492"/>
            <a:ext cx="3035829" cy="22768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32150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38" y="1916832"/>
            <a:ext cx="8792072" cy="43204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1381160">
            <a:off x="-653231" y="1208669"/>
            <a:ext cx="4938797" cy="1143000"/>
          </a:xfrm>
          <a:scene3d>
            <a:camera prst="isometricRightUp"/>
            <a:lightRig rig="threePt" dir="t"/>
          </a:scene3d>
        </p:spPr>
        <p:txBody>
          <a:bodyPr>
            <a:noAutofit/>
            <a:scene3d>
              <a:camera prst="perspectiveContrastingLeftFacing"/>
              <a:lightRig rig="threePt" dir="t"/>
            </a:scene3d>
          </a:bodyPr>
          <a:lstStyle/>
          <a:p>
            <a:r>
              <a:rPr lang="uk-UA" sz="6600" b="1" dirty="0" smtClean="0">
                <a:solidFill>
                  <a:srgbClr val="C0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 мріємо</a:t>
            </a:r>
            <a:endParaRPr lang="uk-UA" sz="6600" b="1" dirty="0">
              <a:solidFill>
                <a:srgbClr val="C00000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0811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1381160">
            <a:off x="2623154" y="537964"/>
            <a:ext cx="6491064" cy="1143000"/>
          </a:xfrm>
        </p:spPr>
        <p:txBody>
          <a:bodyPr>
            <a:noAutofit/>
            <a:scene3d>
              <a:camera prst="perspectiveContrastingLeftFacing"/>
              <a:lightRig rig="threePt" dir="t"/>
            </a:scene3d>
          </a:bodyPr>
          <a:lstStyle/>
          <a:p>
            <a:r>
              <a:rPr lang="uk-UA" sz="6600" b="1" dirty="0" smtClean="0">
                <a:solidFill>
                  <a:srgbClr val="C0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Моя мрія</a:t>
            </a:r>
            <a:endParaRPr lang="uk-UA" sz="6600" b="1" dirty="0">
              <a:solidFill>
                <a:srgbClr val="C00000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700808"/>
            <a:ext cx="5856651" cy="43924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8897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4048" y="620688"/>
            <a:ext cx="4139952" cy="1143000"/>
          </a:xfrm>
          <a:scene3d>
            <a:camera prst="isometricLeftDown"/>
            <a:lightRig rig="threePt" dir="t"/>
          </a:scene3d>
        </p:spPr>
        <p:txBody>
          <a:bodyPr>
            <a:normAutofit/>
          </a:bodyPr>
          <a:lstStyle/>
          <a:p>
            <a:r>
              <a:rPr lang="uk-UA" sz="6600" b="1" dirty="0">
                <a:solidFill>
                  <a:srgbClr val="C0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Моя мрія</a:t>
            </a:r>
            <a:endParaRPr lang="ru-RU" sz="66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340768"/>
            <a:ext cx="5862735" cy="43970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51488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773362">
            <a:off x="5077624" y="460267"/>
            <a:ext cx="3989149" cy="1143000"/>
          </a:xfrm>
        </p:spPr>
        <p:txBody>
          <a:bodyPr>
            <a:normAutofit/>
          </a:bodyPr>
          <a:lstStyle/>
          <a:p>
            <a:r>
              <a:rPr lang="uk-UA" sz="5400" b="1" dirty="0">
                <a:solidFill>
                  <a:srgbClr val="C0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Моя мрія</a:t>
            </a:r>
            <a:endParaRPr lang="ru-RU" sz="5400" dirty="0"/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844824"/>
            <a:ext cx="7915420" cy="41494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49015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0825593">
            <a:off x="58135" y="2315276"/>
            <a:ext cx="8948762" cy="1645969"/>
          </a:xfrm>
        </p:spPr>
        <p:txBody>
          <a:bodyPr>
            <a:noAutofit/>
          </a:bodyPr>
          <a:lstStyle/>
          <a:p>
            <a:r>
              <a:rPr lang="uk-UA" sz="8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Дякуємо за увагу</a:t>
            </a:r>
            <a:endParaRPr lang="ru-RU" sz="8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B0F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03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15816" y="107947"/>
            <a:ext cx="5849890" cy="1143000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perspectiveHeroicExtremeRightFacing"/>
            <a:lightRig rig="threePt" dir="t"/>
          </a:scene3d>
          <a:sp3d>
            <a:bevelT w="139700" h="139700" prst="divot"/>
          </a:sp3d>
        </p:spPr>
        <p:txBody>
          <a:bodyPr>
            <a:normAutofit/>
          </a:bodyPr>
          <a:lstStyle/>
          <a:p>
            <a:r>
              <a:rPr lang="uk-UA" sz="5400" b="1" dirty="0" smtClean="0">
                <a:solidFill>
                  <a:srgbClr val="A20000"/>
                </a:solidFill>
                <a:latin typeface="+mn-lt"/>
              </a:rPr>
              <a:t>Наші доручення</a:t>
            </a:r>
            <a:endParaRPr lang="ru-RU" sz="5400" b="1" dirty="0">
              <a:solidFill>
                <a:srgbClr val="A20000"/>
              </a:solidFill>
              <a:latin typeface="+mn-lt"/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107504" y="1403648"/>
            <a:ext cx="8579296" cy="472251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uk-UA" sz="2400" dirty="0" smtClean="0"/>
              <a:t>                          </a:t>
            </a:r>
            <a:r>
              <a:rPr lang="uk-UA" sz="2600" dirty="0" smtClean="0"/>
              <a:t>Староста класу. Член редколегії.</a:t>
            </a:r>
          </a:p>
          <a:p>
            <a:pPr marL="0" indent="0">
              <a:buNone/>
            </a:pPr>
            <a:r>
              <a:rPr lang="uk-UA" sz="2600" dirty="0" smtClean="0"/>
              <a:t> </a:t>
            </a:r>
          </a:p>
          <a:p>
            <a:pPr marL="0" indent="0">
              <a:buNone/>
            </a:pPr>
            <a:r>
              <a:rPr lang="uk-UA" sz="2600" dirty="0" smtClean="0"/>
              <a:t>      </a:t>
            </a:r>
          </a:p>
          <a:p>
            <a:pPr marL="0" indent="0">
              <a:buNone/>
            </a:pPr>
            <a:r>
              <a:rPr lang="uk-UA" sz="2600" dirty="0"/>
              <a:t> </a:t>
            </a:r>
            <a:r>
              <a:rPr lang="uk-UA" sz="2600" dirty="0" smtClean="0"/>
              <a:t>            Фізорг. Відповідальний за збереження шкільного майна</a:t>
            </a:r>
          </a:p>
          <a:p>
            <a:pPr marL="0" indent="0">
              <a:buNone/>
            </a:pPr>
            <a:r>
              <a:rPr lang="uk-UA" sz="2600" dirty="0"/>
              <a:t> </a:t>
            </a:r>
            <a:r>
              <a:rPr lang="uk-UA" sz="2600" dirty="0" smtClean="0"/>
              <a:t>            </a:t>
            </a:r>
          </a:p>
          <a:p>
            <a:pPr marL="0" indent="0">
              <a:buNone/>
            </a:pPr>
            <a:r>
              <a:rPr lang="uk-UA" sz="2600" dirty="0"/>
              <a:t> </a:t>
            </a:r>
            <a:r>
              <a:rPr lang="uk-UA" sz="2600" dirty="0" smtClean="0"/>
              <a:t>                  Квітникар. Старший черговий. Член штабу операції </a:t>
            </a:r>
          </a:p>
          <a:p>
            <a:pPr marL="0" indent="0">
              <a:buNone/>
            </a:pPr>
            <a:r>
              <a:rPr lang="uk-UA" sz="2600" dirty="0"/>
              <a:t> </a:t>
            </a:r>
            <a:r>
              <a:rPr lang="uk-UA" sz="2600" dirty="0" smtClean="0"/>
              <a:t>                 «Живи книго». </a:t>
            </a:r>
          </a:p>
          <a:p>
            <a:pPr marL="0" indent="0">
              <a:buNone/>
            </a:pPr>
            <a:endParaRPr lang="uk-UA" sz="2600" dirty="0" smtClean="0"/>
          </a:p>
          <a:p>
            <a:pPr marL="0" indent="0">
              <a:buNone/>
            </a:pPr>
            <a:r>
              <a:rPr lang="uk-UA" sz="2600" dirty="0" smtClean="0"/>
              <a:t>        </a:t>
            </a:r>
          </a:p>
          <a:p>
            <a:pPr marL="0" indent="0">
              <a:buNone/>
            </a:pPr>
            <a:r>
              <a:rPr lang="uk-UA" sz="2600" dirty="0"/>
              <a:t> </a:t>
            </a:r>
            <a:r>
              <a:rPr lang="uk-UA" sz="2600" dirty="0" smtClean="0"/>
              <a:t>               Відповідальна за культмасову роботу.</a:t>
            </a:r>
            <a:r>
              <a:rPr lang="uk-UA" sz="2600" dirty="0"/>
              <a:t> Член редколегії</a:t>
            </a:r>
            <a:r>
              <a:rPr lang="uk-UA" sz="2600" dirty="0" smtClean="0"/>
              <a:t>.</a:t>
            </a:r>
          </a:p>
          <a:p>
            <a:pPr marL="0" indent="0">
              <a:buNone/>
            </a:pPr>
            <a:endParaRPr lang="uk-UA" sz="2600" dirty="0" smtClean="0"/>
          </a:p>
          <a:p>
            <a:pPr marL="0" indent="0">
              <a:buNone/>
            </a:pPr>
            <a:r>
              <a:rPr lang="uk-UA" sz="2600" dirty="0"/>
              <a:t> </a:t>
            </a:r>
            <a:r>
              <a:rPr lang="uk-UA" sz="2600" dirty="0" smtClean="0"/>
              <a:t>               </a:t>
            </a:r>
          </a:p>
          <a:p>
            <a:pPr marL="0" indent="0">
              <a:buNone/>
            </a:pPr>
            <a:r>
              <a:rPr lang="uk-UA" sz="2600" dirty="0"/>
              <a:t> </a:t>
            </a:r>
            <a:r>
              <a:rPr lang="uk-UA" sz="2600" dirty="0" smtClean="0"/>
              <a:t>             Відповідальна за поведінку у класі. Редактор стінгазети</a:t>
            </a:r>
            <a:endParaRPr lang="ru-RU" sz="2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072075"/>
            <a:ext cx="898923" cy="11962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441" y="1965740"/>
            <a:ext cx="870273" cy="11618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924944"/>
            <a:ext cx="886136" cy="117924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2288" y="3999123"/>
            <a:ext cx="943418" cy="125547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069024"/>
            <a:ext cx="836295" cy="1112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255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83360" y="116632"/>
            <a:ext cx="5760640" cy="1143000"/>
          </a:xfrm>
        </p:spPr>
        <p:txBody>
          <a:bodyPr>
            <a:normAutofit/>
          </a:bodyPr>
          <a:lstStyle/>
          <a:p>
            <a:r>
              <a:rPr lang="uk-UA" sz="5400" b="1" dirty="0">
                <a:solidFill>
                  <a:srgbClr val="00B050"/>
                </a:solidFill>
                <a:latin typeface="Comic Sans MS" panose="030F0702030302020204" pitchFamily="66" charset="0"/>
              </a:rPr>
              <a:t>Гімн класу</a:t>
            </a:r>
            <a:endParaRPr lang="ru-RU" sz="54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251520" y="1412776"/>
            <a:ext cx="7992888" cy="52101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 -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нове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покоління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нова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генерація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Станем в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майбутньому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гордістю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нації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Нам у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житті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знайти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свій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напрям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Допомагають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вчителі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слову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віримо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знаєм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 можем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ми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підвести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ніжно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любим </a:t>
            </a:r>
            <a:r>
              <a:rPr lang="uk-UA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своє село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Країну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славим у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ділах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Хай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квітне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край наш, як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намисто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Хай буде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жити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віках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Тут росте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українців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нове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покоління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Тут талант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виростає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ниві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добра. 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Світло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знань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понесем у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майбутні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століття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Доведем,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освіта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основа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200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25035">
            <a:off x="3315910" y="688706"/>
            <a:ext cx="5732089" cy="1368152"/>
          </a:xfrm>
        </p:spPr>
        <p:txBody>
          <a:bodyPr>
            <a:normAutofit fontScale="90000"/>
          </a:bodyPr>
          <a:lstStyle/>
          <a:p>
            <a:r>
              <a:rPr lang="uk-UA" sz="3200" b="1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Намагаємось дотримуватись таких законів класного колективу:</a:t>
            </a:r>
            <a:endParaRPr lang="ru-RU" sz="3200" b="1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Прямокутник 2"/>
          <p:cNvSpPr/>
          <p:nvPr/>
        </p:nvSpPr>
        <p:spPr>
          <a:xfrm>
            <a:off x="251520" y="2060848"/>
            <a:ext cx="842493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0510" algn="just">
              <a:spcAft>
                <a:spcPts val="0"/>
              </a:spcAft>
            </a:pPr>
            <a:r>
              <a:rPr lang="uk-UA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Закон любові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(Люби своїх рідних, Батьківщину і все те , що тебе оточує.)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70510" algn="just">
              <a:spcAft>
                <a:spcPts val="0"/>
              </a:spcAft>
            </a:pPr>
            <a:r>
              <a:rPr lang="uk-UA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Закон добра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(Будь добрим до ближнього, і добро повернеться до тебе)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70510" algn="just">
              <a:spcAft>
                <a:spcPts val="0"/>
              </a:spcAft>
            </a:pPr>
            <a:r>
              <a:rPr lang="uk-UA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Закон дружби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(Із другом легше в світі жити, але й дружити треба вміти)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70510" algn="just">
              <a:spcAft>
                <a:spcPts val="0"/>
              </a:spcAft>
            </a:pPr>
            <a:r>
              <a:rPr lang="uk-UA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4. Закон правди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(Правда потрібна не тільки тобі, але й оточуючим. Будь правдивим.)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70510" algn="just">
              <a:spcAft>
                <a:spcPts val="0"/>
              </a:spcAft>
            </a:pPr>
            <a:r>
              <a:rPr lang="uk-UA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5. Закон турботи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(Перш ніж вимагати уваги до себе, вияви їх до оточуючих.)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70510" algn="just">
              <a:spcAft>
                <a:spcPts val="0"/>
              </a:spcAft>
            </a:pPr>
            <a:r>
              <a:rPr lang="uk-UA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6. Закон милосердя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(Тобі сьогодні добре, а іншим, можливо погано – не забувай про них.)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70510" algn="just">
              <a:spcAft>
                <a:spcPts val="0"/>
              </a:spcAft>
            </a:pPr>
            <a:r>
              <a:rPr lang="uk-UA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7. Закон пам’яті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(Пам’ятай і вивчай історію, традиції своєї країни,  рідного краю.)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70510" algn="just">
              <a:spcAft>
                <a:spcPts val="0"/>
              </a:spcAft>
            </a:pPr>
            <a:r>
              <a:rPr lang="uk-UA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8. Закон поваги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(Хочеш, щоб тебе поважали, поважай інших.)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70510" algn="just">
              <a:spcAft>
                <a:spcPts val="0"/>
              </a:spcAft>
            </a:pPr>
            <a:r>
              <a:rPr lang="uk-UA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9. Закон сміливості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(Вчора ти злякався, але сьогодні ти у нас - в колективі: будь сміливим.)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80340" algn="just">
              <a:spcAft>
                <a:spcPts val="0"/>
              </a:spcAft>
            </a:pPr>
            <a:r>
              <a:rPr lang="uk-UA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10. Закон честі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(Згадуй про свою фізичну силу тільки на одинці з собою. </a:t>
            </a:r>
            <a:r>
              <a:rPr lang="uk-UA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Пам</a:t>
            </a: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’</a:t>
            </a:r>
            <a:r>
              <a:rPr lang="uk-UA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ятай</a:t>
            </a:r>
            <a:r>
              <a:rPr lang="uk-UA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про свою духовну силу, </a:t>
            </a:r>
            <a:r>
              <a:rPr lang="uk-UA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обов</a:t>
            </a: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’</a:t>
            </a:r>
            <a:r>
              <a:rPr lang="uk-UA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язок</a:t>
            </a:r>
            <a:r>
              <a:rPr lang="uk-UA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гідність</a:t>
            </a: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.)</a:t>
            </a: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593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кутник 6"/>
          <p:cNvSpPr/>
          <p:nvPr/>
        </p:nvSpPr>
        <p:spPr>
          <a:xfrm>
            <a:off x="-28382" y="404664"/>
            <a:ext cx="917238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Проблема над </a:t>
            </a:r>
            <a:r>
              <a:rPr lang="uk-UA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якою ми  працюємо на протязі навчального року: </a:t>
            </a:r>
            <a:endParaRPr lang="ru-RU" sz="4000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Прямокутник 7"/>
          <p:cNvSpPr/>
          <p:nvPr/>
        </p:nvSpPr>
        <p:spPr>
          <a:xfrm rot="20909071">
            <a:off x="477662" y="2319816"/>
            <a:ext cx="792088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6000" b="1" dirty="0"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«Виховання патріотизму, громадських якостей особистості»</a:t>
            </a:r>
            <a:endParaRPr lang="uk-UA" sz="6000" dirty="0">
              <a:solidFill>
                <a:schemeClr val="accent3">
                  <a:lumMod val="50000"/>
                </a:schemeClr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97989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7136" y="719202"/>
            <a:ext cx="7776864" cy="1656184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Саме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тому, </a:t>
            </a:r>
            <a:r>
              <a:rPr lang="ru-RU" sz="3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особливу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увагу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приділяємо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ціннісному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ставленні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особистості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 </a:t>
            </a:r>
            <a:r>
              <a:rPr lang="ru-RU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суспільства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sz="3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держави</a:t>
            </a:r>
            <a:endParaRPr lang="uk-UA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276872"/>
            <a:ext cx="5820139" cy="4365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1989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2404">
            <a:off x="3419872" y="692696"/>
            <a:ext cx="5551512" cy="41636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924944"/>
            <a:ext cx="5040560" cy="37804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 rot="20632234">
            <a:off x="971600" y="1231171"/>
            <a:ext cx="21602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9600" b="1" dirty="0" smtClean="0">
                <a:solidFill>
                  <a:srgbClr val="B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</a:t>
            </a:r>
            <a:endParaRPr lang="uk-UA" sz="9600" b="1" dirty="0">
              <a:solidFill>
                <a:srgbClr val="B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70495" y="4941168"/>
            <a:ext cx="38783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7200" b="1" dirty="0">
                <a:solidFill>
                  <a:srgbClr val="B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</a:t>
            </a:r>
            <a:r>
              <a:rPr lang="uk-UA" sz="7200" b="1" dirty="0" smtClean="0">
                <a:solidFill>
                  <a:srgbClr val="B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атріоти</a:t>
            </a:r>
            <a:endParaRPr lang="uk-UA" sz="7200" b="1" dirty="0">
              <a:solidFill>
                <a:srgbClr val="B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9405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heme/theme1.xml><?xml version="1.0" encoding="utf-8"?>
<a:theme xmlns:a="http://schemas.openxmlformats.org/drawingml/2006/main" name="Тема Office">
  <a:themeElements>
    <a:clrScheme name="Другая 1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953734"/>
      </a:hlink>
      <a:folHlink>
        <a:srgbClr val="F2DCDB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885</TotalTime>
  <Words>712</Words>
  <Application>Microsoft Office PowerPoint</Application>
  <PresentationFormat>Екран (4:3)</PresentationFormat>
  <Paragraphs>102</Paragraphs>
  <Slides>38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38</vt:i4>
      </vt:variant>
    </vt:vector>
  </HeadingPairs>
  <TitlesOfParts>
    <vt:vector size="44" baseType="lpstr">
      <vt:lpstr>Arial Unicode MS</vt:lpstr>
      <vt:lpstr>Arial</vt:lpstr>
      <vt:lpstr>Calibri</vt:lpstr>
      <vt:lpstr>Comic Sans MS</vt:lpstr>
      <vt:lpstr>Times New Roman</vt:lpstr>
      <vt:lpstr>Тема Office</vt:lpstr>
      <vt:lpstr>Презентація PowerPoint</vt:lpstr>
      <vt:lpstr>Наш девіз: </vt:lpstr>
      <vt:lpstr>Емблемою нашого класу є:</vt:lpstr>
      <vt:lpstr>Наші доручення</vt:lpstr>
      <vt:lpstr>Гімн класу</vt:lpstr>
      <vt:lpstr>Намагаємось дотримуватись таких законів класного колективу:</vt:lpstr>
      <vt:lpstr>Презентація PowerPoint</vt:lpstr>
      <vt:lpstr> Саме тому, особливу увагу приділяємо ціннісному ставленні  особистості  до суспільства і держави</vt:lpstr>
      <vt:lpstr>Презентація PowerPoint</vt:lpstr>
      <vt:lpstr>Презентація PowerPoint</vt:lpstr>
      <vt:lpstr>Конкурс малюнка</vt:lpstr>
      <vt:lpstr>Презентація PowerPoint</vt:lpstr>
      <vt:lpstr>Спільний проект   учнів 8- 9 класів «квітник»</vt:lpstr>
      <vt:lpstr>Активна участь в естафеті World Harmony Run</vt:lpstr>
      <vt:lpstr>Дзвоник знов покликав нас,  у наш дружній 9 клас</vt:lpstr>
      <vt:lpstr>Підготовка до свята квітів</vt:lpstr>
      <vt:lpstr>Щоб квітам у класі було комфортно</vt:lpstr>
      <vt:lpstr>і про шкільну стінну газету ми не забуваєм, особливо наш класний керівник </vt:lpstr>
      <vt:lpstr>Вітання хлопців з Днем захисника Вітчизни</vt:lpstr>
      <vt:lpstr>Активні ведучі  шкільних свят</vt:lpstr>
      <vt:lpstr>На годині класного керівника</vt:lpstr>
      <vt:lpstr>Ми розмовляли про: </vt:lpstr>
      <vt:lpstr>Робота з БЖД</vt:lpstr>
      <vt:lpstr>Участь в Олімпійському тижні</vt:lpstr>
      <vt:lpstr>Halloween party</vt:lpstr>
      <vt:lpstr>День писемності та мови, особливе свято в нашій школі.  </vt:lpstr>
      <vt:lpstr>І у волейбол полюбляємо пограти</vt:lpstr>
      <vt:lpstr> Про настільний теніс ми не забуваєм.  Участь у зональних змаганнях з настільного тенісу у Ямполі</vt:lpstr>
      <vt:lpstr>Шкільний огляд художньої самодіяльності. Захищаємо честь класу востаннє</vt:lpstr>
      <vt:lpstr>Виступ на районному огляді художньої самодіяльності</vt:lpstr>
      <vt:lpstr>Нам це подобається</vt:lpstr>
      <vt:lpstr>Шкільні будні</vt:lpstr>
      <vt:lpstr>Презентація PowerPoint</vt:lpstr>
      <vt:lpstr>Ми мріємо</vt:lpstr>
      <vt:lpstr>Моя мрія</vt:lpstr>
      <vt:lpstr>Моя мрія</vt:lpstr>
      <vt:lpstr>Моя мрія</vt:lpstr>
      <vt:lpstr>Дякуємо за увагу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</dc:creator>
  <cp:lastModifiedBy>Комп</cp:lastModifiedBy>
  <cp:revision>92</cp:revision>
  <dcterms:created xsi:type="dcterms:W3CDTF">2013-08-23T19:01:23Z</dcterms:created>
  <dcterms:modified xsi:type="dcterms:W3CDTF">2017-03-02T19:01:15Z</dcterms:modified>
</cp:coreProperties>
</file>