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12" r:id="rId2"/>
    <p:sldId id="300" r:id="rId3"/>
    <p:sldId id="326" r:id="rId4"/>
    <p:sldId id="319" r:id="rId5"/>
    <p:sldId id="304" r:id="rId6"/>
    <p:sldId id="302" r:id="rId7"/>
    <p:sldId id="291" r:id="rId8"/>
    <p:sldId id="305" r:id="rId9"/>
    <p:sldId id="308" r:id="rId10"/>
    <p:sldId id="310" r:id="rId11"/>
    <p:sldId id="315" r:id="rId12"/>
    <p:sldId id="297" r:id="rId13"/>
    <p:sldId id="298" r:id="rId14"/>
    <p:sldId id="320" r:id="rId15"/>
    <p:sldId id="325" r:id="rId16"/>
    <p:sldId id="313" r:id="rId17"/>
    <p:sldId id="324" r:id="rId18"/>
    <p:sldId id="330" r:id="rId19"/>
    <p:sldId id="329" r:id="rId20"/>
    <p:sldId id="327" r:id="rId21"/>
    <p:sldId id="321" r:id="rId22"/>
    <p:sldId id="331" r:id="rId23"/>
    <p:sldId id="318" r:id="rId24"/>
    <p:sldId id="295" r:id="rId25"/>
    <p:sldId id="28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3399"/>
    <a:srgbClr val="FFFFFF"/>
    <a:srgbClr val="FDF58D"/>
    <a:srgbClr val="808080"/>
    <a:srgbClr val="FCFCFC"/>
    <a:srgbClr val="E8E8E8"/>
    <a:srgbClr val="FFD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1434" autoAdjust="0"/>
  </p:normalViewPr>
  <p:slideViewPr>
    <p:cSldViewPr>
      <p:cViewPr>
        <p:scale>
          <a:sx n="66" d="100"/>
          <a:sy n="66" d="100"/>
        </p:scale>
        <p:origin x="-146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5173BC8-48D6-48F3-B1E4-28416B403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0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B8E35A-FF02-4599-B164-A55999DEA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4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2147483647 h 510"/>
              <a:gd name="T4" fmla="*/ 2147483647 w 1740"/>
              <a:gd name="T5" fmla="*/ 2147483647 h 510"/>
              <a:gd name="T6" fmla="*/ 2147483647 w 1740"/>
              <a:gd name="T7" fmla="*/ 2147483647 h 510"/>
              <a:gd name="T8" fmla="*/ 0 w 1740"/>
              <a:gd name="T9" fmla="*/ 0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2147483647 w 4032"/>
              <a:gd name="T1" fmla="*/ 0 h 1356"/>
              <a:gd name="T2" fmla="*/ 2147483647 w 4032"/>
              <a:gd name="T3" fmla="*/ 2147483647 h 1356"/>
              <a:gd name="T4" fmla="*/ 2147483647 w 4032"/>
              <a:gd name="T5" fmla="*/ 2147483647 h 1356"/>
              <a:gd name="T6" fmla="*/ 2147483647 w 4032"/>
              <a:gd name="T7" fmla="*/ 2147483647 h 1356"/>
              <a:gd name="T8" fmla="*/ 0 w 4032"/>
              <a:gd name="T9" fmla="*/ 2147483647 h 1356"/>
              <a:gd name="T10" fmla="*/ 2147483647 w 4032"/>
              <a:gd name="T11" fmla="*/ 0 h 13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2147483647 w 2988"/>
              <a:gd name="T1" fmla="*/ 2147483647 h 3180"/>
              <a:gd name="T2" fmla="*/ 2147483647 w 2988"/>
              <a:gd name="T3" fmla="*/ 0 h 3180"/>
              <a:gd name="T4" fmla="*/ 2147483647 w 2988"/>
              <a:gd name="T5" fmla="*/ 2147483647 h 3180"/>
              <a:gd name="T6" fmla="*/ 2147483647 w 2988"/>
              <a:gd name="T7" fmla="*/ 2147483647 h 3180"/>
              <a:gd name="T8" fmla="*/ 2147483647 w 2988"/>
              <a:gd name="T9" fmla="*/ 2147483647 h 3180"/>
              <a:gd name="T10" fmla="*/ 0 w 2988"/>
              <a:gd name="T11" fmla="*/ 2147483647 h 3180"/>
              <a:gd name="T12" fmla="*/ 2147483647 w 2988"/>
              <a:gd name="T13" fmla="*/ 2147483647 h 3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2147483647 w 2064"/>
              <a:gd name="T3" fmla="*/ 2147483647 h 1518"/>
              <a:gd name="T4" fmla="*/ 2147483647 w 2064"/>
              <a:gd name="T5" fmla="*/ 0 h 1518"/>
              <a:gd name="T6" fmla="*/ 0 w 2064"/>
              <a:gd name="T7" fmla="*/ 0 h 15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2147483647 w 4014"/>
              <a:gd name="T3" fmla="*/ 0 h 4455"/>
              <a:gd name="T4" fmla="*/ 2147483647 w 4014"/>
              <a:gd name="T5" fmla="*/ 2147483647 h 4455"/>
              <a:gd name="T6" fmla="*/ 0 w 4014"/>
              <a:gd name="T7" fmla="*/ 2147483647 h 4455"/>
              <a:gd name="T8" fmla="*/ 0 w 4014"/>
              <a:gd name="T9" fmla="*/ 0 h 4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2147483647 h 651"/>
              <a:gd name="T4" fmla="*/ 2147483647 w 636"/>
              <a:gd name="T5" fmla="*/ 2147483647 h 651"/>
              <a:gd name="T6" fmla="*/ 2147483647 w 636"/>
              <a:gd name="T7" fmla="*/ 0 h 651"/>
              <a:gd name="T8" fmla="*/ 0 w 636"/>
              <a:gd name="T9" fmla="*/ 0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smtClean="0">
                <a:latin typeface="Arial Black" pitchFamily="34" charset="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188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312 h 720"/>
                <a:gd name="T8" fmla="*/ 0 w 672"/>
                <a:gd name="T9" fmla="*/ 188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 w 212"/>
                <a:gd name="T1" fmla="*/ 0 h 824"/>
                <a:gd name="T2" fmla="*/ 0 w 212"/>
                <a:gd name="T3" fmla="*/ 82 h 824"/>
                <a:gd name="T4" fmla="*/ 2 w 212"/>
                <a:gd name="T5" fmla="*/ 824 h 824"/>
                <a:gd name="T6" fmla="*/ 2 w 212"/>
                <a:gd name="T7" fmla="*/ 822 h 824"/>
                <a:gd name="T8" fmla="*/ 2 w 212"/>
                <a:gd name="T9" fmla="*/ 0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  <a:extLst/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757E7-9724-4507-A594-FB21C06AA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3E3E5-DB38-408B-B381-75EF3475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54355-8806-4740-A7C3-A43766F86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261E-E20A-4476-A6E3-397AF874B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A1BA6-2D5C-47D2-A5F6-3DBDD186A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B4BDD-2649-4811-BB1C-0C2AADFA6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95747-9096-43A0-949F-E70F266A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F17AE-D90D-4B7D-B4A4-23093E480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AA4D-5745-4E32-9345-6AA0BABA0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F5181-D998-4892-AE30-81C64705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07701-2923-4286-B7BC-E8A8DCD70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2A231-7FF7-408E-B92C-6B2372A71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8B75-DF7F-49DD-A8FD-D384D7615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06D38-DB98-48A6-B739-BE2895B89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27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2147483647 h 1100"/>
              <a:gd name="T4" fmla="*/ 2147483647 w 1089"/>
              <a:gd name="T5" fmla="*/ 2147483647 h 1100"/>
              <a:gd name="T6" fmla="*/ 0 w 1089"/>
              <a:gd name="T7" fmla="*/ 0 h 1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2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A482DCB-CAA3-4F89-AD52-6EF1B81F4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3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2147483647 w 3130"/>
              <a:gd name="T1" fmla="*/ 2147483647 h 453"/>
              <a:gd name="T2" fmla="*/ 2147483647 w 3130"/>
              <a:gd name="T3" fmla="*/ 0 h 453"/>
              <a:gd name="T4" fmla="*/ 0 w 3130"/>
              <a:gd name="T5" fmla="*/ 0 h 453"/>
              <a:gd name="T6" fmla="*/ 2147483647 w 3130"/>
              <a:gd name="T7" fmla="*/ 2147483647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4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55" name="Picture 37" descr="wat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8" descr="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gif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G:\&#1087;&#1088;&#1086;&#1076;&#1086;&#1074;&#1078;&#1077;&#1085;&#1085;&#1103;\&#1079;&#1076;&#1086;&#1083;&#1072;&#1090;&#1080;%20&#1074;&#1089;&#1077;.pptx" TargetMode="Externa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1.wav"/><Relationship Id="rId5" Type="http://schemas.openxmlformats.org/officeDocument/2006/relationships/image" Target="../media/image77.gi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4.gif"/><Relationship Id="rId4" Type="http://schemas.openxmlformats.org/officeDocument/2006/relationships/hyperlink" Target="http://mon.gov.ua/img/zstored/files/&#1051;&#1110;&#1090;&#1077;&#1088;&#1072;&#1090;&#1091;&#1088;&#1072;.doc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hyperlink" Target="http://1.bp.blogspot.com/-l1hZbBSDikc/UmZsejk5zII/AAAAAAAACQI/uRV2YpoTIpU/s1600/1.g" TargetMode="Externa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10" Type="http://schemas.openxmlformats.org/officeDocument/2006/relationships/image" Target="../media/image19.gif"/><Relationship Id="rId4" Type="http://schemas.openxmlformats.org/officeDocument/2006/relationships/image" Target="../media/image15.gif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1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850" y="4076700"/>
            <a:ext cx="8640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spcBef>
                <a:spcPts val="475"/>
              </a:spcBef>
            </a:pPr>
            <a:r>
              <a:rPr lang="uk-UA" sz="2800" b="1">
                <a:solidFill>
                  <a:srgbClr val="FF6600"/>
                </a:solidFill>
                <a:latin typeface="Times New Roman" pitchFamily="18" charset="0"/>
                <a:cs typeface="Calibri" pitchFamily="34" charset="0"/>
              </a:rPr>
              <a:t>     </a:t>
            </a:r>
            <a:endParaRPr lang="ru-R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20510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8681"/>
            <a:ext cx="5191125" cy="296290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Прямоугольник 3"/>
          <p:cNvSpPr>
            <a:spLocks noChangeArrowheads="1"/>
          </p:cNvSpPr>
          <p:nvPr/>
        </p:nvSpPr>
        <p:spPr bwMode="auto">
          <a:xfrm>
            <a:off x="4132263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850" y="3429000"/>
            <a:ext cx="8064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Проведення Всеукраїнського</a:t>
            </a:r>
          </a:p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місячника шкільних бібліотек: </a:t>
            </a:r>
          </a:p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«Шкільна бібліотека – за здоровий  спосіб життя»</a:t>
            </a:r>
          </a:p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</a:t>
            </a:r>
            <a:r>
              <a:rPr lang="uk-UA" sz="2800" b="1" kern="0" dirty="0" err="1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Денисівська</a:t>
            </a: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 ЗОШ І-ІІ ст.</a:t>
            </a:r>
          </a:p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Бібліотекар </a:t>
            </a:r>
            <a:r>
              <a:rPr lang="uk-UA" sz="2800" b="1" kern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Пилипонько</a:t>
            </a:r>
            <a:r>
              <a:rPr lang="uk-UA" sz="2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Любов Ананіївна</a:t>
            </a:r>
          </a:p>
          <a:p>
            <a:pPr algn="ctr">
              <a:defRPr/>
            </a:pP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203677983_26546668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096" y="59443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0" y="0"/>
            <a:ext cx="78120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n-US" sz="3600" b="1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b="1">
              <a:solidFill>
                <a:srgbClr val="4F81B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ru-RU" sz="3600" b="1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>
              <a:solidFill>
                <a:srgbClr val="4F81BD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4E0E3369.wav">
            <a:hlinkClick r:id="" action="ppaction://media"/>
          </p:cNvPr>
          <p:cNvPicPr>
            <a:picLocks noChangeAspect="1"/>
          </p:cNvPicPr>
          <p:nvPr>
            <a:wavAudioFile r:embed="rId1" name="4E0E4E3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332657"/>
            <a:ext cx="8496944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Виставка – конкурс плакатів 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5292725" y="1625600"/>
            <a:ext cx="3635375" cy="44069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ru-RU" sz="2000">
              <a:solidFill>
                <a:schemeClr val="tx2"/>
              </a:solidFill>
              <a:latin typeface="Sylfae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717032"/>
            <a:ext cx="529208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Arial" charset="0"/>
              </a:rPr>
              <a:t>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7" y="908719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kern="0" dirty="0" smtClean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«Бути здоровим – круто»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 rot="20970752">
            <a:off x="2598738" y="5273675"/>
            <a:ext cx="40767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29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8" y="1625600"/>
            <a:ext cx="489426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sleza-mobile.ru/data/avatars/200/8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6096" y="1676622"/>
            <a:ext cx="1905000" cy="1695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2" descr="http://ipc-feodosia.org/wp-content/uploads/2011/10/narkoti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1356" y="3274157"/>
            <a:ext cx="1714480" cy="1285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http://heroes.kiev.ua/images/article-135_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23102" y="2621974"/>
            <a:ext cx="150019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6" descr="http://www.tunnel.ru/userfiles/ck/images/238/bath_time_8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5656" y="5206948"/>
            <a:ext cx="1550296" cy="164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http://genskii-mir.ru/images/stories/my_images/malysh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76253" y="4147895"/>
            <a:ext cx="2071670" cy="1937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450" y="981075"/>
            <a:ext cx="6624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2000" kern="0" dirty="0">
                <a:solidFill>
                  <a:srgbClr val="006699"/>
                </a:solidFill>
                <a:latin typeface="Verdana"/>
                <a:cs typeface="+mn-cs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Інформаційна година</a:t>
            </a:r>
            <a:endParaRPr lang="ru-RU" sz="4800" b="1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ylfaen" pitchFamily="18" charset="0"/>
              <a:cs typeface="Arial" charset="0"/>
            </a:endParaRPr>
          </a:p>
        </p:txBody>
      </p:sp>
      <p:pic>
        <p:nvPicPr>
          <p:cNvPr id="4" name="05DD3400.wav">
            <a:hlinkClick r:id="" action="ppaction://media"/>
          </p:cNvPr>
          <p:cNvPicPr>
            <a:picLocks noChangeAspect="1"/>
          </p:cNvPicPr>
          <p:nvPr>
            <a:wavAudioFile r:embed="rId1" name="05DD8FE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6" y="1988840"/>
            <a:ext cx="3500829" cy="3010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830263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“Від чого залежить здоров</a:t>
            </a:r>
            <a:r>
              <a:rPr lang="en-US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’</a:t>
            </a: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 твоє”</a:t>
            </a:r>
            <a:endParaRPr lang="ru-RU" sz="2800" b="1" dirty="0">
              <a:ln w="11430"/>
              <a:solidFill>
                <a:srgbClr val="000066">
                  <a:lumMod val="60000"/>
                  <a:lumOff val="4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ylfaen" pitchFamily="18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b="15726"/>
          <a:stretch/>
        </p:blipFill>
        <p:spPr>
          <a:xfrm>
            <a:off x="5004048" y="2197310"/>
            <a:ext cx="3764647" cy="259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05488"/>
            <a:ext cx="3744193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39738" y="512763"/>
            <a:ext cx="279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4000" b="1">
                <a:solidFill>
                  <a:srgbClr val="FF0000"/>
                </a:solidFill>
                <a:latin typeface="Georgia" pitchFamily="18" charset="0"/>
                <a:cs typeface="Calibri" pitchFamily="34" charset="0"/>
              </a:rPr>
              <a:t>                     </a:t>
            </a:r>
            <a:endParaRPr lang="ru-RU" sz="4000"/>
          </a:p>
        </p:txBody>
      </p:sp>
      <p:pic>
        <p:nvPicPr>
          <p:cNvPr id="14340" name="Picture 7" descr="http://biblioteka20.ucoz.ua/asd/kalin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949950"/>
            <a:ext cx="651827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F0E63431.wav">
            <a:hlinkClick r:id="" action="ppaction://media"/>
          </p:cNvPr>
          <p:cNvPicPr>
            <a:picLocks noChangeAspect="1"/>
          </p:cNvPicPr>
          <p:nvPr>
            <a:wavAudioFile r:embed="rId1" name="F0E6C92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1187450" y="1557338"/>
            <a:ext cx="6697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  <a:p>
            <a:r>
              <a:rPr lang="uk-UA"/>
              <a:t> </a:t>
            </a:r>
            <a:endParaRPr lang="ru-RU"/>
          </a:p>
        </p:txBody>
      </p:sp>
      <p:pic>
        <p:nvPicPr>
          <p:cNvPr id="14343" name="Содержимое 12" descr="1242204221_snid1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4987925"/>
            <a:ext cx="1728787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089" y="0"/>
            <a:ext cx="831691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Наша </a:t>
            </a:r>
            <a:r>
              <a:rPr lang="uk-UA" sz="4800" b="1" kern="10" dirty="0" err="1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модель-</a:t>
            </a:r>
            <a:r>
              <a:rPr lang="uk-UA" sz="48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здоров</a:t>
            </a:r>
            <a:r>
              <a:rPr lang="en-US" sz="48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’</a:t>
            </a:r>
            <a:r>
              <a:rPr lang="uk-UA" sz="48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я  !</a:t>
            </a:r>
            <a:r>
              <a:rPr lang="ru-RU" sz="48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9738" y="692150"/>
            <a:ext cx="83804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Бібліотечний урок – вікторина для учнів 5-6 класів</a:t>
            </a:r>
            <a:endParaRPr lang="ru-RU" sz="2800" dirty="0"/>
          </a:p>
        </p:txBody>
      </p:sp>
      <p:pic>
        <p:nvPicPr>
          <p:cNvPr id="14347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1431"/>
            <a:ext cx="2879725" cy="216058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412875"/>
            <a:ext cx="2555875" cy="19177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71" y="4011166"/>
            <a:ext cx="2268537" cy="17018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83" y="3927867"/>
            <a:ext cx="2714625" cy="1673225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9883" y="316739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uk-UA" sz="2800" b="1" kern="0" dirty="0" smtClean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325438"/>
            <a:ext cx="8893175" cy="9271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15623447.wav">
            <a:hlinkClick r:id="" action="ppaction://media"/>
          </p:cNvPr>
          <p:cNvPicPr>
            <a:picLocks noChangeAspect="1"/>
          </p:cNvPicPr>
          <p:nvPr>
            <a:wavAudioFile r:embed="rId1" name="1562BA8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http://s44.radikal.ru/i103/1212/9f/90fd105486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3506788"/>
            <a:ext cx="2466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 descr="http://kartiny.ucoz.ru/_ph/586/2/92877105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445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Объект 3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068387"/>
            <a:ext cx="2376066" cy="2016125"/>
          </a:xfrm>
          <a:prstGeom prst="roundRect">
            <a:avLst/>
          </a:prstGeom>
          <a:ln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89281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Хочеш бути здоровим – будь ним</a:t>
            </a:r>
            <a:endParaRPr lang="ru-RU" sz="4800" dirty="0"/>
          </a:p>
        </p:txBody>
      </p:sp>
      <p:pic>
        <p:nvPicPr>
          <p:cNvPr id="15368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78" y="1686292"/>
            <a:ext cx="3291993" cy="2246764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164638" cy="2369413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2" y="4163444"/>
            <a:ext cx="3143250" cy="2352675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1331913" y="836613"/>
            <a:ext cx="55260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0" y="44625"/>
            <a:ext cx="806489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Конкурс - вікторина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750" y="836613"/>
            <a:ext cx="80645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«Що я знаю про здоровий спосіб життя»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63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848"/>
            <a:ext cx="3455496" cy="288101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46" y="2080118"/>
            <a:ext cx="3187598" cy="292683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805488"/>
            <a:ext cx="355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Подорож  у країну здоров</a:t>
            </a:r>
            <a:r>
              <a:rPr lang="en-US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’</a:t>
            </a: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938213"/>
            <a:ext cx="81359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Зустріч  учнів  з фельдшером медпункту       </a:t>
            </a:r>
            <a:endParaRPr lang="ru-RU" sz="28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38300"/>
            <a:ext cx="3095625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73550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20863"/>
            <a:ext cx="21955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31975"/>
            <a:ext cx="28559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67225"/>
            <a:ext cx="26876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biblioteka20.ucoz.ua/asd/asdfhjhkjljhfgthghfg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046163" y="4941888"/>
            <a:ext cx="65500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3779838" y="6092825"/>
            <a:ext cx="4752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 action="ppaction://hlinkpres?slideindex=1&amp;slidetitle="/>
              </a:rPr>
              <a:t>https://www.youtube.com/watch?v=f4DywOO2yIY</a:t>
            </a:r>
            <a:endParaRPr lang="ru-RU"/>
          </a:p>
        </p:txBody>
      </p:sp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 rot="10800000" flipH="1" flipV="1">
            <a:off x="0" y="6234113"/>
            <a:ext cx="3779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Roboto"/>
              </a:rPr>
              <a:t>       </a:t>
            </a:r>
            <a:r>
              <a:rPr lang="ru-RU" b="1">
                <a:latin typeface="Roboto"/>
                <a:cs typeface="Narkisim" pitchFamily="34" charset="-79"/>
              </a:rPr>
              <a:t>Здолати все</a:t>
            </a:r>
            <a:r>
              <a:rPr lang="en-US" b="1">
                <a:latin typeface="Narkisim" pitchFamily="34" charset="-79"/>
                <a:cs typeface="Narkisim" pitchFamily="34" charset="-79"/>
              </a:rPr>
              <a:t>(</a:t>
            </a:r>
            <a:r>
              <a:rPr lang="uk-UA" b="1">
                <a:latin typeface="Roboto"/>
                <a:cs typeface="Narkisim" pitchFamily="34" charset="-79"/>
              </a:rPr>
              <a:t>Олег Стадник</a:t>
            </a:r>
            <a:r>
              <a:rPr lang="uk-UA">
                <a:latin typeface="Roboto"/>
              </a:rPr>
              <a:t>)</a:t>
            </a:r>
            <a:endParaRPr lang="ru-RU">
              <a:latin typeface="Roboto"/>
            </a:endParaRPr>
          </a:p>
        </p:txBody>
      </p:sp>
      <p:pic>
        <p:nvPicPr>
          <p:cNvPr id="1843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24685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Прямоугольник 1"/>
          <p:cNvSpPr>
            <a:spLocks noChangeArrowheads="1"/>
          </p:cNvSpPr>
          <p:nvPr/>
        </p:nvSpPr>
        <p:spPr bwMode="auto">
          <a:xfrm>
            <a:off x="3779838" y="260350"/>
            <a:ext cx="5113337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Sylfaen" pitchFamily="18" charset="0"/>
              </a:rPr>
              <a:t>Наш земляк </a:t>
            </a:r>
            <a:r>
              <a:rPr lang="uk-UA" sz="240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Sylfaen" pitchFamily="18" charset="0"/>
              </a:rPr>
              <a:t>Олег Стаднік</a:t>
            </a:r>
            <a:r>
              <a:rPr lang="en-US" sz="240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Sylfaen" pitchFamily="18" charset="0"/>
              </a:rPr>
              <a:t>(Максим Калина-псевдонім), всім нам відомий чудовий поет, виконавець власних пісень, талановита людина і надзвичайно ніжна, віддана улюбленій справі, патріот своєї країни, автор сотень пісень,</a:t>
            </a:r>
            <a:r>
              <a:rPr lang="en-US" sz="240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uk-UA" sz="2400">
                <a:solidFill>
                  <a:srgbClr val="FF0000"/>
                </a:solidFill>
                <a:latin typeface="Sylfaen" pitchFamily="18" charset="0"/>
              </a:rPr>
              <a:t>кінодраматург </a:t>
            </a:r>
            <a:r>
              <a:rPr lang="ru-RU" sz="2400">
                <a:solidFill>
                  <a:srgbClr val="FF0000"/>
                </a:solidFill>
                <a:latin typeface="Sylfaen" pitchFamily="18" charset="0"/>
              </a:rPr>
              <a:t>прозових творів,  людина  з обмеженими можливостями, досяг успіху всупереч вадам здоров</a:t>
            </a:r>
            <a:r>
              <a:rPr lang="en-US" sz="2400">
                <a:solidFill>
                  <a:srgbClr val="FF0000"/>
                </a:solidFill>
                <a:latin typeface="Sylfaen" pitchFamily="18" charset="0"/>
              </a:rPr>
              <a:t>’</a:t>
            </a:r>
            <a:r>
              <a:rPr lang="uk-UA" sz="2400">
                <a:solidFill>
                  <a:srgbClr val="FF0000"/>
                </a:solidFill>
                <a:latin typeface="Sylfaen" pitchFamily="18" charset="0"/>
              </a:rPr>
              <a:t>я і </a:t>
            </a:r>
            <a:r>
              <a:rPr lang="ru-RU" sz="2400">
                <a:solidFill>
                  <a:srgbClr val="FF0000"/>
                </a:solidFill>
                <a:latin typeface="Sylfaen" pitchFamily="18" charset="0"/>
              </a:rPr>
              <a:t> отримав звання Заслуженого артиста естрадного  мистецтва України.</a:t>
            </a:r>
            <a:endParaRPr lang="ru-RU" sz="2400">
              <a:solidFill>
                <a:srgbClr val="FF0000"/>
              </a:solidFill>
              <a:latin typeface="Sylfaen" pitchFamily="18" charset="0"/>
              <a:cs typeface="Times New Roman" pitchFamily="18" charset="0"/>
            </a:endParaRPr>
          </a:p>
        </p:txBody>
      </p:sp>
      <p:pic>
        <p:nvPicPr>
          <p:cNvPr id="18439" name="Picture 2" descr="https://dg54.mycdn.me/image?t=3&amp;bid=491944510035&amp;id=491944510035&amp;plc=WEB&amp;tkn=*DraUiL0uuU2olPp62MztIPRavt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6688"/>
            <a:ext cx="23764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4391025" y="3224213"/>
            <a:ext cx="23812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"/>
            <a:ext cx="7560840" cy="166199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uk-UA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ctr">
              <a:defRPr/>
            </a:pPr>
            <a:r>
              <a:rPr lang="uk-UA" sz="2400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" pitchFamily="18" charset="0"/>
              </a:rPr>
              <a:t>«Крок за кроком до здоров</a:t>
            </a:r>
            <a:r>
              <a:rPr lang="en-US" sz="2400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" pitchFamily="18" charset="0"/>
              </a:rPr>
              <a:t>’</a:t>
            </a:r>
            <a:r>
              <a:rPr lang="ru-RU" sz="2400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" pitchFamily="18" charset="0"/>
              </a:rPr>
              <a:t>я»</a:t>
            </a: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38957"/>
            <a:ext cx="72008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lang="uk-UA" sz="48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нтелектуальна</a:t>
            </a: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ліга </a:t>
            </a:r>
            <a:endParaRPr lang="ru-RU" sz="4800" dirty="0"/>
          </a:p>
        </p:txBody>
      </p:sp>
      <p:sp>
        <p:nvSpPr>
          <p:cNvPr id="21509" name="Прямоугольник 3"/>
          <p:cNvSpPr>
            <a:spLocks noChangeArrowheads="1"/>
          </p:cNvSpPr>
          <p:nvPr/>
        </p:nvSpPr>
        <p:spPr bwMode="auto">
          <a:xfrm>
            <a:off x="1619250" y="5683250"/>
            <a:ext cx="4681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80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ru-RU" sz="80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ru-RU" sz="3200" b="1">
                <a:solidFill>
                  <a:srgbClr val="C00000"/>
                </a:solidFill>
                <a:latin typeface="Comic Sans MS" pitchFamily="66" charset="0"/>
              </a:rPr>
              <a:t>Я здоров`я бережу, сам собі допоможу </a:t>
            </a:r>
            <a:endParaRPr lang="ru-RU" sz="320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632325"/>
            <a:ext cx="19939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6" descr="http://mir-animashek.ucoz.ru/_ph/22/2/7577470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66900"/>
            <a:ext cx="27368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00624"/>
            <a:ext cx="5256584" cy="3356568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36663"/>
            <a:ext cx="251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3059113" y="2292350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250825" y="3492500"/>
            <a:ext cx="3097213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Костюк Тетяна  учениця </a:t>
            </a:r>
          </a:p>
          <a:p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5 класу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0"/>
            <a:ext cx="7920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Наші сонечка - перлинки </a:t>
            </a:r>
            <a:endParaRPr lang="ru-RU" sz="48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441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4800" dirty="0">
              <a:solidFill>
                <a:srgbClr val="000000"/>
              </a:solidFill>
            </a:endParaRPr>
          </a:p>
        </p:txBody>
      </p:sp>
      <p:pic>
        <p:nvPicPr>
          <p:cNvPr id="21512" name="Рисунок 4" descr="Описание: http://sch13.edu.vn.ua/uploads/tiger-13450370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170"/>
            <a:ext cx="792783" cy="73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3313" y="1570038"/>
            <a:ext cx="4024312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Ода  помідорам  </a:t>
            </a:r>
            <a:endParaRPr lang="uk-UA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uk-UA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Помідори невеличкі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Мають червоненькі личка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Дуже добре всі дозріли,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 на сонці бочки гріли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хто п'є томатні соки,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того  красиві щоки.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005263"/>
            <a:ext cx="228600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Прямоугольник 4"/>
          <p:cNvSpPr>
            <a:spLocks noChangeArrowheads="1"/>
          </p:cNvSpPr>
          <p:nvPr/>
        </p:nvSpPr>
        <p:spPr bwMode="auto">
          <a:xfrm>
            <a:off x="3131839" y="4724400"/>
            <a:ext cx="3311823" cy="16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Їжте  овочі  та фрукти,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Щоб здорові були зубки.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 дуже  клас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спортивних  усіх  нас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013"/>
            <a:ext cx="23764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2627312" y="620713"/>
            <a:ext cx="5257055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ea typeface="SimSun-ExtB" pitchFamily="49" charset="-122"/>
              </a:rPr>
              <a:t>Ода овочам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ea typeface="SimSun-ExtB" pitchFamily="49" charset="-122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Цю історію цікаву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 повчальну всім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Про корисні овочі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Дітям розповім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Ось росте на грядці морква,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 в ній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ротин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Він для зору і для крові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Є номер один.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 капуста пишно листа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 вітаміном  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Теж для травлення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корисна-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Сили джерельце.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Бурячок ось червоніє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Їжте залюбки!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Прожене він алергію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На довгі роки.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А квасоля у стручечках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Це ж гарний білок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Хто її вживає в їжу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Буде усе"ОК"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Огірочки зелененькі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Теж користь дають,шкіра буде </a:t>
            </a: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бархатиста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Ось у чому суть!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Помідори пишні,круглі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Смакота для всіх!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5724525" y="404813"/>
            <a:ext cx="31686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Кісточки будуть міцненькі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дітей усіх.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Кабачки і баклажани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Радують теж нас,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Лечо, ікра для соління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 про запас.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гарбузи  українські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Величезні наші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 корисно для шлунка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Наваримо каші.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картопелька тугенька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Цариця на грядці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 судинам корисна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лікує серце.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Кріп, петрушка і селера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це, як приправа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Користуйтесь і вживайте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м'язів забава.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про перець не забули?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Вітамінів вдосталь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Буде міцність, буде сила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вашого росту.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Те, що ми вам розказали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 не забувайте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в житті своєму завжди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Овочі вживайте.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50825" y="3098800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Вознічук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Даша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учениця 5 класу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5" name="Picture 6" descr="http://pti.kiev.ua/uploads/posts/2009-11/1258148479_kap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6078538"/>
            <a:ext cx="7556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7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acy;&amp;lcy;&amp;yucy;&amp;ncy;&amp;kcy;&amp;icy; &amp;ocy;&amp;vcy;&amp;ocy;&amp;chcy;&amp;iukcy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5735638"/>
            <a:ext cx="927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9" name="Picture 2" descr="http://lifetips.org.ua/uploads/posts/2012-02/1330357251_kabachok-kartin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268413"/>
            <a:ext cx="10541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41" name="Picture 4" descr="https://encrypted-tbn3.gstatic.com/images?q=tbn:ANd9GcTg4hzwVcCyLXKlSn0jZVWTiYMy7b3XjNzeP98W7ahDpOizqp2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897313"/>
            <a:ext cx="12985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4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156075"/>
            <a:ext cx="135572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5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45" name="Pictur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acy;&amp;lcy;&amp;yucy;&amp;ncy;&amp;kcy;&amp;icy; &amp;ocy;&amp;vcy;&amp;ocy;&amp;chcy;&amp;iukcy;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67288"/>
            <a:ext cx="151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8075612" cy="125253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0" kern="1200" dirty="0" smtClean="0">
                <a:solidFill>
                  <a:srgbClr val="006699"/>
                </a:solidFill>
                <a:latin typeface="Verdana" pitchFamily="34" charset="0"/>
                <a:ea typeface="+mn-ea"/>
                <a:cs typeface="+mn-cs"/>
              </a:rPr>
              <a:t/>
            </a:r>
            <a:br>
              <a:rPr lang="ru-RU" sz="1800" b="0" kern="1200" dirty="0" smtClean="0">
                <a:solidFill>
                  <a:srgbClr val="006699"/>
                </a:solidFill>
                <a:latin typeface="Verdana" pitchFamily="34" charset="0"/>
                <a:ea typeface="+mn-ea"/>
                <a:cs typeface="+mn-cs"/>
              </a:rPr>
            </a:b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1125538"/>
            <a:ext cx="8281987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Сприяти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:</a:t>
            </a:r>
            <a:r>
              <a:rPr lang="en-US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 </a:t>
            </a:r>
          </a:p>
          <a:p>
            <a:pPr>
              <a:defRPr/>
            </a:pP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пошуку</a:t>
            </a:r>
            <a:r>
              <a:rPr lang="en-US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 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ефективних</a:t>
            </a:r>
            <a:r>
              <a:rPr lang="en-US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шляхі</a:t>
            </a:r>
            <a:r>
              <a:rPr lang="uk-UA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в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розв’язання</a:t>
            </a:r>
            <a:endParaRPr lang="ru-RU" sz="2800" i="1" dirty="0">
              <a:solidFill>
                <a:srgbClr val="000000"/>
              </a:solidFill>
              <a:latin typeface="Monotype Corsiva" pitchFamily="66" charset="0"/>
              <a:cs typeface="+mn-cs"/>
            </a:endParaRPr>
          </a:p>
          <a:p>
            <a:pPr>
              <a:defRPr/>
            </a:pP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проблеми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соціального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здоров’я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молоді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засобами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бібліотечної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роботи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;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реалізації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основних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пріоритетів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Нової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української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школи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, а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саме:формуванню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в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учнів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уміння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розумноі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раціонально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користуватися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природними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ресурсами,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усвідомленню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ролі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навколишнього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середовища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для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життя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і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здоров’я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людини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,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здатності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і 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бажання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дотримуватися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 здорового способу </a:t>
            </a:r>
            <a:r>
              <a:rPr lang="ru-RU" sz="2800" i="1" dirty="0" err="1">
                <a:solidFill>
                  <a:srgbClr val="000000"/>
                </a:solidFill>
                <a:latin typeface="Monotype Corsiva" pitchFamily="66" charset="0"/>
                <a:cs typeface="+mn-cs"/>
              </a:rPr>
              <a:t>життя</a:t>
            </a:r>
            <a:r>
              <a:rPr lang="ru-RU" sz="2800" i="1" dirty="0">
                <a:solidFill>
                  <a:srgbClr val="000000"/>
                </a:solidFill>
                <a:latin typeface="Monotype Corsiva" pitchFamily="66" charset="0"/>
                <a:cs typeface="+mn-cs"/>
              </a:rPr>
              <a:t>.</a:t>
            </a:r>
            <a:endParaRPr lang="ru-RU" sz="2800" dirty="0">
              <a:solidFill>
                <a:srgbClr val="006699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" name="06E13228.wav">
            <a:hlinkClick r:id="" action="ppaction://media"/>
          </p:cNvPr>
          <p:cNvPicPr>
            <a:picLocks noChangeAspect="1"/>
          </p:cNvPicPr>
          <p:nvPr>
            <a:wavAudioFile r:embed="rId1" name="06E1358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188" y="115888"/>
            <a:ext cx="8012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Мета цьогорічного Всеукраїнського місячника</a:t>
            </a:r>
          </a:p>
          <a:p>
            <a:pPr algn="ctr"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шкільних бібліотек:</a:t>
            </a:r>
            <a:endParaRPr lang="ru-RU" dirty="0"/>
          </a:p>
        </p:txBody>
      </p:sp>
      <p:pic>
        <p:nvPicPr>
          <p:cNvPr id="4102" name="Рисунок 5" descr="День здо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286375"/>
            <a:ext cx="23749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92088"/>
            <a:ext cx="275113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575" y="908050"/>
            <a:ext cx="338455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7" name="Прямоугольник 1"/>
          <p:cNvSpPr>
            <a:spLocks noChangeArrowheads="1"/>
          </p:cNvSpPr>
          <p:nvPr/>
        </p:nvSpPr>
        <p:spPr bwMode="auto">
          <a:xfrm>
            <a:off x="468313" y="3429000"/>
            <a:ext cx="302418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8" name="Прямоугольник 3"/>
          <p:cNvSpPr>
            <a:spLocks noChangeArrowheads="1"/>
          </p:cNvSpPr>
          <p:nvPr/>
        </p:nvSpPr>
        <p:spPr bwMode="auto">
          <a:xfrm>
            <a:off x="250825" y="3429000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Бачук</a:t>
            </a:r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Каріна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учениця 5 класу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375" y="908050"/>
            <a:ext cx="381635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Ода моркві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Знаю я морквинку друже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Зір у неї гарний дуже.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Своїх друзів пригощає,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собі  не дозволяє!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Друзі в неї різні –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Ласкаві і капризні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Хочеш бути моркві другом?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 її не ображай,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скоріше поїдай!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858963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4114800"/>
            <a:ext cx="20097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263650"/>
            <a:ext cx="1924050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Прямоугольник 6"/>
          <p:cNvSpPr>
            <a:spLocks noChangeArrowheads="1"/>
          </p:cNvSpPr>
          <p:nvPr/>
        </p:nvSpPr>
        <p:spPr bwMode="auto">
          <a:xfrm>
            <a:off x="5543550" y="4437063"/>
            <a:ext cx="2916238" cy="175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– </a:t>
            </a: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 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успіх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це  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 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потрібне 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кожного з нас 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4449763" y="3224213"/>
            <a:ext cx="2444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 b="1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Екскурсія до  бібліотеки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750" y="692150"/>
            <a:ext cx="80645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«Будемо знайомі у нашому домі»</a:t>
            </a:r>
            <a:r>
              <a:rPr lang="uk-UA" sz="4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</a:t>
            </a:r>
            <a:endParaRPr lang="ru-RU" dirty="0"/>
          </a:p>
        </p:txBody>
      </p:sp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 rot="10800000" flipV="1">
            <a:off x="4140200" y="5459413"/>
            <a:ext cx="38163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 sz="2800" b="1">
                <a:solidFill>
                  <a:srgbClr val="FF0000"/>
                </a:solidFill>
                <a:latin typeface="Sylfaen" pitchFamily="18" charset="0"/>
                <a:cs typeface="Times New Roman" pitchFamily="18" charset="0"/>
              </a:rPr>
              <a:t>Завітайте до нас ще, любі дітки!</a:t>
            </a:r>
            <a:endParaRPr lang="ru-RU" sz="2800">
              <a:latin typeface="Sylfae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60550"/>
            <a:ext cx="292417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555750"/>
            <a:ext cx="37052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41850"/>
            <a:ext cx="259238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89881" y="4771716"/>
            <a:ext cx="1090032" cy="81752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895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Флешмоб</a:t>
            </a: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«Ми - за здоровий спосіб життя!»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6100" y="1766888"/>
            <a:ext cx="4787900" cy="2832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uk-UA" sz="3200" b="1" dirty="0">
              <a:solidFill>
                <a:srgbClr val="3E3EBC"/>
              </a:solidFill>
              <a:latin typeface="Calibri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Бути здоровим </a:t>
            </a:r>
            <a:r>
              <a:rPr lang="en-US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-</a:t>
            </a: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красиво!</a:t>
            </a:r>
            <a:b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Бути здоровим – модно!</a:t>
            </a:r>
            <a:b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Бути здоровим </a:t>
            </a:r>
            <a:r>
              <a:rPr lang="uk-UA" sz="3200" b="1" dirty="0" err="1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–стильно</a:t>
            </a: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!</a:t>
            </a:r>
            <a:b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  <a:t>Бути здоровим - класно!</a:t>
            </a:r>
            <a:br>
              <a:rPr lang="uk-UA" sz="3200" b="1" dirty="0">
                <a:solidFill>
                  <a:srgbClr val="3E3EBC"/>
                </a:solidFill>
                <a:latin typeface="Calibri" pitchFamily="34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6925"/>
            <a:ext cx="403225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313" y="5516563"/>
            <a:ext cx="504031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Ми – здоровий спосіб життя!</a:t>
            </a:r>
          </a:p>
          <a:p>
            <a:pPr>
              <a:defRPr/>
            </a:pPr>
            <a:r>
              <a:rPr lang="uk-UA" sz="2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Приєднуйся до нас!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BD136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24250"/>
            <a:ext cx="19446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9" descr="BD1370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524250"/>
            <a:ext cx="19431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850" y="476250"/>
            <a:ext cx="8640763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Здоров</a:t>
            </a:r>
            <a:r>
              <a:rPr lang="en-US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’</a:t>
            </a: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 – розкіш для людини, </a:t>
            </a:r>
          </a:p>
          <a:p>
            <a:pPr>
              <a:defRPr/>
            </a:pP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Найбільша цінність у житті.</a:t>
            </a:r>
          </a:p>
          <a:p>
            <a:pPr>
              <a:defRPr/>
            </a:pP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Як є здоров</a:t>
            </a:r>
            <a:r>
              <a:rPr lang="en-US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’</a:t>
            </a: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 день при днині,</a:t>
            </a:r>
          </a:p>
          <a:p>
            <a:pPr>
              <a:defRPr/>
            </a:pPr>
            <a:r>
              <a:rPr lang="uk-UA" sz="48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Можливість є йти до мети 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003A6E"/>
                </a:solidFill>
                <a:latin typeface="Times New Roman" pitchFamily="18" charset="0"/>
                <a:cs typeface="Times New Roman" pitchFamily="18" charset="0"/>
              </a:rPr>
              <a:t>Отже,</a:t>
            </a:r>
            <a:endParaRPr lang="ru-RU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ttp://us.123rf.com/400wm/400/400/tobkatrina/tobkatrina0904/tobkatrina090400082/4601979-happy-bright-landscape-with-butterflies-being-released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 flipH="1">
            <a:off x="4571998" y="4653137"/>
            <a:ext cx="3600399" cy="237626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" name="34573587.wav">
            <a:hlinkClick r:id="" action="ppaction://media"/>
          </p:cNvPr>
          <p:cNvPicPr>
            <a:picLocks noChangeAspect="1"/>
          </p:cNvPicPr>
          <p:nvPr>
            <a:wavAudioFile r:embed="rId1" name="3457CF7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4213" y="1773238"/>
            <a:ext cx="8243887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723900" algn="just">
              <a:spcBef>
                <a:spcPct val="20000"/>
              </a:spcBef>
              <a:defRPr/>
            </a:pPr>
            <a:r>
              <a:rPr lang="uk-UA" sz="2800" kern="0" dirty="0">
                <a:solidFill>
                  <a:srgbClr val="002060"/>
                </a:solidFill>
                <a:latin typeface="Sylfaen" pitchFamily="18" charset="0"/>
                <a:ea typeface="Cambria Math" pitchFamily="18" charset="0"/>
                <a:cs typeface="Times New Roman" pitchFamily="18" charset="0"/>
              </a:rPr>
              <a:t>Навчання здоровому способу життя має бути системним і сприяти гармонійному розвиткові психологічних здібностей учнів. Воно не повинно зводитися до періодичного інформування учнів з питань збереження здоров</a:t>
            </a:r>
            <a:r>
              <a:rPr lang="en-US" sz="2800" kern="0" dirty="0">
                <a:solidFill>
                  <a:srgbClr val="002060"/>
                </a:solidFill>
                <a:latin typeface="Sylfaen" pitchFamily="18" charset="0"/>
                <a:ea typeface="Cambria Math" pitchFamily="18" charset="0"/>
                <a:cs typeface="Times New Roman" pitchFamily="18" charset="0"/>
              </a:rPr>
              <a:t>’</a:t>
            </a:r>
            <a:r>
              <a:rPr lang="uk-UA" sz="2800" kern="0" dirty="0">
                <a:solidFill>
                  <a:srgbClr val="002060"/>
                </a:solidFill>
                <a:latin typeface="Sylfaen" pitchFamily="18" charset="0"/>
                <a:ea typeface="Cambria Math" pitchFamily="18" charset="0"/>
                <a:cs typeface="Times New Roman" pitchFamily="18" charset="0"/>
              </a:rPr>
              <a:t>я, а має передбачати комплекс систематичних заходів, спрямованих на забезпечення школярами здорового способу життя як складової  соціалізації.</a:t>
            </a:r>
            <a:endParaRPr lang="ru-RU" sz="2800" kern="0" dirty="0">
              <a:solidFill>
                <a:srgbClr val="002060"/>
              </a:solidFill>
              <a:latin typeface="Sylfae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27654" name="Picture 2" descr="N:\презентації\Спорт, танцы- анимации\sport-relais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-31750"/>
            <a:ext cx="18716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901700"/>
            <a:ext cx="4932362" cy="3062288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000" kern="1200" dirty="0" smtClean="0">
                <a:solidFill>
                  <a:srgbClr val="3E3EBC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n-US" sz="3000" kern="1200" dirty="0" smtClean="0">
                <a:solidFill>
                  <a:srgbClr val="3E3EBC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uk-UA" sz="3000" kern="1200" dirty="0" smtClean="0">
                <a:solidFill>
                  <a:srgbClr val="3E3EBC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uk-UA" sz="3000" kern="1200" dirty="0" smtClean="0">
                <a:solidFill>
                  <a:srgbClr val="3E3EBC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uk-UA" sz="3200" kern="1200" dirty="0" smtClean="0">
                <a:solidFill>
                  <a:srgbClr val="3E3EBC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n-US" sz="2800" dirty="0" smtClean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2" name="AEB73603.wav">
            <a:hlinkClick r:id="" action="ppaction://media"/>
          </p:cNvPr>
          <p:cNvPicPr>
            <a:picLocks noChangeAspect="1"/>
          </p:cNvPicPr>
          <p:nvPr>
            <a:wavAudioFile r:embed="rId1" name="AEB75DB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2195513" y="4352925"/>
            <a:ext cx="466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Calibri" pitchFamily="34" charset="0"/>
              </a:rPr>
              <a:t>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0938473">
            <a:off x="52754" y="5073937"/>
            <a:ext cx="43431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Arial" charset="0"/>
              </a:rPr>
              <a:t>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76672"/>
            <a:ext cx="5184576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72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Дякую за увагу</a:t>
            </a:r>
            <a:r>
              <a:rPr lang="uk-UA" sz="7200" b="1" kern="10" dirty="0" smtClean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 rot="21179784">
            <a:off x="3003097" y="3906941"/>
            <a:ext cx="615291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ea typeface="+mj-ea"/>
                <a:cs typeface="Arial"/>
              </a:rPr>
              <a:t>Як вода джерельна будьте ви здорові</a:t>
            </a:r>
            <a:r>
              <a:rPr lang="en-US" sz="36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ea typeface="+mj-ea"/>
                <a:cs typeface="Arial"/>
              </a:rPr>
              <a:t>!</a:t>
            </a:r>
            <a:endParaRPr lang="ru-RU" sz="3600" dirty="0"/>
          </a:p>
        </p:txBody>
      </p:sp>
      <p:pic>
        <p:nvPicPr>
          <p:cNvPr id="2868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771900"/>
            <a:ext cx="27813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15888"/>
            <a:ext cx="813752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Напрями  роботи бібліотеки з  виховання  культури здоров</a:t>
            </a:r>
            <a:r>
              <a:rPr lang="en-US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’</a:t>
            </a:r>
            <a:r>
              <a:rPr lang="uk-UA" sz="28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 учнів</a:t>
            </a:r>
            <a:endParaRPr lang="ru-RU" sz="28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>
              <a:spcAft>
                <a:spcPts val="0"/>
              </a:spcAft>
              <a:defRPr/>
            </a:pPr>
            <a:endParaRPr lang="ru-RU" sz="28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0" y="1052513"/>
            <a:ext cx="90360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313"/>
              </a:spcAft>
            </a:pPr>
            <a:r>
              <a:rPr lang="ru-RU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uk-UA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П</a:t>
            </a:r>
            <a:r>
              <a:rPr lang="ru-RU" sz="2800" i="1">
                <a:solidFill>
                  <a:srgbClr val="000000"/>
                </a:solidFill>
                <a:latin typeface="Monotype Corsiva" pitchFamily="66" charset="0"/>
                <a:ea typeface="Calibri" pitchFamily="34" charset="0"/>
                <a:cs typeface="Monotype Corsiva" pitchFamily="66" charset="0"/>
              </a:rPr>
              <a:t>оповнення бібліотечного фонду документами з різних галузей знань, зорієнтованих на формування учнів практичних навичок дбайливого ставлення до свого здоров’я;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313"/>
              </a:spcAft>
            </a:pPr>
            <a:r>
              <a:rPr lang="ru-RU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uk-UA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п</a:t>
            </a:r>
            <a:r>
              <a:rPr lang="ru-RU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опуляризація літератури про здоров’я та здоровий спосіб життя;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313"/>
              </a:spcAft>
            </a:pPr>
            <a:r>
              <a:rPr lang="ru-RU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ru-RU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створення навігатора для швидкого пошуку сайтів з інформацією щодо здорового способу життя в Інтернеті;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313"/>
              </a:spcAft>
            </a:pPr>
            <a:r>
              <a:rPr lang="ru-RU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ru-RU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організація традиційних  і віртуальних тематичних книжкових виставок;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r>
              <a:rPr lang="ru-RU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ru-RU" sz="2800" i="1">
                <a:solidFill>
                  <a:srgbClr val="000000"/>
                </a:solidFill>
                <a:latin typeface="Monotype Corsiva" pitchFamily="66" charset="0"/>
                <a:cs typeface="Calibri" pitchFamily="34" charset="0"/>
              </a:rPr>
              <a:t>проведення масових заходів(конференції, цикли бесід, огляди літератури, усні журнали, дискусії, диспути, діалоги тощо).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>
                <a:latin typeface="Calibri" pitchFamily="34" charset="0"/>
                <a:cs typeface="Calibri" pitchFamily="34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344816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Здоров`я</a:t>
            </a:r>
            <a:r>
              <a:rPr lang="ru-RU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- </a:t>
            </a:r>
            <a:r>
              <a:rPr lang="ru-RU" sz="48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це</a:t>
            </a:r>
            <a:r>
              <a:rPr lang="ru-RU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ЖИТТЯ!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188" y="1412875"/>
            <a:ext cx="5689600" cy="1717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638" indent="-27463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uk-UA" sz="2400" kern="0" dirty="0">
                <a:solidFill>
                  <a:srgbClr val="000099"/>
                </a:solidFill>
                <a:latin typeface="Arial"/>
                <a:cs typeface="+mn-cs"/>
              </a:rPr>
              <a:t>Здоров'я  - найвище благо, дароване людині природою.</a:t>
            </a:r>
          </a:p>
          <a:p>
            <a:pPr marL="274638" indent="-27463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99"/>
              </a:solidFill>
              <a:latin typeface="Arial"/>
              <a:cs typeface="+mn-cs"/>
            </a:endParaRPr>
          </a:p>
          <a:p>
            <a:pPr marL="274638" indent="-27463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uk-UA" sz="2400" kern="0" dirty="0">
                <a:solidFill>
                  <a:srgbClr val="000099"/>
                </a:solidFill>
                <a:latin typeface="Arial"/>
                <a:cs typeface="+mn-cs"/>
              </a:rPr>
              <a:t>Без нього не можна зробити життя повноцінним і щасливим</a:t>
            </a:r>
            <a:endParaRPr lang="ru-RU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6188"/>
            <a:ext cx="46863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7488" y="4470400"/>
            <a:ext cx="3835400" cy="1452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600" b="1" kern="0" dirty="0">
                <a:solidFill>
                  <a:srgbClr val="006600"/>
                </a:solidFill>
                <a:latin typeface="Arial" charset="0"/>
                <a:cs typeface="+mn-cs"/>
              </a:rPr>
              <a:t>Втратити здоров'я легко,</a:t>
            </a:r>
            <a:r>
              <a:rPr lang="en-US" sz="2600" b="1" kern="0" dirty="0">
                <a:solidFill>
                  <a:srgbClr val="006600"/>
                </a:solidFill>
                <a:latin typeface="Arial" charset="0"/>
                <a:cs typeface="+mn-cs"/>
              </a:rPr>
              <a:t>   </a:t>
            </a:r>
            <a:r>
              <a:rPr lang="uk-UA" sz="2600" b="1" kern="0" dirty="0">
                <a:solidFill>
                  <a:srgbClr val="006600"/>
                </a:solidFill>
                <a:latin typeface="Arial" charset="0"/>
                <a:cs typeface="+mn-cs"/>
              </a:rPr>
              <a:t>а ось повернути його </a:t>
            </a:r>
            <a:endParaRPr lang="en-US" sz="2600" b="1" kern="0" dirty="0">
              <a:solidFill>
                <a:srgbClr val="006600"/>
              </a:solidFill>
              <a:latin typeface="Arial" charset="0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600" b="1" kern="0" dirty="0">
                <a:solidFill>
                  <a:srgbClr val="006600"/>
                </a:solidFill>
                <a:latin typeface="Arial" charset="0"/>
                <a:cs typeface="+mn-cs"/>
              </a:rPr>
              <a:t>дуже й дуже важко.</a:t>
            </a:r>
            <a:endParaRPr lang="ru-RU" sz="2600" b="1" kern="0" dirty="0">
              <a:solidFill>
                <a:srgbClr val="006600"/>
              </a:solidFill>
              <a:latin typeface="Arial" charset="0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92200"/>
            <a:ext cx="20875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5888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7200" b="1" dirty="0">
                <a:solidFill>
                  <a:srgbClr val="C3260C"/>
                </a:solidFill>
                <a:latin typeface="Verdana" pitchFamily="34" charset="0"/>
                <a:cs typeface="+mn-cs"/>
              </a:rPr>
              <a:t> </a:t>
            </a:r>
            <a:endParaRPr lang="ru-RU" sz="7200" b="1" dirty="0">
              <a:solidFill>
                <a:srgbClr val="00206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3300" y="2781300"/>
            <a:ext cx="4675188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B8B23259.wav">
            <a:hlinkClick r:id="" action="ppaction://media"/>
          </p:cNvPr>
          <p:cNvPicPr>
            <a:picLocks noChangeAspect="1"/>
          </p:cNvPicPr>
          <p:nvPr>
            <a:wavAudioFile r:embed="rId1" name="B8B265DC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2286000" y="1166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 </a:t>
            </a:r>
            <a:endParaRPr lang="ru-RU"/>
          </a:p>
        </p:txBody>
      </p:sp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1547813" y="0"/>
            <a:ext cx="67706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5000" b="1">
                <a:solidFill>
                  <a:srgbClr val="003A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000" b="1">
                <a:solidFill>
                  <a:srgbClr val="003A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>
              <a:solidFill>
                <a:srgbClr val="003A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288" y="1316038"/>
            <a:ext cx="381635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активність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бадьорість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воля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гордість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дружба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енергія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жага творити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здоров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ініціативність</a:t>
            </a:r>
          </a:p>
          <a:p>
            <a:pPr>
              <a:spcBef>
                <a:spcPts val="0"/>
              </a:spcBef>
              <a:defRPr/>
            </a:pPr>
            <a:r>
              <a:rPr lang="uk-UA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наполегливість</a:t>
            </a:r>
          </a:p>
        </p:txBody>
      </p:sp>
      <p:sp>
        <p:nvSpPr>
          <p:cNvPr id="7176" name="Прямоугольник 7"/>
          <p:cNvSpPr>
            <a:spLocks noChangeArrowheads="1"/>
          </p:cNvSpPr>
          <p:nvPr/>
        </p:nvSpPr>
        <p:spPr bwMode="auto">
          <a:xfrm>
            <a:off x="5292725" y="1016000"/>
            <a:ext cx="3330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прогрес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радість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спорт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творчість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упевненість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фізична сила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чистота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шанс</a:t>
            </a:r>
          </a:p>
          <a:p>
            <a:r>
              <a:rPr lang="uk-UA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щедрість</a:t>
            </a:r>
          </a:p>
          <a:p>
            <a:r>
              <a:rPr lang="uk-UA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Прямоугольник 8"/>
          <p:cNvSpPr>
            <a:spLocks noChangeArrowheads="1"/>
          </p:cNvSpPr>
          <p:nvPr/>
        </p:nvSpPr>
        <p:spPr bwMode="auto">
          <a:xfrm>
            <a:off x="5148263" y="5157788"/>
            <a:ext cx="20875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знаю,</a:t>
            </a:r>
          </a:p>
          <a:p>
            <a:pPr algn="ctr"/>
            <a:r>
              <a:rPr lang="uk-UA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 здоровим бути модно</a:t>
            </a:r>
          </a:p>
          <a:p>
            <a:pPr algn="ctr"/>
            <a:r>
              <a:rPr lang="uk-UA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завжди!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2" descr="G:\презентації\Спорт, танцы- анимации\76554995_mmm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38688"/>
            <a:ext cx="19558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545435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Азбука </a:t>
            </a:r>
            <a:r>
              <a:rPr lang="ru-RU" sz="48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здоров`я</a:t>
            </a:r>
            <a:r>
              <a:rPr lang="ru-RU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</p:txBody>
      </p:sp>
      <p:pic>
        <p:nvPicPr>
          <p:cNvPr id="718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20478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083550" cy="1620837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BADE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280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ea typeface="+mn-ea"/>
                <a:cs typeface="Arial" pitchFamily="34" charset="0"/>
              </a:rPr>
              <a:t>р</a:t>
            </a:r>
            <a:r>
              <a:rPr lang="uk-UA" sz="2800" dirty="0" smtClean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ea typeface="+mn-ea"/>
                <a:cs typeface="Arial" pitchFamily="34" charset="0"/>
              </a:rPr>
              <a:t>озглядається у співвідношеннях</a:t>
            </a:r>
            <a:r>
              <a:rPr lang="uk-UA" sz="2800" dirty="0" smtClean="0">
                <a:solidFill>
                  <a:srgbClr val="BADE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0" dirty="0" smtClean="0">
              <a:solidFill>
                <a:srgbClr val="006699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2" name="AE0D3275.wav">
            <a:hlinkClick r:id="" action="ppaction://media"/>
          </p:cNvPr>
          <p:cNvPicPr>
            <a:picLocks noChangeAspect="1"/>
          </p:cNvPicPr>
          <p:nvPr>
            <a:wavAudioFile r:embed="rId1" name="AE0D4FA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N:\презентації\Спорт, танцы- анимации\girl_diver_xlg_clr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1465263"/>
            <a:ext cx="197167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700563" y="1464618"/>
            <a:ext cx="2448262" cy="1853803"/>
            <a:chOff x="2411705" y="847"/>
            <a:chExt cx="2448262" cy="185380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" name="Овал 5"/>
            <p:cNvSpPr/>
            <p:nvPr/>
          </p:nvSpPr>
          <p:spPr>
            <a:xfrm>
              <a:off x="2411705" y="847"/>
              <a:ext cx="2448262" cy="1853803"/>
            </a:xfrm>
            <a:prstGeom prst="ellipse">
              <a:avLst/>
            </a:prstGeom>
            <a:solidFill>
              <a:srgbClr val="BADEF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sp>
        <p:sp>
          <p:nvSpPr>
            <p:cNvPr id="7" name="Овал 4"/>
            <p:cNvSpPr/>
            <p:nvPr/>
          </p:nvSpPr>
          <p:spPr>
            <a:xfrm>
              <a:off x="2770245" y="272330"/>
              <a:ext cx="1731182" cy="13108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lIns="35560" tIns="35560" rIns="35560" bIns="35560" spcCol="1270" anchor="ctr"/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Здоров</a:t>
              </a:r>
              <a:r>
                <a:rPr lang="en-US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’</a:t>
              </a:r>
              <a:r>
                <a:rPr lang="uk-UA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я</a:t>
              </a:r>
              <a:endPara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198" name="Группа 7"/>
          <p:cNvGrpSpPr>
            <a:grpSpLocks/>
          </p:cNvGrpSpPr>
          <p:nvPr/>
        </p:nvGrpSpPr>
        <p:grpSpPr bwMode="auto">
          <a:xfrm>
            <a:off x="2124075" y="3716338"/>
            <a:ext cx="2255838" cy="1854200"/>
            <a:chOff x="-204832" y="3627482"/>
            <a:chExt cx="2255763" cy="1853803"/>
          </a:xfrm>
        </p:grpSpPr>
        <p:sp>
          <p:nvSpPr>
            <p:cNvPr id="9" name="Овал 8"/>
            <p:cNvSpPr/>
            <p:nvPr/>
          </p:nvSpPr>
          <p:spPr>
            <a:xfrm>
              <a:off x="-204832" y="3627482"/>
              <a:ext cx="2255763" cy="1853803"/>
            </a:xfrm>
            <a:prstGeom prst="ellipse">
              <a:avLst/>
            </a:prstGeom>
            <a:solidFill>
              <a:srgbClr val="BADEFF">
                <a:hueOff val="-9681978"/>
                <a:satOff val="-32637"/>
                <a:lumOff val="-39608"/>
                <a:alphaOff val="0"/>
              </a:srgbClr>
            </a:solidFill>
            <a:ln w="25400" cap="flat" cmpd="sng" algn="ctr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sp>
        <p:sp>
          <p:nvSpPr>
            <p:cNvPr id="7183" name="Овал 4"/>
            <p:cNvSpPr>
              <a:spLocks noChangeArrowheads="1"/>
            </p:cNvSpPr>
            <p:nvPr/>
          </p:nvSpPr>
          <p:spPr bwMode="auto">
            <a:xfrm>
              <a:off x="-132823" y="3992866"/>
              <a:ext cx="2017724" cy="136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5560" tIns="35560" rIns="35560" bIns="35560" anchor="ctr"/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Культура здоров</a:t>
              </a:r>
              <a:r>
                <a:rPr lang="en-US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’</a:t>
              </a:r>
              <a:r>
                <a:rPr lang="uk-UA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я</a:t>
              </a:r>
              <a:endPara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724128" y="3717032"/>
            <a:ext cx="2304255" cy="1853803"/>
            <a:chOff x="3856823" y="2412548"/>
            <a:chExt cx="2342817" cy="185380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Овал 11"/>
            <p:cNvSpPr/>
            <p:nvPr/>
          </p:nvSpPr>
          <p:spPr>
            <a:xfrm>
              <a:off x="3856823" y="2412548"/>
              <a:ext cx="2342817" cy="1853803"/>
            </a:xfrm>
            <a:prstGeom prst="ellipse">
              <a:avLst/>
            </a:prstGeom>
            <a:solidFill>
              <a:srgbClr val="BADEFF">
                <a:hueOff val="-4840989"/>
                <a:satOff val="-16319"/>
                <a:lumOff val="-19804"/>
                <a:alphaOff val="0"/>
              </a:srgbClr>
            </a:solidFill>
            <a:ln w="25400" cap="flat" cmpd="sng" algn="ctr">
              <a:noFill/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sp>
        <p:sp>
          <p:nvSpPr>
            <p:cNvPr id="13" name="Овал 4"/>
            <p:cNvSpPr/>
            <p:nvPr/>
          </p:nvSpPr>
          <p:spPr>
            <a:xfrm>
              <a:off x="3924087" y="2684031"/>
              <a:ext cx="2275553" cy="131083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lIns="35560" tIns="35560" rIns="35560" bIns="35560" spcCol="1270" anchor="ctr"/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ru-RU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Здоровий </a:t>
              </a:r>
              <a:r>
                <a:rPr lang="ru-RU" sz="2800" b="1" kern="10" dirty="0" err="1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спосіб</a:t>
              </a:r>
              <a:r>
                <a:rPr lang="ru-RU" sz="2800" b="1" kern="10" dirty="0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ru-RU" sz="2800" b="1" kern="10" dirty="0" err="1">
                  <a:ln w="1587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життя</a:t>
              </a:r>
              <a:r>
                <a:rPr lang="uk-UA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779912" y="3226208"/>
            <a:ext cx="746377" cy="549826"/>
            <a:chOff x="2617103" y="1928567"/>
            <a:chExt cx="625658" cy="443686"/>
          </a:xfrm>
          <a:effectLst>
            <a:glow rad="101600">
              <a:schemeClr val="bg1">
                <a:lumMod val="50000"/>
                <a:alpha val="60000"/>
              </a:schemeClr>
            </a:glow>
          </a:effectLst>
        </p:grpSpPr>
        <p:sp>
          <p:nvSpPr>
            <p:cNvPr id="15" name="Стрелка вправо 14"/>
            <p:cNvSpPr/>
            <p:nvPr/>
          </p:nvSpPr>
          <p:spPr>
            <a:xfrm rot="18000000">
              <a:off x="2708089" y="1837581"/>
              <a:ext cx="443686" cy="62565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ADEFF">
                <a:hueOff val="-9681978"/>
                <a:satOff val="-32637"/>
                <a:lumOff val="-39608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16" name="Стрелка вправо 4"/>
            <p:cNvSpPr/>
            <p:nvPr/>
          </p:nvSpPr>
          <p:spPr>
            <a:xfrm rot="18000000">
              <a:off x="2741366" y="2020350"/>
              <a:ext cx="310580" cy="375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spcCol="1270" anchor="ctr"/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200">
                <a:solidFill>
                  <a:srgbClr val="FFFFFF"/>
                </a:solidFill>
                <a:latin typeface="Microsoft Sans Serif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634118" y="3247051"/>
            <a:ext cx="693801" cy="508140"/>
            <a:chOff x="4014765" y="1905803"/>
            <a:chExt cx="625658" cy="44021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8" name="Стрелка вправо 17"/>
            <p:cNvSpPr/>
            <p:nvPr/>
          </p:nvSpPr>
          <p:spPr>
            <a:xfrm rot="3600000">
              <a:off x="4107486" y="1813082"/>
              <a:ext cx="440216" cy="62565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ADEFF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19" name="Стрелка вправо 4"/>
            <p:cNvSpPr/>
            <p:nvPr/>
          </p:nvSpPr>
          <p:spPr>
            <a:xfrm rot="3600000">
              <a:off x="4140502" y="1881028"/>
              <a:ext cx="308151" cy="375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spcCol="1270" anchor="ctr"/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200">
                <a:solidFill>
                  <a:srgbClr val="FFFFFF"/>
                </a:solidFill>
                <a:latin typeface="Microsoft Sans Serif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70636" y="4505705"/>
            <a:ext cx="537468" cy="625658"/>
            <a:chOff x="3492697" y="3026621"/>
            <a:chExt cx="257315" cy="625658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21" name="Стрелка вправо 20"/>
            <p:cNvSpPr/>
            <p:nvPr/>
          </p:nvSpPr>
          <p:spPr>
            <a:xfrm rot="10800000">
              <a:off x="3492697" y="3026621"/>
              <a:ext cx="257315" cy="62565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ADEFF">
                <a:hueOff val="-4840989"/>
                <a:satOff val="-16319"/>
                <a:lumOff val="-19804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22" name="Стрелка вправо 4"/>
            <p:cNvSpPr/>
            <p:nvPr/>
          </p:nvSpPr>
          <p:spPr>
            <a:xfrm rot="21600000">
              <a:off x="3569891" y="3151753"/>
              <a:ext cx="180121" cy="3753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spcCol="1270" anchor="ctr"/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200">
                <a:solidFill>
                  <a:srgbClr val="FFFFFF"/>
                </a:solidFill>
                <a:latin typeface="Microsoft Sans Serif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83568" y="1"/>
            <a:ext cx="846043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"/>
            <a:ext cx="903649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Поняття</a:t>
            </a:r>
            <a:r>
              <a:rPr lang="ru-RU" sz="36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«Здоровий </a:t>
            </a:r>
            <a:r>
              <a:rPr lang="ru-RU" sz="36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спосіб</a:t>
            </a:r>
            <a:r>
              <a:rPr lang="ru-RU" sz="36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 err="1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життя</a:t>
            </a:r>
            <a:r>
              <a:rPr lang="ru-RU" sz="36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»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7"/>
          <p:cNvSpPr>
            <a:spLocks noChangeShapeType="1"/>
          </p:cNvSpPr>
          <p:nvPr/>
        </p:nvSpPr>
        <p:spPr bwMode="auto">
          <a:xfrm flipH="1">
            <a:off x="6084888" y="4292600"/>
            <a:ext cx="1800225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" name="Line 23"/>
          <p:cNvSpPr>
            <a:spLocks noChangeShapeType="1"/>
          </p:cNvSpPr>
          <p:nvPr/>
        </p:nvSpPr>
        <p:spPr bwMode="auto">
          <a:xfrm flipV="1">
            <a:off x="827088" y="1484313"/>
            <a:ext cx="2665412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" name="Line 25"/>
          <p:cNvSpPr>
            <a:spLocks noChangeShapeType="1"/>
          </p:cNvSpPr>
          <p:nvPr/>
        </p:nvSpPr>
        <p:spPr bwMode="auto">
          <a:xfrm>
            <a:off x="5580063" y="1989138"/>
            <a:ext cx="2520950" cy="2087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1" name="Line 28"/>
          <p:cNvSpPr>
            <a:spLocks noChangeShapeType="1"/>
          </p:cNvSpPr>
          <p:nvPr/>
        </p:nvSpPr>
        <p:spPr bwMode="auto">
          <a:xfrm flipH="1" flipV="1">
            <a:off x="3563938" y="5084763"/>
            <a:ext cx="216058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Line 32"/>
          <p:cNvSpPr>
            <a:spLocks noChangeShapeType="1"/>
          </p:cNvSpPr>
          <p:nvPr/>
        </p:nvSpPr>
        <p:spPr bwMode="auto">
          <a:xfrm flipH="1" flipV="1">
            <a:off x="611188" y="1989138"/>
            <a:ext cx="215900" cy="1944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0" y="836613"/>
            <a:ext cx="2305050" cy="503237"/>
          </a:xfrm>
          <a:custGeom>
            <a:avLst/>
            <a:gdLst>
              <a:gd name="connsiteX0" fmla="*/ 0 w 4031744"/>
              <a:gd name="connsiteY0" fmla="*/ 65655 h 656545"/>
              <a:gd name="connsiteX1" fmla="*/ 65655 w 4031744"/>
              <a:gd name="connsiteY1" fmla="*/ 0 h 656545"/>
              <a:gd name="connsiteX2" fmla="*/ 3966090 w 4031744"/>
              <a:gd name="connsiteY2" fmla="*/ 0 h 656545"/>
              <a:gd name="connsiteX3" fmla="*/ 4031745 w 4031744"/>
              <a:gd name="connsiteY3" fmla="*/ 65655 h 656545"/>
              <a:gd name="connsiteX4" fmla="*/ 4031744 w 4031744"/>
              <a:gd name="connsiteY4" fmla="*/ 590891 h 656545"/>
              <a:gd name="connsiteX5" fmla="*/ 3966089 w 4031744"/>
              <a:gd name="connsiteY5" fmla="*/ 656546 h 656545"/>
              <a:gd name="connsiteX6" fmla="*/ 65655 w 4031744"/>
              <a:gd name="connsiteY6" fmla="*/ 656545 h 656545"/>
              <a:gd name="connsiteX7" fmla="*/ 0 w 4031744"/>
              <a:gd name="connsiteY7" fmla="*/ 590890 h 656545"/>
              <a:gd name="connsiteX8" fmla="*/ 0 w 4031744"/>
              <a:gd name="connsiteY8" fmla="*/ 65655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744" h="656545">
                <a:moveTo>
                  <a:pt x="0" y="65655"/>
                </a:moveTo>
                <a:cubicBezTo>
                  <a:pt x="0" y="29395"/>
                  <a:pt x="29395" y="0"/>
                  <a:pt x="65655" y="0"/>
                </a:cubicBezTo>
                <a:lnTo>
                  <a:pt x="3966090" y="0"/>
                </a:lnTo>
                <a:cubicBezTo>
                  <a:pt x="4002350" y="0"/>
                  <a:pt x="4031745" y="29395"/>
                  <a:pt x="4031745" y="65655"/>
                </a:cubicBezTo>
                <a:cubicBezTo>
                  <a:pt x="4031745" y="240734"/>
                  <a:pt x="4031744" y="415812"/>
                  <a:pt x="4031744" y="590891"/>
                </a:cubicBezTo>
                <a:cubicBezTo>
                  <a:pt x="4031744" y="627151"/>
                  <a:pt x="4002349" y="656546"/>
                  <a:pt x="3966089" y="656546"/>
                </a:cubicBezTo>
                <a:lnTo>
                  <a:pt x="65655" y="656545"/>
                </a:lnTo>
                <a:cubicBezTo>
                  <a:pt x="29395" y="656545"/>
                  <a:pt x="0" y="627150"/>
                  <a:pt x="0" y="590890"/>
                </a:cubicBezTo>
                <a:lnTo>
                  <a:pt x="0" y="6565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3525" tIns="68760" rIns="93525" bIns="68760" anchor="ctr"/>
          <a:lstStyle/>
          <a:p>
            <a:pPr algn="ctr" defTabSz="173355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3600" b="1" kern="0" dirty="0">
                <a:ln w="11430"/>
                <a:solidFill>
                  <a:srgbClr val="000066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 </a:t>
            </a:r>
            <a:r>
              <a:rPr lang="uk-UA" sz="3600" b="1" kern="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Школа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916238" y="620713"/>
            <a:ext cx="1873250" cy="657225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Активний відпочинок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724525" y="1412875"/>
            <a:ext cx="2771775" cy="647700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dirty="0"/>
              <a:t> </a:t>
            </a: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Якісне та раціональне харчування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7466013" y="4508500"/>
            <a:ext cx="1677987" cy="655638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Особиста гігієна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364163" y="5516563"/>
            <a:ext cx="1608137" cy="655637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Режим дня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2124074" y="5217319"/>
            <a:ext cx="2665414" cy="954881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Заняття фізичною культурою та спортом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-36513" y="4437063"/>
            <a:ext cx="2160588" cy="655637"/>
          </a:xfrm>
          <a:custGeom>
            <a:avLst/>
            <a:gdLst>
              <a:gd name="connsiteX0" fmla="*/ 0 w 3335806"/>
              <a:gd name="connsiteY0" fmla="*/ 109446 h 656545"/>
              <a:gd name="connsiteX1" fmla="*/ 109446 w 3335806"/>
              <a:gd name="connsiteY1" fmla="*/ 0 h 656545"/>
              <a:gd name="connsiteX2" fmla="*/ 3226360 w 3335806"/>
              <a:gd name="connsiteY2" fmla="*/ 0 h 656545"/>
              <a:gd name="connsiteX3" fmla="*/ 3335806 w 3335806"/>
              <a:gd name="connsiteY3" fmla="*/ 109446 h 656545"/>
              <a:gd name="connsiteX4" fmla="*/ 3335806 w 3335806"/>
              <a:gd name="connsiteY4" fmla="*/ 547099 h 656545"/>
              <a:gd name="connsiteX5" fmla="*/ 3226360 w 3335806"/>
              <a:gd name="connsiteY5" fmla="*/ 656545 h 656545"/>
              <a:gd name="connsiteX6" fmla="*/ 109446 w 3335806"/>
              <a:gd name="connsiteY6" fmla="*/ 656545 h 656545"/>
              <a:gd name="connsiteX7" fmla="*/ 0 w 3335806"/>
              <a:gd name="connsiteY7" fmla="*/ 547099 h 656545"/>
              <a:gd name="connsiteX8" fmla="*/ 0 w 3335806"/>
              <a:gd name="connsiteY8" fmla="*/ 109446 h 6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806" h="656545">
                <a:moveTo>
                  <a:pt x="0" y="109446"/>
                </a:moveTo>
                <a:cubicBezTo>
                  <a:pt x="0" y="49001"/>
                  <a:pt x="49001" y="0"/>
                  <a:pt x="109446" y="0"/>
                </a:cubicBezTo>
                <a:lnTo>
                  <a:pt x="3226360" y="0"/>
                </a:lnTo>
                <a:cubicBezTo>
                  <a:pt x="3286805" y="0"/>
                  <a:pt x="3335806" y="49001"/>
                  <a:pt x="3335806" y="109446"/>
                </a:cubicBezTo>
                <a:lnTo>
                  <a:pt x="3335806" y="547099"/>
                </a:lnTo>
                <a:cubicBezTo>
                  <a:pt x="3335806" y="607544"/>
                  <a:pt x="3286805" y="656545"/>
                  <a:pt x="3226360" y="656545"/>
                </a:cubicBezTo>
                <a:lnTo>
                  <a:pt x="109446" y="656545"/>
                </a:lnTo>
                <a:cubicBezTo>
                  <a:pt x="49001" y="656545"/>
                  <a:pt x="0" y="607544"/>
                  <a:pt x="0" y="547099"/>
                </a:cubicBezTo>
                <a:lnTo>
                  <a:pt x="0" y="109446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1624" tIns="131624" rIns="131624" bIns="13162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endParaRPr lang="uk-UA" b="1" kern="0" dirty="0" err="1">
              <a:ln w="11430"/>
              <a:solidFill>
                <a:srgbClr val="E76969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ylfaen" pitchFamily="18" charset="0"/>
              <a:cs typeface="Arial" pitchFamily="34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b="1" kern="0" dirty="0">
                <a:ln w="11430"/>
                <a:solidFill>
                  <a:srgbClr val="E76969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Arial" pitchFamily="34" charset="0"/>
              </a:rPr>
              <a:t>Відмова від шкідливих звичок</a:t>
            </a:r>
            <a:endParaRPr lang="ru-RU" dirty="0">
              <a:solidFill>
                <a:srgbClr val="000000"/>
              </a:solidFill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endParaRPr lang="ru-RU" dirty="0"/>
          </a:p>
        </p:txBody>
      </p:sp>
      <p:sp>
        <p:nvSpPr>
          <p:cNvPr id="9230" name="Line 23"/>
          <p:cNvSpPr>
            <a:spLocks noChangeShapeType="1"/>
          </p:cNvSpPr>
          <p:nvPr/>
        </p:nvSpPr>
        <p:spPr bwMode="auto">
          <a:xfrm>
            <a:off x="3924300" y="1484313"/>
            <a:ext cx="1368425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1" name="Line 28"/>
          <p:cNvSpPr>
            <a:spLocks noChangeShapeType="1"/>
          </p:cNvSpPr>
          <p:nvPr/>
        </p:nvSpPr>
        <p:spPr bwMode="auto">
          <a:xfrm flipH="1" flipV="1">
            <a:off x="1116013" y="4149725"/>
            <a:ext cx="2016125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1E0D3322.wav">
            <a:hlinkClick r:id="" action="ppaction://media"/>
          </p:cNvPr>
          <p:cNvPicPr>
            <a:picLocks noChangeAspect="1"/>
          </p:cNvPicPr>
          <p:nvPr>
            <a:wavAudioFile r:embed="rId1" name="1E0DECA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4984750"/>
            <a:ext cx="50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72025"/>
            <a:ext cx="50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805238"/>
            <a:ext cx="504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00213"/>
            <a:ext cx="5048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77938"/>
            <a:ext cx="5048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665288"/>
            <a:ext cx="5048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Рисунок 6" descr="Описание: http://biblioteka20.ucoz.ua/_tbkp/n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933825"/>
            <a:ext cx="50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395288" y="1052513"/>
            <a:ext cx="7632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4000" b="1">
                <a:solidFill>
                  <a:srgbClr val="C3260C"/>
                </a:solidFill>
                <a:latin typeface="Times New Roman" pitchFamily="18" charset="0"/>
              </a:rPr>
              <a:t> </a:t>
            </a:r>
            <a:endParaRPr lang="uk-UA" sz="4000" b="1">
              <a:solidFill>
                <a:srgbClr val="21306A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76250"/>
            <a:ext cx="88868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dirty="0">
                <a:latin typeface="Arial" charset="0"/>
                <a:cs typeface="Arial" charset="0"/>
              </a:rPr>
              <a:t> </a:t>
            </a:r>
            <a:endParaRPr lang="uk-UA" sz="4800" b="1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3999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 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245" name="Рисунок 27" descr="http://1.bp.blogspot.com/-l1hZbBSDikc/UmZsejk5zII/AAAAAAAACQI/uRV2YpoTIpU/s1600/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892175"/>
            <a:ext cx="51117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FCE3337.wav">
            <a:hlinkClick r:id="" action="ppaction://media"/>
          </p:cNvPr>
          <p:cNvPicPr>
            <a:picLocks noChangeAspect="1"/>
          </p:cNvPicPr>
          <p:nvPr>
            <a:wavAudioFile r:embed="rId1" name="1FCEC6C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5" y="2276872"/>
            <a:ext cx="4164191" cy="356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96" y="2615580"/>
            <a:ext cx="2531304" cy="209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1" y="2685310"/>
            <a:ext cx="1892702" cy="245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Рисунок 7" descr="dc381c9490b0be10c1e8a59e4b620478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4188">
            <a:off x="236537" y="1719263"/>
            <a:ext cx="962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6" descr="d65bfc1298fd712c10a698c888a2c305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7047">
            <a:off x="5915025" y="5632450"/>
            <a:ext cx="962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288" y="1"/>
            <a:ext cx="792321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Виставка - міркування</a:t>
            </a:r>
            <a:r>
              <a:rPr lang="ru-RU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971550" y="333375"/>
            <a:ext cx="6769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36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4770438" y="974725"/>
            <a:ext cx="4049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0000"/>
                </a:solidFill>
                <a:latin typeface="Sylfaen" pitchFamily="18" charset="0"/>
              </a:rPr>
              <a:t> </a:t>
            </a:r>
            <a:endParaRPr lang="ru-RU" sz="2000" b="1">
              <a:solidFill>
                <a:srgbClr val="000000"/>
              </a:solidFill>
              <a:latin typeface="Sylfaen" pitchFamily="18" charset="0"/>
            </a:endParaRPr>
          </a:p>
        </p:txBody>
      </p:sp>
      <p:pic>
        <p:nvPicPr>
          <p:cNvPr id="4" name="Picture 2" descr="http://im3-tub-ua.yandex.net/i?id=37727610-32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16850"/>
            <a:ext cx="2970821" cy="2025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D783353.wav">
            <a:hlinkClick r:id="" action="ppaction://media"/>
          </p:cNvPr>
          <p:cNvPicPr>
            <a:picLocks noChangeAspect="1"/>
          </p:cNvPicPr>
          <p:nvPr>
            <a:wavAudioFile r:embed="rId1" name="AD78119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4613" y="188913"/>
            <a:ext cx="9002713" cy="83026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sz="48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0"/>
            <a:ext cx="8316539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1" kern="10" dirty="0">
                <a:ln w="1587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Поради  мудрої сови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8538" y="1557338"/>
            <a:ext cx="6049962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НЕ ПАЛИ!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НЕ ПИЙ АЛКОГОЛЬНІ НАПОЇ 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СКАЖИ НАРКОТИКАМ “НІ” 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ДОТРИМУЙСЯ РЕЖИМУ ДНЯ!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ЗАЙМАЙСЯ СПОРТОМ!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РОБИ ФІЗИЧНУ ЗАРЯДКУ!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ДБАЙ ПРО ОСОБИСТУ ГІГІЄНУ!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sz="2400" dirty="0">
                <a:solidFill>
                  <a:prstClr val="black"/>
                </a:solidFill>
                <a:latin typeface="Calibri"/>
                <a:cs typeface="+mn-cs"/>
              </a:rPr>
              <a:t>  ЗВАЖАЙ НА ПРАВИЛА РАЦІОНАЛЬНОГО ХАРЧУВАННЯ!</a:t>
            </a:r>
            <a:endParaRPr lang="ru-RU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150" y="974725"/>
            <a:ext cx="67881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</a:rPr>
              <a:t>Ключі  від  здоров</a:t>
            </a:r>
            <a:r>
              <a:rPr lang="en-US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</a:rPr>
              <a:t>’</a:t>
            </a:r>
            <a:r>
              <a:rPr lang="uk-UA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Schoolbook" pitchFamily="18" charset="0"/>
              </a:rPr>
              <a:t>я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eral_light">
  <a:themeElements>
    <a:clrScheme name="Default Design 3">
      <a:dk1>
        <a:srgbClr val="000000"/>
      </a:dk1>
      <a:lt1>
        <a:srgbClr val="FEE9DE"/>
      </a:lt1>
      <a:dk2>
        <a:srgbClr val="000066"/>
      </a:dk2>
      <a:lt2>
        <a:srgbClr val="808080"/>
      </a:lt2>
      <a:accent1>
        <a:srgbClr val="5CB1FE"/>
      </a:accent1>
      <a:accent2>
        <a:srgbClr val="FF7575"/>
      </a:accent2>
      <a:accent3>
        <a:srgbClr val="FEF2EC"/>
      </a:accent3>
      <a:accent4>
        <a:srgbClr val="000000"/>
      </a:accent4>
      <a:accent5>
        <a:srgbClr val="B5D5FE"/>
      </a:accent5>
      <a:accent6>
        <a:srgbClr val="E76969"/>
      </a:accent6>
      <a:hlink>
        <a:srgbClr val="FFC319"/>
      </a:hlink>
      <a:folHlink>
        <a:srgbClr val="A8D02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general_light</Template>
  <TotalTime>2912</TotalTime>
  <Words>1022</Words>
  <Application>Microsoft Office PowerPoint</Application>
  <PresentationFormat>Экран (4:3)</PresentationFormat>
  <Paragraphs>242</Paragraphs>
  <Slides>25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general_light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      розглядається у співвідношеннях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Отже,</vt:lpstr>
      <vt:lpstr>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місячника шкільної бібліотеки</dc:title>
  <dc:creator>User</dc:creator>
  <cp:lastModifiedBy>Admin</cp:lastModifiedBy>
  <cp:revision>72</cp:revision>
  <dcterms:created xsi:type="dcterms:W3CDTF">2013-11-14T07:47:33Z</dcterms:created>
  <dcterms:modified xsi:type="dcterms:W3CDTF">2017-11-04T18:32:20Z</dcterms:modified>
</cp:coreProperties>
</file>