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7" r:id="rId6"/>
    <p:sldId id="268" r:id="rId7"/>
    <p:sldId id="269" r:id="rId8"/>
    <p:sldId id="270" r:id="rId9"/>
    <p:sldId id="282" r:id="rId10"/>
    <p:sldId id="273" r:id="rId11"/>
    <p:sldId id="274" r:id="rId12"/>
    <p:sldId id="275" r:id="rId13"/>
    <p:sldId id="276" r:id="rId14"/>
    <p:sldId id="279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698491" y="2276726"/>
            <a:ext cx="3749306" cy="211296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0099"/>
                </a:solidFill>
                <a:ea typeface="Times New Roman"/>
              </a:rPr>
              <a:t>ПІДГОТУВАЛА</a:t>
            </a:r>
            <a:r>
              <a:rPr lang="uk-UA" sz="2400" b="1" dirty="0" smtClean="0">
                <a:solidFill>
                  <a:srgbClr val="000099"/>
                </a:solidFill>
                <a:ea typeface="Times New Roman"/>
              </a:rPr>
              <a:t>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000099"/>
                </a:solidFill>
                <a:ea typeface="Times New Roman"/>
              </a:rPr>
              <a:t>бібліотекар</a:t>
            </a:r>
            <a:endParaRPr lang="ru-RU" sz="1800" dirty="0"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2400" b="1" dirty="0" err="1">
                <a:solidFill>
                  <a:srgbClr val="000099"/>
                </a:solidFill>
                <a:ea typeface="Times New Roman"/>
              </a:rPr>
              <a:t>Пилипонько</a:t>
            </a:r>
            <a:r>
              <a:rPr lang="uk-UA" sz="2400" b="1" dirty="0">
                <a:solidFill>
                  <a:srgbClr val="000099"/>
                </a:solidFill>
                <a:ea typeface="Times New Roman"/>
              </a:rPr>
              <a:t> </a:t>
            </a:r>
            <a:r>
              <a:rPr lang="uk-UA" sz="2400" b="1" dirty="0" smtClean="0">
                <a:solidFill>
                  <a:srgbClr val="000099"/>
                </a:solidFill>
                <a:ea typeface="Times New Roman"/>
              </a:rPr>
              <a:t>Л.А</a:t>
            </a:r>
          </a:p>
          <a:p>
            <a:pPr marL="0" indent="0" algn="ctr">
              <a:spcAft>
                <a:spcPts val="0"/>
              </a:spcAft>
              <a:buNone/>
            </a:pPr>
            <a:endParaRPr lang="uk-UA" sz="2400" b="1" dirty="0">
              <a:solidFill>
                <a:srgbClr val="000099"/>
              </a:solidFill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000099"/>
                </a:solidFill>
                <a:ea typeface="Times New Roman"/>
              </a:rPr>
              <a:t>2016р.</a:t>
            </a:r>
            <a:endParaRPr lang="ru-RU" sz="1800" dirty="0">
              <a:ea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48316" y="2348880"/>
            <a:ext cx="3623122" cy="20882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«Збережемо життя книзі!”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628800"/>
            <a:ext cx="2507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Бібліотечний </a:t>
            </a:r>
            <a:r>
              <a:rPr lang="uk-UA" sz="2000" b="1" dirty="0" smtClean="0"/>
              <a:t>урок: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708920"/>
            <a:ext cx="4104456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4400" dirty="0" smtClean="0"/>
              <a:t> «Живи,книго!»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 </a:t>
            </a:r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групової проектної діяльності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1" y="2204864"/>
            <a:ext cx="1368151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Лектори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852936"/>
            <a:ext cx="2088232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 Оформлювачі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3663026"/>
            <a:ext cx="3096343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Книжкові лікарі</a:t>
            </a:r>
            <a:endParaRPr lang="ru-RU" sz="2000" dirty="0"/>
          </a:p>
        </p:txBody>
      </p:sp>
      <p:cxnSp>
        <p:nvCxnSpPr>
          <p:cNvPr id="8" name="Прямая со стрелкой 7"/>
          <p:cNvCxnSpPr>
            <a:stCxn id="4" idx="3"/>
            <a:endCxn id="2" idx="1"/>
          </p:cNvCxnSpPr>
          <p:nvPr/>
        </p:nvCxnSpPr>
        <p:spPr>
          <a:xfrm>
            <a:off x="2699792" y="2404919"/>
            <a:ext cx="2088232" cy="68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3"/>
          </p:cNvCxnSpPr>
          <p:nvPr/>
        </p:nvCxnSpPr>
        <p:spPr>
          <a:xfrm>
            <a:off x="3059832" y="3052991"/>
            <a:ext cx="1728192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75856" y="3253046"/>
            <a:ext cx="1512168" cy="409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32657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Доповідь групи «ЛЕКТОРИ»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Бесіда: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rgbClr val="C00000"/>
                </a:solidFill>
              </a:rPr>
              <a:t>«</a:t>
            </a:r>
            <a:r>
              <a:rPr lang="uk-UA" sz="2000" b="1" dirty="0">
                <a:solidFill>
                  <a:srgbClr val="C00000"/>
                </a:solidFill>
              </a:rPr>
              <a:t>К</a:t>
            </a:r>
            <a:r>
              <a:rPr lang="uk-UA" sz="2000" b="1" dirty="0" smtClean="0">
                <a:solidFill>
                  <a:srgbClr val="C00000"/>
                </a:solidFill>
              </a:rPr>
              <a:t>НИГА </a:t>
            </a:r>
            <a:r>
              <a:rPr lang="uk-UA" sz="2000" b="1" dirty="0">
                <a:solidFill>
                  <a:srgbClr val="C00000"/>
                </a:solidFill>
              </a:rPr>
              <a:t>– ТОВАРИШ ТВІЙ, ТОЖ </a:t>
            </a:r>
            <a:r>
              <a:rPr lang="uk-UA" sz="2000" b="1" dirty="0" smtClean="0">
                <a:solidFill>
                  <a:srgbClr val="C00000"/>
                </a:solidFill>
              </a:rPr>
              <a:t> БЕРЕГТИ  </a:t>
            </a:r>
            <a:r>
              <a:rPr lang="uk-UA" sz="2000" b="1" dirty="0">
                <a:solidFill>
                  <a:srgbClr val="C00000"/>
                </a:solidFill>
              </a:rPr>
              <a:t>ЇЇ </a:t>
            </a:r>
            <a:r>
              <a:rPr lang="uk-UA" sz="2000" b="1" dirty="0" smtClean="0">
                <a:solidFill>
                  <a:srgbClr val="C00000"/>
                </a:solidFill>
              </a:rPr>
              <a:t> УМІЙ»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uk-UA" sz="2000" b="1" dirty="0">
                <a:solidFill>
                  <a:srgbClr val="C00000"/>
                </a:solidFill>
              </a:rPr>
              <a:t> 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Доповідь групи «КНИЖКОВІ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ЛІКАРІ»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928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Завдання групи: розробити правила ремонту книги; надати посильну допомогу шкільній бібліотеці у ремонті книг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1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Доповідь групи «ОФОРМЛЮВАЧІ»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0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20160315_1202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64496" cy="433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20160315_1202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4644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_20160315_1201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" y="3717032"/>
            <a:ext cx="50806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842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  <a:p>
            <a:r>
              <a:rPr lang="uk-UA" b="1" dirty="0"/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Доповідь групи </a:t>
            </a:r>
            <a:r>
              <a:rPr lang="uk-UA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„Живи</a:t>
            </a:r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книго!”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77858">
            <a:off x="2163363" y="2843793"/>
            <a:ext cx="6765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Пам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ятка збереження підручників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56441"/>
              </p:ext>
            </p:extLst>
          </p:nvPr>
        </p:nvGraphicFramePr>
        <p:xfrm>
          <a:off x="2436441" y="1916832"/>
          <a:ext cx="6456039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648072"/>
                <a:gridCol w="936104"/>
                <a:gridCol w="864096"/>
                <a:gridCol w="864096"/>
                <a:gridCol w="1224136"/>
                <a:gridCol w="105543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№п/п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Класи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Учнів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solidFill>
                            <a:srgbClr val="FF0000"/>
                          </a:solidFill>
                        </a:rPr>
                        <a:t>Почат</a:t>
                      </a:r>
                      <a:endParaRPr lang="uk-UA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dirty="0" err="1" smtClean="0">
                          <a:solidFill>
                            <a:srgbClr val="FF0000"/>
                          </a:solidFill>
                        </a:rPr>
                        <a:t>ковий</a:t>
                      </a:r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 рівень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Серед</a:t>
                      </a:r>
                    </a:p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ній</a:t>
                      </a:r>
                    </a:p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рівень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solidFill>
                            <a:srgbClr val="FF0000"/>
                          </a:solidFill>
                        </a:rPr>
                        <a:t>Достат</a:t>
                      </a:r>
                      <a:endParaRPr lang="uk-UA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ній рівень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solidFill>
                            <a:srgbClr val="FF0000"/>
                          </a:solidFill>
                        </a:rPr>
                        <a:t>Висо</a:t>
                      </a:r>
                      <a:endParaRPr lang="uk-UA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dirty="0" err="1" smtClean="0">
                          <a:solidFill>
                            <a:srgbClr val="FF0000"/>
                          </a:solidFill>
                        </a:rPr>
                        <a:t>Кий</a:t>
                      </a:r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 рівень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    </a:t>
                      </a:r>
                      <a:r>
                        <a:rPr lang="uk-UA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1886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uk-UA" b="1" dirty="0">
                <a:ea typeface="Times New Roman"/>
              </a:rPr>
              <a:t> </a:t>
            </a:r>
            <a:endParaRPr lang="ru-RU" dirty="0">
              <a:ea typeface="Times New Roman"/>
            </a:endParaRPr>
          </a:p>
          <a:p>
            <a:pPr marL="457200" algn="ctr"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ea typeface="Times New Roman"/>
              </a:rPr>
              <a:t>Результати моніторингу за збереженням стану підручників у 1 – 9 класах</a:t>
            </a:r>
            <a:endParaRPr lang="ru-RU" sz="2400" dirty="0">
              <a:solidFill>
                <a:srgbClr val="C00000"/>
              </a:solidFill>
              <a:ea typeface="Times New Roman"/>
            </a:endParaRPr>
          </a:p>
          <a:p>
            <a:pPr marL="457200" algn="ctr">
              <a:spcAft>
                <a:spcPts val="0"/>
              </a:spcAft>
            </a:pPr>
            <a:r>
              <a:rPr lang="uk-UA" sz="2400" b="1" dirty="0" err="1">
                <a:solidFill>
                  <a:srgbClr val="C00000"/>
                </a:solidFill>
                <a:ea typeface="Times New Roman"/>
              </a:rPr>
              <a:t>Денисівської</a:t>
            </a:r>
            <a:r>
              <a:rPr lang="uk-UA" sz="2400" b="1" dirty="0">
                <a:solidFill>
                  <a:srgbClr val="C00000"/>
                </a:solidFill>
                <a:ea typeface="Times New Roman"/>
              </a:rPr>
              <a:t> ЗОШ І – ІІ ступенів</a:t>
            </a:r>
            <a:endParaRPr lang="ru-RU" sz="2400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9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Заголовок слайда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</a:rPr>
              <a:t>Пилипонько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Л. А. – бібліотекар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рада бібліотеки.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Координатори проекту: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2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проекту: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843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Нагадати учням про єдині вимоги щодо використання та збереження підручників;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що дбайливе ставлення до книги завдання державного рівня;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удосконалювати навички користування бібліотекою;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розробити пам’ятку бережливого ставлення до книги;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провести рейди – перевірки та своєчасно надати допомогу книзі;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надати посильну допомогу бібліотеці у ремонті підручників;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виховувати культуру читання та бережливе ставлення до книги підручника.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260648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Очікувальні результати: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навички групової проектної діяльності;</a:t>
            </a:r>
            <a:endParaRPr lang="ru-RU" sz="20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виступ перед однокласниками;</a:t>
            </a:r>
            <a:endParaRPr lang="ru-RU" sz="20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інтерес до книги;</a:t>
            </a:r>
            <a:endParaRPr lang="ru-RU" sz="20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залучення учнівського колективу до бережливого ставлення до книги;</a:t>
            </a:r>
            <a:endParaRPr lang="ru-RU" sz="20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засвоїти правила поводження з книгами.</a:t>
            </a:r>
            <a:endParaRPr lang="ru-RU" sz="20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посильна допомога бібліотеці у ремонті книг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158" y="260648"/>
            <a:ext cx="88013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Випереджувальні завдання: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4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u="sng" dirty="0">
                <a:solidFill>
                  <a:schemeClr val="accent4">
                    <a:lumMod val="50000"/>
                  </a:schemeClr>
                </a:solidFill>
              </a:rPr>
              <a:t>Групова проектна діяльність: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uk-UA" sz="1600" b="1" i="1" dirty="0"/>
              <a:t>1група (лектори</a:t>
            </a:r>
            <a:r>
              <a:rPr lang="uk-UA" sz="1600" b="1" dirty="0"/>
              <a:t>) – підготувати бесіду: «Як берегти книгу» для учнів 1 – 6 класів.</a:t>
            </a:r>
            <a:endParaRPr lang="ru-RU" sz="1600" b="1" dirty="0"/>
          </a:p>
          <a:p>
            <a:pPr algn="ctr"/>
            <a:r>
              <a:rPr lang="uk-UA" sz="1600" b="1" dirty="0"/>
              <a:t>- Провести бібліотечні години для учнів 7 – 8 класів.</a:t>
            </a:r>
            <a:endParaRPr lang="ru-RU" sz="1600" b="1" dirty="0"/>
          </a:p>
          <a:p>
            <a:pPr algn="ctr"/>
            <a:r>
              <a:rPr lang="uk-UA" sz="1600" b="1" i="1" dirty="0"/>
              <a:t>2 група (оформлювачі</a:t>
            </a:r>
            <a:r>
              <a:rPr lang="uk-UA" sz="1600" b="1" dirty="0"/>
              <a:t>) – написати оголошення про проведення  Всеукраїнської   акції «Живи, книго!»,оформити в бібліотеці куточок читача по підсумках рейду </a:t>
            </a:r>
            <a:r>
              <a:rPr lang="uk-UA" sz="1600" b="1" dirty="0" err="1"/>
              <a:t>„Живи</a:t>
            </a:r>
            <a:r>
              <a:rPr lang="uk-UA" sz="1600" b="1" dirty="0"/>
              <a:t>, книго!”, виготовити плакати «Любіть книгу – джерело знань», «Бібліотечні книги – цінне громадянське добро», «Живи, </a:t>
            </a:r>
            <a:r>
              <a:rPr lang="uk-UA" sz="1600" b="1" dirty="0" err="1"/>
              <a:t>книжко</a:t>
            </a:r>
            <a:r>
              <a:rPr lang="uk-UA" sz="1600" b="1" dirty="0"/>
              <a:t>!».</a:t>
            </a:r>
            <a:endParaRPr lang="ru-RU" sz="1600" b="1" dirty="0"/>
          </a:p>
          <a:p>
            <a:pPr algn="ctr"/>
            <a:r>
              <a:rPr lang="uk-UA" sz="1600" b="1" i="1" dirty="0"/>
              <a:t>3 група (книжкові лікарі) – </a:t>
            </a:r>
            <a:r>
              <a:rPr lang="uk-UA" sz="1600" b="1" dirty="0"/>
              <a:t>розробити правила ремонту книг;</a:t>
            </a:r>
            <a:endParaRPr lang="ru-RU" sz="1600" b="1" dirty="0"/>
          </a:p>
          <a:p>
            <a:pPr algn="ctr"/>
            <a:r>
              <a:rPr lang="uk-UA" sz="1600" b="1" i="1" dirty="0"/>
              <a:t>-</a:t>
            </a:r>
            <a:r>
              <a:rPr lang="uk-UA" sz="1600" b="1" dirty="0"/>
              <a:t> надати посильну допомогу шкільній бібліотеці у ремонті книг.</a:t>
            </a:r>
            <a:endParaRPr lang="ru-RU" sz="1600" b="1" dirty="0"/>
          </a:p>
          <a:p>
            <a:pPr algn="ctr"/>
            <a:r>
              <a:rPr lang="uk-UA" sz="1600" b="1" i="1" dirty="0"/>
              <a:t>4 група (Живи, книго!</a:t>
            </a:r>
            <a:r>
              <a:rPr lang="uk-UA" sz="1600" b="1" dirty="0"/>
              <a:t>) – провести рейди перевірки кращого збереження     підручників у класах;</a:t>
            </a:r>
            <a:endParaRPr lang="ru-RU" sz="1600" b="1" dirty="0"/>
          </a:p>
          <a:p>
            <a:pPr algn="ctr"/>
            <a:r>
              <a:rPr lang="uk-UA" sz="1600" b="1" i="1" dirty="0"/>
              <a:t>-</a:t>
            </a:r>
            <a:r>
              <a:rPr lang="uk-UA" sz="1600" b="1" dirty="0"/>
              <a:t> провести практичне заняття обгортання підручників у молодших класах</a:t>
            </a:r>
            <a:endParaRPr lang="ru-RU" sz="1600" b="1" dirty="0"/>
          </a:p>
          <a:p>
            <a:pPr algn="ctr"/>
            <a:r>
              <a:rPr lang="uk-UA" sz="1600" b="1" i="1" dirty="0"/>
              <a:t>-</a:t>
            </a:r>
            <a:r>
              <a:rPr lang="uk-UA" sz="1600" b="1" dirty="0"/>
              <a:t> підготувати звіти;</a:t>
            </a:r>
            <a:endParaRPr lang="ru-RU" sz="1600" b="1" dirty="0"/>
          </a:p>
          <a:p>
            <a:pPr algn="ctr"/>
            <a:r>
              <a:rPr lang="uk-UA" sz="1600" b="1" i="1" dirty="0"/>
              <a:t>-</a:t>
            </a:r>
            <a:r>
              <a:rPr lang="uk-UA" sz="1600" b="1" dirty="0"/>
              <a:t> підвести підсумки щодо результатів моніторингу за збереженням стану підручників</a:t>
            </a:r>
            <a:r>
              <a:rPr lang="uk-UA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280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Мотивація навчальної діяльності. Оголошення теми та завдань уроку.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4" r="78207" b="-1613"/>
          <a:stretch>
            <a:fillRect/>
          </a:stretch>
        </p:blipFill>
        <p:spPr bwMode="auto">
          <a:xfrm>
            <a:off x="2555776" y="2967271"/>
            <a:ext cx="3384376" cy="296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9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1" y="332657"/>
            <a:ext cx="82089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Актуалізація опорних знань. «Мозковий штурм».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b="50645"/>
          <a:stretch>
            <a:fillRect/>
          </a:stretch>
        </p:blipFill>
        <p:spPr bwMode="auto">
          <a:xfrm>
            <a:off x="2267744" y="3573016"/>
            <a:ext cx="394149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213828"/>
            <a:ext cx="216024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3200" dirty="0" err="1"/>
              <a:t>дослідник</a:t>
            </a:r>
            <a:r>
              <a:rPr lang="ru-RU" sz="32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3244334"/>
            <a:ext cx="2016224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 err="1"/>
              <a:t>вчитель</a:t>
            </a:r>
            <a:r>
              <a:rPr lang="ru-RU" sz="32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73506"/>
            <a:ext cx="1656184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 Друг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692436"/>
            <a:ext cx="2160241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5400" dirty="0" smtClean="0">
                <a:solidFill>
                  <a:prstClr val="black"/>
                </a:solidFill>
              </a:rPr>
              <a:t>Книга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50" y="1124744"/>
            <a:ext cx="252027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3200" dirty="0"/>
              <a:t>порадник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173505"/>
            <a:ext cx="2016224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3200" dirty="0"/>
              <a:t>помічник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5" y="3244335"/>
            <a:ext cx="194421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3200" dirty="0"/>
              <a:t>довідник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03973" y="4675492"/>
            <a:ext cx="162826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400" dirty="0"/>
              <a:t> </a:t>
            </a:r>
            <a:r>
              <a:rPr lang="uk-UA" sz="3200" dirty="0"/>
              <a:t>казка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09793" y="4675492"/>
            <a:ext cx="1282187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400" dirty="0"/>
              <a:t> </a:t>
            </a:r>
            <a:r>
              <a:rPr lang="uk-UA" sz="3200" dirty="0"/>
              <a:t>розум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43708" y="260648"/>
            <a:ext cx="4572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асоціацій: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0908704" y="2758281"/>
            <a:ext cx="108012" cy="982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0620672" y="2997236"/>
            <a:ext cx="108012" cy="982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1268744" y="2997235"/>
            <a:ext cx="54006" cy="982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499992" y="1709519"/>
            <a:ext cx="144016" cy="756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5" idx="3"/>
            <a:endCxn id="7" idx="1"/>
          </p:cNvCxnSpPr>
          <p:nvPr/>
        </p:nvCxnSpPr>
        <p:spPr>
          <a:xfrm flipV="1">
            <a:off x="5580113" y="2465893"/>
            <a:ext cx="792087" cy="6882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8" idx="1"/>
          </p:cNvCxnSpPr>
          <p:nvPr/>
        </p:nvCxnSpPr>
        <p:spPr>
          <a:xfrm>
            <a:off x="5580113" y="3488693"/>
            <a:ext cx="288032" cy="4803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72000" y="3741198"/>
            <a:ext cx="1008113" cy="93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4" idx="3"/>
          </p:cNvCxnSpPr>
          <p:nvPr/>
        </p:nvCxnSpPr>
        <p:spPr>
          <a:xfrm flipH="1" flipV="1">
            <a:off x="2771800" y="2465894"/>
            <a:ext cx="648072" cy="531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5" idx="1"/>
          </p:cNvCxnSpPr>
          <p:nvPr/>
        </p:nvCxnSpPr>
        <p:spPr>
          <a:xfrm flipH="1">
            <a:off x="2483769" y="3154101"/>
            <a:ext cx="936103" cy="358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555776" y="3741198"/>
            <a:ext cx="1195110" cy="467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563888" y="3741198"/>
            <a:ext cx="504056" cy="765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432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Заголовок слайда</vt:lpstr>
      <vt:lpstr>  Пилипонько Л. А. – бібліотекар,  рада бібліотеки.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32</cp:revision>
  <dcterms:created xsi:type="dcterms:W3CDTF">2013-07-29T17:42:42Z</dcterms:created>
  <dcterms:modified xsi:type="dcterms:W3CDTF">2016-03-26T07:24:54Z</dcterms:modified>
</cp:coreProperties>
</file>