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3134" autoAdjust="0"/>
  </p:normalViewPr>
  <p:slideViewPr>
    <p:cSldViewPr>
      <p:cViewPr>
        <p:scale>
          <a:sx n="75" d="100"/>
          <a:sy n="75" d="100"/>
        </p:scale>
        <p:origin x="-177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842CD4-3DC0-41CD-9895-E0A7AB265F4E}" type="datetimeFigureOut">
              <a:rPr lang="ru-RU"/>
              <a:pPr>
                <a:defRPr/>
              </a:pPr>
              <a:t>04.12.2017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5CDF79-3296-4F99-9C1C-BF62F0BD0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1590ADF4-3D8D-4BEA-90AB-74BA94D1E64C}" type="slidenum">
              <a:rPr lang="ru-RU" smtClean="0"/>
              <a:pPr defTabSz="912813"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DEA4648F-B4EA-4443-A3D2-980F665BB62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7C1F2-3334-4A50-B0E4-88C9DBACD25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80CCF-629F-4EEE-823F-A190CEC56D7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6672A536-9925-4368-9EB0-D3D48281C3C6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64ACF-D0D1-43D8-8DC4-7C195C476C7F}" type="slidenum">
              <a:rPr lang="uk-UA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0BE5-CA25-4325-BE76-A61BF1F993C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BFD861B6-B4D5-4F16-808C-3257D48A63A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F4F5B-2578-46B0-A351-A3023298416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A90D1-7953-46BB-B628-7E2D0A0CC92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E52E-1572-4F3B-A1F3-F858B5C9933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557D2-7597-4286-90EF-3D2F3FDBB74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fld id="{99DD7B50-5143-4486-8CD1-B6A3B6D3D336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06" r:id="rId4"/>
    <p:sldLayoutId id="2147483912" r:id="rId5"/>
    <p:sldLayoutId id="2147483907" r:id="rId6"/>
    <p:sldLayoutId id="2147483913" r:id="rId7"/>
    <p:sldLayoutId id="2147483914" r:id="rId8"/>
    <p:sldLayoutId id="2147483915" r:id="rId9"/>
    <p:sldLayoutId id="2147483908" r:id="rId10"/>
    <p:sldLayoutId id="21474839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hyperlink" Target="&#1084;&#1072;&#1081;&#1089;&#1090;&#1077;&#1088;-&#1082;&#1083;&#1072;&#1089;.avi" TargetMode="Externa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jpeg"/><Relationship Id="rId4" Type="http://schemas.openxmlformats.org/officeDocument/2006/relationships/oleObject" Target="../embeddings/_____Microsoft_Office_Excel1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_6dd32_2b00ef7b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52475" y="535761"/>
            <a:ext cx="742958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Презентація курсового проекту</a:t>
            </a:r>
            <a:endParaRPr lang="ru-RU" sz="2400" b="1" cap="all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047725" y="1232282"/>
            <a:ext cx="7429520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kern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Розвиток творчої особистості учня шляхом особистісно-орієнтованого підходу на уроках трудового навчання</a:t>
            </a:r>
            <a:endParaRPr lang="ru-RU" sz="32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Співпраця з класними керівниками при підготовці до проведення позакласних заходів</a:t>
            </a:r>
            <a:endParaRPr lang="ru-RU" dirty="0"/>
          </a:p>
        </p:txBody>
      </p:sp>
      <p:pic>
        <p:nvPicPr>
          <p:cNvPr id="19459" name="Содержимое 4" descr="IMG_18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428875"/>
            <a:ext cx="3929062" cy="2944813"/>
          </a:xfrm>
        </p:spPr>
      </p:pic>
      <p:pic>
        <p:nvPicPr>
          <p:cNvPr id="19460" name="Содержимое 5" descr="IMG_23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071813"/>
            <a:ext cx="4071937" cy="3054350"/>
          </a:xfrm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714500" y="1714500"/>
            <a:ext cx="5929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 sz="2400"/>
              <a:t>“Шедеври дитячими руками”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Майстер клас на тему: </a:t>
            </a:r>
            <a:r>
              <a:rPr lang="uk-UA" dirty="0" err="1" smtClean="0"/>
              <a:t>“рельєфна</a:t>
            </a:r>
            <a:r>
              <a:rPr lang="uk-UA" dirty="0" smtClean="0"/>
              <a:t> </a:t>
            </a:r>
            <a:r>
              <a:rPr lang="uk-UA" dirty="0" err="1" smtClean="0"/>
              <a:t>різьба”</a:t>
            </a:r>
            <a:endParaRPr lang="ru-RU" dirty="0"/>
          </a:p>
        </p:txBody>
      </p:sp>
      <p:pic>
        <p:nvPicPr>
          <p:cNvPr id="20483" name="Содержимое 4" descr="IMG_10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4429125"/>
            <a:ext cx="2997200" cy="2247900"/>
          </a:xfrm>
        </p:spPr>
      </p:pic>
      <p:pic>
        <p:nvPicPr>
          <p:cNvPr id="20484" name="Содержимое 5" descr="IMG_10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785938"/>
            <a:ext cx="3062287" cy="2297112"/>
          </a:xfrm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2286000" y="1143000"/>
            <a:ext cx="4071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 dirty="0"/>
              <a:t>02.03.2011р.Засідання районного </a:t>
            </a:r>
            <a:r>
              <a:rPr lang="uk-UA" dirty="0" err="1"/>
              <a:t>методоб'єднання</a:t>
            </a:r>
            <a:r>
              <a:rPr lang="uk-UA" dirty="0"/>
              <a:t> вчителів трудового </a:t>
            </a:r>
            <a:r>
              <a:rPr lang="en-US" dirty="0" smtClean="0"/>
              <a:t>                             </a:t>
            </a:r>
            <a:r>
              <a:rPr lang="uk-UA" dirty="0" smtClean="0"/>
              <a:t>навчання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20486" name="Picture 5" descr="G:\IMG_1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435768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під час семінару 2.03.201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859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Участь в обласному семінарі методистів </a:t>
            </a:r>
            <a:r>
              <a:rPr lang="uk-UA" sz="2400" dirty="0" err="1" smtClean="0"/>
              <a:t>рмк</a:t>
            </a:r>
            <a:r>
              <a:rPr lang="uk-UA" sz="2400" dirty="0" smtClean="0"/>
              <a:t>(</a:t>
            </a:r>
            <a:r>
              <a:rPr lang="uk-UA" sz="2400" dirty="0" err="1" smtClean="0"/>
              <a:t>ткмцноім</a:t>
            </a:r>
            <a:r>
              <a:rPr lang="uk-UA" sz="2400" dirty="0" smtClean="0"/>
              <a:t>) з трудового навчання, </a:t>
            </a:r>
            <a:r>
              <a:rPr lang="uk-UA" sz="2400" dirty="0" err="1" smtClean="0"/>
              <a:t>техтонологій</a:t>
            </a:r>
            <a:r>
              <a:rPr lang="uk-UA" sz="2400" dirty="0" smtClean="0"/>
              <a:t> та креслення</a:t>
            </a:r>
            <a:endParaRPr lang="ru-RU" sz="2400" dirty="0"/>
          </a:p>
        </p:txBody>
      </p:sp>
      <p:pic>
        <p:nvPicPr>
          <p:cNvPr id="21507" name="Содержимое 6" descr="IMG_21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25"/>
            <a:ext cx="3429000" cy="2571750"/>
          </a:xfrm>
        </p:spPr>
      </p:pic>
      <p:pic>
        <p:nvPicPr>
          <p:cNvPr id="21508" name="Содержимое 9" descr="IMG_21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15541"/>
          <a:stretch>
            <a:fillRect/>
          </a:stretch>
        </p:blipFill>
        <p:spPr>
          <a:xfrm>
            <a:off x="2786063" y="4643438"/>
            <a:ext cx="3214687" cy="2036762"/>
          </a:xfrm>
        </p:spPr>
      </p:pic>
      <p:pic>
        <p:nvPicPr>
          <p:cNvPr id="21509" name="Рисунок 10" descr="IMG_217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143125"/>
            <a:ext cx="348138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0" y="1071563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uk-UA" dirty="0">
                <a:hlinkClick r:id="rId5" action="ppaction://hlinkfile"/>
              </a:rPr>
              <a:t>2 жовтня 2013р.</a:t>
            </a:r>
          </a:p>
          <a:p>
            <a:pPr algn="ctr" defTabSz="912813"/>
            <a:r>
              <a:rPr lang="uk-UA" sz="2400" dirty="0" err="1">
                <a:hlinkClick r:id="rId5" action="ppaction://hlinkfile"/>
              </a:rPr>
              <a:t>“Використання</a:t>
            </a:r>
            <a:r>
              <a:rPr lang="uk-UA" sz="2400" dirty="0">
                <a:hlinkClick r:id="rId5" action="ppaction://hlinkfile"/>
              </a:rPr>
              <a:t> ручного електрифікованого інструменту при оздобленні </a:t>
            </a:r>
            <a:r>
              <a:rPr lang="uk-UA" sz="2400" dirty="0" err="1">
                <a:hlinkClick r:id="rId5" action="ppaction://hlinkfile"/>
              </a:rPr>
              <a:t>деревини”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Групові консультації</a:t>
            </a:r>
            <a:endParaRPr lang="ru-RU" dirty="0"/>
          </a:p>
        </p:txBody>
      </p:sp>
      <p:pic>
        <p:nvPicPr>
          <p:cNvPr id="22531" name="Содержимое 4" descr="IMG_2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357313"/>
            <a:ext cx="4191000" cy="3143250"/>
          </a:xfrm>
        </p:spPr>
      </p:pic>
      <p:pic>
        <p:nvPicPr>
          <p:cNvPr id="22532" name="Содержимое 5" descr="IMG_21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357563"/>
            <a:ext cx="4343400" cy="3257550"/>
          </a:xfrm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072063" y="1500188"/>
            <a:ext cx="36433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/>
              <a:t>Робота в групі формує колективну відповідальність та індивідуальну допомогу кожному як з боку вчителя, так і збоку однокласників.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Цільові консультації з питань моніторингу</a:t>
            </a:r>
            <a:endParaRPr lang="ru-RU" dirty="0"/>
          </a:p>
        </p:txBody>
      </p:sp>
      <p:pic>
        <p:nvPicPr>
          <p:cNvPr id="23555" name="Содержимое 6" descr="IMG_23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3504" y="3857628"/>
            <a:ext cx="3776662" cy="2832100"/>
          </a:xfrm>
        </p:spPr>
      </p:pic>
      <p:graphicFrame>
        <p:nvGraphicFramePr>
          <p:cNvPr id="23556" name="Содержимое 12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191000" cy="4724400"/>
        </p:xfrm>
        <a:graphic>
          <a:graphicData uri="http://schemas.openxmlformats.org/presentationml/2006/ole">
            <p:oleObj spid="_x0000_s23556" r:id="rId4" imgW="4194412" imgH="4724809" progId="Excel.Sheet.8">
              <p:embed/>
            </p:oleObj>
          </a:graphicData>
        </a:graphic>
      </p:graphicFrame>
      <p:pic>
        <p:nvPicPr>
          <p:cNvPr id="23557" name="Picture 5" descr="C:\Documents and Settings\Администратор\Рабочий стол\мирон\IMG_23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142984"/>
            <a:ext cx="3643338" cy="2589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5" descr="IMG_21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42875"/>
            <a:ext cx="5715000" cy="3411538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286125" y="3571875"/>
            <a:ext cx="5715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 sz="2000" dirty="0" err="1"/>
              <a:t>“Кожний</a:t>
            </a:r>
            <a:r>
              <a:rPr lang="uk-UA" sz="2000" dirty="0"/>
              <a:t> юнак, кожна дівчина повинні знати, що, навчаючись у школі, їм треба готувати себе до праці, до того, щоб створювати цінності, корисні для людини, для </a:t>
            </a:r>
            <a:r>
              <a:rPr lang="uk-UA" sz="2000" dirty="0" err="1"/>
              <a:t>суспільства”</a:t>
            </a:r>
            <a:r>
              <a:rPr lang="uk-UA" sz="2000" dirty="0"/>
              <a:t>.        </a:t>
            </a:r>
            <a:endParaRPr lang="en-US" sz="2000" dirty="0" smtClean="0"/>
          </a:p>
          <a:p>
            <a:pPr defTabSz="912813"/>
            <a:r>
              <a:rPr lang="en-US" sz="2000" b="1" dirty="0" smtClean="0"/>
              <a:t>                                   </a:t>
            </a:r>
            <a:r>
              <a:rPr lang="uk-UA" sz="2000" b="1" dirty="0" smtClean="0"/>
              <a:t>Василь </a:t>
            </a:r>
            <a:r>
              <a:rPr lang="uk-UA" sz="2000" b="1" dirty="0"/>
              <a:t>Сухомлинський</a:t>
            </a:r>
          </a:p>
          <a:p>
            <a:pPr defTabSz="912813"/>
            <a:endParaRPr lang="uk-UA" sz="2000" dirty="0"/>
          </a:p>
          <a:p>
            <a:pPr defTabSz="912813"/>
            <a:r>
              <a:rPr lang="uk-UA" sz="2000" dirty="0"/>
              <a:t>А ми, вчителі  трудового навчання, прикладаємо всі зусилля для реалізації його заповіді.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2"/>
          <p:cNvSpPr txBox="1">
            <a:spLocks/>
          </p:cNvSpPr>
          <p:nvPr/>
        </p:nvSpPr>
        <p:spPr>
          <a:xfrm>
            <a:off x="500063" y="357188"/>
            <a:ext cx="4572000" cy="1662112"/>
          </a:xfrm>
          <a:prstGeom prst="rect">
            <a:avLst/>
          </a:prstGeom>
        </p:spPr>
        <p:txBody>
          <a:bodyPr/>
          <a:lstStyle/>
          <a:p>
            <a:pPr marL="342900" indent="-342900">
              <a:defRPr/>
            </a:pPr>
            <a:r>
              <a:rPr lang="uk-UA" sz="2000" b="1" kern="0" dirty="0" err="1">
                <a:latin typeface="+mn-lt"/>
                <a:cs typeface="Times New Roman" pitchFamily="18" charset="0"/>
              </a:rPr>
              <a:t>Бурин</a:t>
            </a:r>
            <a:r>
              <a:rPr lang="uk-UA" sz="2000" b="1" kern="0" dirty="0">
                <a:latin typeface="+mn-lt"/>
                <a:cs typeface="Times New Roman" pitchFamily="18" charset="0"/>
              </a:rPr>
              <a:t> Мирослав Ярославович вчитель трудового навчання </a:t>
            </a:r>
            <a:r>
              <a:rPr lang="uk-UA" sz="2000" b="1" kern="0" dirty="0" err="1">
                <a:latin typeface="+mn-lt"/>
                <a:cs typeface="Times New Roman" pitchFamily="18" charset="0"/>
              </a:rPr>
              <a:t>Денисівської</a:t>
            </a:r>
            <a:r>
              <a:rPr lang="uk-UA" sz="2000" b="1" kern="0" dirty="0">
                <a:latin typeface="+mn-lt"/>
                <a:cs typeface="Times New Roman" pitchFamily="18" charset="0"/>
              </a:rPr>
              <a:t> загальноосвітньої школи </a:t>
            </a:r>
            <a:r>
              <a:rPr lang="uk-UA" sz="2000" b="1" kern="0" dirty="0" err="1">
                <a:latin typeface="+mn-lt"/>
                <a:cs typeface="Times New Roman" pitchFamily="18" charset="0"/>
              </a:rPr>
              <a:t>І-ІІст</a:t>
            </a:r>
            <a:r>
              <a:rPr lang="uk-UA" sz="2000" b="1" kern="0" dirty="0">
                <a:latin typeface="+mn-lt"/>
                <a:cs typeface="Times New Roman" pitchFamily="18" charset="0"/>
              </a:rPr>
              <a:t>.</a:t>
            </a:r>
            <a:endParaRPr lang="ru-RU" sz="2000" b="1" kern="0" dirty="0">
              <a:latin typeface="+mn-lt"/>
              <a:cs typeface="Times New Roman" pitchFamily="18" charset="0"/>
            </a:endParaRPr>
          </a:p>
        </p:txBody>
      </p:sp>
      <p:sp>
        <p:nvSpPr>
          <p:cNvPr id="11267" name="Прямоугольник 16"/>
          <p:cNvSpPr>
            <a:spLocks noChangeArrowheads="1"/>
          </p:cNvSpPr>
          <p:nvPr/>
        </p:nvSpPr>
        <p:spPr bwMode="auto">
          <a:xfrm>
            <a:off x="285750" y="23574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 b="1" dirty="0">
                <a:cs typeface="Times New Roman" pitchFamily="18" charset="0"/>
              </a:rPr>
              <a:t>КВАЛІФІКАЦІЙНА КАТЕГОРІЯ: “СПЕЦІАЛІСТ </a:t>
            </a:r>
            <a:r>
              <a:rPr lang="uk-UA" b="1" dirty="0" smtClean="0">
                <a:cs typeface="Times New Roman" pitchFamily="18" charset="0"/>
              </a:rPr>
              <a:t>ВИЩОЇ</a:t>
            </a:r>
            <a:r>
              <a:rPr lang="uk-UA" b="1" dirty="0" smtClean="0">
                <a:cs typeface="Times New Roman" pitchFamily="18" charset="0"/>
              </a:rPr>
              <a:t> </a:t>
            </a:r>
            <a:r>
              <a:rPr lang="uk-UA" b="1" dirty="0">
                <a:cs typeface="Times New Roman" pitchFamily="18" charset="0"/>
              </a:rPr>
              <a:t>КАТЕГОРІЇ”</a:t>
            </a:r>
          </a:p>
          <a:p>
            <a:pPr defTabSz="912813"/>
            <a:r>
              <a:rPr lang="uk-UA" b="1" dirty="0">
                <a:cs typeface="Times New Roman" pitchFamily="18" charset="0"/>
              </a:rPr>
              <a:t>ПЕДАГОГІЧНИЙ СТАЖ: </a:t>
            </a:r>
            <a:r>
              <a:rPr lang="uk-UA" b="1" dirty="0" smtClean="0">
                <a:cs typeface="Times New Roman" pitchFamily="18" charset="0"/>
              </a:rPr>
              <a:t>27 РОКІВ</a:t>
            </a:r>
            <a:endParaRPr lang="uk-UA" b="1" dirty="0">
              <a:cs typeface="Times New Roman" pitchFamily="18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071813" y="3214688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uk-UA" sz="2800" b="1"/>
              <a:t>Життєве кредо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85813" y="3786188"/>
            <a:ext cx="7286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r>
              <a:rPr lang="uk-UA" sz="2800" i="1">
                <a:latin typeface="Monotype Corsiva" pitchFamily="66" charset="0"/>
              </a:rPr>
              <a:t>Справжня скарбниця для людей – уміння працювати</a:t>
            </a:r>
            <a:endParaRPr lang="uk-UA"/>
          </a:p>
        </p:txBody>
      </p:sp>
      <p:pic>
        <p:nvPicPr>
          <p:cNvPr id="11270" name="Picture 6" descr="G:\Без назви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571500"/>
            <a:ext cx="2205037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4214813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85813"/>
          <a:ext cx="9144000" cy="6071873"/>
        </p:xfrm>
        <a:graphic>
          <a:graphicData uri="http://schemas.openxmlformats.org/drawingml/2006/table">
            <a:tbl>
              <a:tblPr/>
              <a:tblGrid>
                <a:gridCol w="935038"/>
                <a:gridCol w="2338387"/>
                <a:gridCol w="4008438"/>
                <a:gridCol w="1862137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Діяльнісний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Створення найсприятливіших умов для виникнення в учнів творчого задуму, ідеї.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2011-2014 (2,3,4 роки між курсового періоду)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Самоаналіз ефективності створених дидактичних засобів на основі ведення спостережень.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Протягом 2012р.-2013р.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Розробка з учнями дидактичних матеріалів для проведення уроків, виховних заходів і ін.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09.2012р.-12.2012р.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82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Залучення учнівського активу класу до здійснення пошукової роботи та написання проектів за допомогою комп’ютерної техніки під час вивчення народних ремесел, технологій обробки матеріалів, виготовлення виробів за напрямами варіативних модулів тощо.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01.2013р.-09.2013р.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Залучення учнів до участі в конкурсах різних рівнів за напрямом проблеми.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09.2013р.-12.2013р.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Залучення батьків учнів до спільних  позакласних заходів з трудового навчання.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09.2013р.-12.2013р.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Проведення відкритих уроків та заходів для адміністрації школи, вчителів методоб'єднання , батьків.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02.2014р.-05.2014р.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Групові консультації з окремих питань творчої особистості учня.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09.2013р.-12.2014р.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Виступи на засіданнях районних методичних об'єднаннях.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04.2014р.-11.2014р.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Цільові консультації з методистами  з трудового навчання, науковцями з даної проблеми.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графіком у 2013-2014н.р.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54" marR="352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7" name="Прямоугольник 2"/>
          <p:cNvSpPr>
            <a:spLocks noChangeArrowheads="1"/>
          </p:cNvSpPr>
          <p:nvPr/>
        </p:nvSpPr>
        <p:spPr bwMode="auto">
          <a:xfrm>
            <a:off x="1643063" y="285750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uk-UA" sz="2000"/>
              <a:t>Діяльнісний етап реалізації проекту на практиці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Створення умов для виникнення в учнів творчого задуму, ідеї.</a:t>
            </a:r>
            <a:endParaRPr lang="ru-RU" dirty="0"/>
          </a:p>
        </p:txBody>
      </p:sp>
      <p:pic>
        <p:nvPicPr>
          <p:cNvPr id="13315" name="Содержимое 4" descr="IMG_21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4429125"/>
            <a:ext cx="3333750" cy="2214563"/>
          </a:xfrm>
        </p:spPr>
      </p:pic>
      <p:pic>
        <p:nvPicPr>
          <p:cNvPr id="13316" name="Содержимое 6" descr="IMG_23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29313" y="3000375"/>
            <a:ext cx="3040062" cy="1928813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428625" y="5143500"/>
            <a:ext cx="5500688" cy="841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214313" y="1214438"/>
            <a:ext cx="8643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/>
              <a:t>Майстерня – навчальний підрозділ школи  для проведення уроків, позакласних і факультативних занять. Це спеціально обладнане приміщення, яке забезпечує наукову організацію праці учнів і вчителя трудового навчання, що сприяє  підвищенню ефективності проведення уроків. Вся робота  здійснюється за допомогою комплексного використання  матеріально-технічної і дидактичної бази.</a:t>
            </a:r>
            <a:endParaRPr lang="ru-RU"/>
          </a:p>
        </p:txBody>
      </p:sp>
      <p:pic>
        <p:nvPicPr>
          <p:cNvPr id="13319" name="Рисунок 6" descr="IMG_232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2643188"/>
            <a:ext cx="2928937" cy="193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8" descr="Денисівська ЗОШ І-ІІст.  урок в 5   класі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4572000"/>
            <a:ext cx="277812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Майстерня по металу</a:t>
            </a:r>
            <a:endParaRPr lang="ru-RU" dirty="0"/>
          </a:p>
        </p:txBody>
      </p:sp>
      <p:pic>
        <p:nvPicPr>
          <p:cNvPr id="14339" name="Содержимое 5" descr="IMG_23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643063"/>
            <a:ext cx="4381500" cy="3286125"/>
          </a:xfrm>
        </p:spPr>
      </p:pic>
      <p:pic>
        <p:nvPicPr>
          <p:cNvPr id="14340" name="Содержимое 6" descr="IMG_21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786063"/>
            <a:ext cx="4343400" cy="3257550"/>
          </a:xfrm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643063" y="1285875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uk-UA"/>
              <a:t>Майстерня, де готуються учні до  самостійного життя.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Розробка з учнями дидактичних матеріалів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Содержимое 7" descr="IMG_2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00188"/>
            <a:ext cx="4068763" cy="2908300"/>
          </a:xfrm>
        </p:spPr>
      </p:pic>
      <p:pic>
        <p:nvPicPr>
          <p:cNvPr id="15364" name="Содержимое 5" descr="IMG_23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357438"/>
            <a:ext cx="4343400" cy="3257550"/>
          </a:xfrm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00063" y="4786313"/>
            <a:ext cx="385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uk-UA" sz="1400"/>
              <a:t>Дидактичні матеріали разом з живим словом педагога є важливим компонентом освітнього процесу та елементом навчально-матеріальної бази майстерень. За допомогою ІКТ вчитель разом з учнями має можливість  розробляти якісний дидактичний матеріал.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Написання проектів за допомогою ікт</a:t>
            </a:r>
            <a:endParaRPr lang="ru-RU" dirty="0"/>
          </a:p>
        </p:txBody>
      </p:sp>
      <p:pic>
        <p:nvPicPr>
          <p:cNvPr id="16387" name="Содержимое 5" descr="IMG_23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000250"/>
            <a:ext cx="3762375" cy="2820988"/>
          </a:xfrm>
        </p:spPr>
      </p:pic>
      <p:pic>
        <p:nvPicPr>
          <p:cNvPr id="16388" name="Содержимое 6" descr="IMG_23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4938" y="1857364"/>
            <a:ext cx="3771900" cy="2714644"/>
          </a:xfrm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000125" y="1142985"/>
            <a:ext cx="7643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uk-UA" sz="2000" dirty="0"/>
              <a:t>Втілення  інтерактивного методу навчання шляхом проведення презентацій готових виробів та їх демонстрацій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16390" name="Рисунок 5" descr="IMG_21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291955"/>
            <a:ext cx="3857625" cy="25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00760" y="4786322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Робота над проектом – це творча праця учня на основі його вільного вибору, з урахуванням його інтересі</a:t>
            </a:r>
            <a:r>
              <a:rPr lang="uk-UA" sz="1400" dirty="0" smtClean="0"/>
              <a:t>в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Участь у конкурсах та олімпіадах</a:t>
            </a:r>
            <a:endParaRPr lang="ru-RU" dirty="0"/>
          </a:p>
        </p:txBody>
      </p:sp>
      <p:pic>
        <p:nvPicPr>
          <p:cNvPr id="17411" name="Содержимое 5" descr="IMG_16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928813"/>
            <a:ext cx="3000375" cy="2251075"/>
          </a:xfrm>
        </p:spPr>
      </p:pic>
      <p:pic>
        <p:nvPicPr>
          <p:cNvPr id="17412" name="Содержимое 6" descr="IMG_16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86438" y="4286250"/>
            <a:ext cx="3130550" cy="2349500"/>
          </a:xfrm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786313" y="1071546"/>
            <a:ext cx="4071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uk-UA" sz="1600" dirty="0" smtClean="0"/>
              <a:t>Переможець районної </a:t>
            </a:r>
            <a:r>
              <a:rPr lang="uk-UA" sz="1600" dirty="0"/>
              <a:t>олімпіади з трудового навчання 01.12.12р. </a:t>
            </a:r>
            <a:r>
              <a:rPr lang="uk-UA" sz="1600" dirty="0" err="1"/>
              <a:t>Літнянський</a:t>
            </a:r>
            <a:r>
              <a:rPr lang="uk-UA" sz="1600" dirty="0"/>
              <a:t> Юрій</a:t>
            </a:r>
            <a:endParaRPr lang="ru-RU" sz="1600" dirty="0"/>
          </a:p>
        </p:txBody>
      </p:sp>
      <p:pic>
        <p:nvPicPr>
          <p:cNvPr id="17414" name="Рисунок 5" descr="IMG_233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357313"/>
            <a:ext cx="3786187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571500" y="4643438"/>
            <a:ext cx="3714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uk-UA" sz="1400" dirty="0" smtClean="0"/>
              <a:t>   </a:t>
            </a:r>
            <a:r>
              <a:rPr lang="uk-UA" sz="1600" dirty="0" smtClean="0"/>
              <a:t>2012/2013 </a:t>
            </a:r>
            <a:r>
              <a:rPr lang="uk-UA" sz="1600" dirty="0" err="1" smtClean="0"/>
              <a:t>н.р</a:t>
            </a:r>
            <a:r>
              <a:rPr lang="uk-UA" sz="1600" dirty="0" smtClean="0"/>
              <a:t>.   </a:t>
            </a:r>
            <a:r>
              <a:rPr lang="uk-UA" sz="1600" dirty="0" err="1" smtClean="0"/>
              <a:t>Кос</a:t>
            </a:r>
            <a:r>
              <a:rPr lang="uk-UA" sz="1600" dirty="0" smtClean="0"/>
              <a:t>  Роман</a:t>
            </a:r>
            <a:endParaRPr lang="uk-UA" sz="1600" dirty="0"/>
          </a:p>
          <a:p>
            <a:pPr algn="ctr" defTabSz="912813"/>
            <a:r>
              <a:rPr lang="uk-UA" sz="1600" dirty="0"/>
              <a:t>переможець районного етапу Всеукраїнської виставки-конкурсу декоративно-ужиткового і образотворчого мистецтва </a:t>
            </a:r>
            <a:r>
              <a:rPr lang="uk-UA" sz="1600" dirty="0" err="1"/>
              <a:t>“Знай</a:t>
            </a:r>
            <a:r>
              <a:rPr lang="uk-UA" sz="1600" dirty="0"/>
              <a:t> і люби свій </a:t>
            </a:r>
            <a:r>
              <a:rPr lang="uk-UA" sz="1600" dirty="0" err="1"/>
              <a:t>край”</a:t>
            </a:r>
            <a:endParaRPr lang="uk-UA" sz="1600" dirty="0"/>
          </a:p>
          <a:p>
            <a:pPr algn="ctr" defTabSz="912813"/>
            <a:r>
              <a:rPr lang="uk-UA" sz="1600" dirty="0"/>
              <a:t> у номінації </a:t>
            </a:r>
            <a:r>
              <a:rPr lang="uk-UA" sz="1600" dirty="0" err="1"/>
              <a:t>“Різьба</a:t>
            </a:r>
            <a:r>
              <a:rPr lang="uk-UA" sz="1600" dirty="0"/>
              <a:t> по </a:t>
            </a:r>
            <a:r>
              <a:rPr lang="uk-UA" sz="1600" dirty="0" err="1"/>
              <a:t>дереву”</a:t>
            </a:r>
            <a:r>
              <a:rPr lang="uk-UA" sz="1600" dirty="0"/>
              <a:t> 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Організація виставок</a:t>
            </a:r>
            <a:endParaRPr lang="ru-RU" dirty="0"/>
          </a:p>
        </p:txBody>
      </p:sp>
      <p:pic>
        <p:nvPicPr>
          <p:cNvPr id="18435" name="Содержимое 4" descr="IMG_2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928813"/>
            <a:ext cx="4191000" cy="3140075"/>
          </a:xfrm>
        </p:spPr>
      </p:pic>
      <p:pic>
        <p:nvPicPr>
          <p:cNvPr id="18436" name="Содержимое 5" descr="IMG_23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3313" y="3857625"/>
            <a:ext cx="3771900" cy="2828925"/>
          </a:xfrm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00063" y="1285875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uk-UA" sz="2000"/>
              <a:t>Коли працюють мої руки – моя душа відпочиває, а за спиною ніби виростають крила.</a:t>
            </a:r>
            <a:endParaRPr lang="ru-RU" sz="2000"/>
          </a:p>
        </p:txBody>
      </p:sp>
      <p:pic>
        <p:nvPicPr>
          <p:cNvPr id="18438" name="Рисунок 5" descr="IMG_18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14500"/>
            <a:ext cx="31670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594</Words>
  <Application>Microsoft Office PowerPoint</Application>
  <PresentationFormat>Экран (4:3)</PresentationFormat>
  <Paragraphs>70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Трек</vt:lpstr>
      <vt:lpstr>Лист Microsoft Excel</vt:lpstr>
      <vt:lpstr>Слайд 1</vt:lpstr>
      <vt:lpstr>Слайд 2</vt:lpstr>
      <vt:lpstr>Слайд 3</vt:lpstr>
      <vt:lpstr>Створення умов для виникнення в учнів творчого задуму, ідеї.</vt:lpstr>
      <vt:lpstr>Майстерня по металу</vt:lpstr>
      <vt:lpstr>Розробка з учнями дидактичних матеріалів</vt:lpstr>
      <vt:lpstr>Написання проектів за допомогою ікт</vt:lpstr>
      <vt:lpstr>Участь у конкурсах та олімпіадах</vt:lpstr>
      <vt:lpstr>Організація виставок</vt:lpstr>
      <vt:lpstr>Співпраця з класними керівниками при підготовці до проведення позакласних заходів</vt:lpstr>
      <vt:lpstr>Майстер клас на тему: “рельєфна різьба”</vt:lpstr>
      <vt:lpstr>Участь в обласному семінарі методистів рмк(ткмцноім) з трудового навчання, техтонологій та креслення</vt:lpstr>
      <vt:lpstr>Групові консультації</vt:lpstr>
      <vt:lpstr>Цільові консультації з питань моніторингу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71</cp:revision>
  <dcterms:created xsi:type="dcterms:W3CDTF">2012-11-27T09:02:22Z</dcterms:created>
  <dcterms:modified xsi:type="dcterms:W3CDTF">2017-12-04T21:44:24Z</dcterms:modified>
</cp:coreProperties>
</file>