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63" r:id="rId2"/>
    <p:sldId id="256" r:id="rId3"/>
    <p:sldId id="257" r:id="rId4"/>
    <p:sldId id="266" r:id="rId5"/>
    <p:sldId id="265" r:id="rId6"/>
    <p:sldId id="258" r:id="rId7"/>
    <p:sldId id="260" r:id="rId8"/>
    <p:sldId id="259" r:id="rId9"/>
    <p:sldId id="261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649AD97-30F1-49FE-A991-88B0A0AA1C89}">
          <p14:sldIdLst>
            <p14:sldId id="263"/>
            <p14:sldId id="256"/>
            <p14:sldId id="257"/>
            <p14:sldId id="266"/>
            <p14:sldId id="265"/>
            <p14:sldId id="258"/>
            <p14:sldId id="260"/>
            <p14:sldId id="259"/>
            <p14:sldId id="261"/>
            <p14:sldId id="264"/>
          </p14:sldIdLst>
        </p14:section>
        <p14:section name="Раздел без заголовка" id="{DE7B8CE9-4BEF-448C-83CB-FD38C39BC73B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9" autoAdjust="0"/>
  </p:normalViewPr>
  <p:slideViewPr>
    <p:cSldViewPr>
      <p:cViewPr>
        <p:scale>
          <a:sx n="100" d="100"/>
          <a:sy n="100" d="100"/>
        </p:scale>
        <p:origin x="-186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650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949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2463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580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615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325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137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45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1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20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895190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941034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52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20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25415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42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12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142"/>
            <a:ext cx="7272808" cy="1800200"/>
          </a:xfrm>
          <a:prstGeom prst="ribb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Малахова </a:t>
            </a:r>
            <a:r>
              <a:rPr lang="ru-RU" sz="3600" b="1" dirty="0" err="1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Світлана</a:t>
            </a:r>
            <a:r>
              <a:rPr lang="ru-RU" sz="3600" b="1" dirty="0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chemeClr val="tx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Володимирівна</a:t>
            </a:r>
            <a:endParaRPr lang="ru-RU" sz="3600" b="1" dirty="0">
              <a:solidFill>
                <a:schemeClr val="tx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English As A Global Language [1 min read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160" y="2132856"/>
            <a:ext cx="7567720" cy="3960440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16" y="476672"/>
            <a:ext cx="8429684" cy="1198486"/>
          </a:xfrm>
        </p:spPr>
        <p:txBody>
          <a:bodyPr>
            <a:normAutofit/>
          </a:bodyPr>
          <a:lstStyle/>
          <a:p>
            <a:pPr algn="ctr"/>
            <a:r>
              <a:rPr lang="uk-UA" sz="5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Щиро дякую за увагу!</a:t>
            </a:r>
            <a:endParaRPr lang="ru-RU" sz="55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УВАГА! Підвищення кваліфікації! — Кафедра Економіки та Менеджмент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204864"/>
            <a:ext cx="4032448" cy="3739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199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0891" y="620688"/>
            <a:ext cx="6463050" cy="4320480"/>
          </a:xfrm>
        </p:spPr>
        <p:txBody>
          <a:bodyPr>
            <a:normAutofit fontScale="90000"/>
          </a:bodyPr>
          <a:lstStyle/>
          <a:p>
            <a:r>
              <a:rPr b="1" dirty="0" lang="uk-UA" sz="20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Фах за освітою</a:t>
            </a:r>
            <a:r>
              <a:rPr b="1" dirty="0" lang="uk-UA" smtClean="0" sz="2400">
                <a:latin charset="0" pitchFamily="18" typeface="Times New Roman"/>
                <a:cs charset="0" pitchFamily="18" typeface="Times New Roman"/>
              </a:rPr>
              <a:t>: </a:t>
            </a:r>
            <a:r>
              <a:rPr dirty="0" lang="uk-UA" smtClean="0" sz="2000">
                <a:latin charset="0" pitchFamily="18" typeface="Times New Roman"/>
                <a:cs charset="0" pitchFamily="18" typeface="Times New Roman"/>
              </a:rPr>
              <a:t>вчитель </a:t>
            </a:r>
            <a:r>
              <a:rPr dirty="0" lang="uk-UA" sz="2000">
                <a:latin charset="0" pitchFamily="18" typeface="Times New Roman"/>
                <a:cs charset="0" pitchFamily="18" typeface="Times New Roman"/>
              </a:rPr>
              <a:t>англійської </a:t>
            </a:r>
            <a:r>
              <a:rPr dirty="0" lang="uk-UA" smtClean="0" sz="2000">
                <a:latin charset="0" pitchFamily="18" typeface="Times New Roman"/>
                <a:cs charset="0" pitchFamily="18" typeface="Times New Roman"/>
              </a:rPr>
              <a:t>мови.</a:t>
            </a:r>
            <a:br>
              <a:rPr dirty="0" lang="uk-UA" smtClean="0" sz="2000">
                <a:latin charset="0" pitchFamily="18" typeface="Times New Roman"/>
                <a:cs charset="0" pitchFamily="18" typeface="Times New Roman"/>
              </a:rPr>
            </a:br>
            <a:r>
              <a:rPr b="1" dirty="0" lang="uk-UA" smtClean="0" sz="2000">
                <a:latin charset="0" pitchFamily="18" typeface="Times New Roman"/>
                <a:cs charset="0" pitchFamily="18" typeface="Times New Roman"/>
              </a:rPr>
              <a:t>Стаж роботи: </a:t>
            </a:r>
            <a:r>
              <a:rPr dirty="0" lang="uk-UA" smtClean="0" sz="2000">
                <a:latin charset="0" pitchFamily="18" typeface="Times New Roman"/>
                <a:cs charset="0" pitchFamily="18" typeface="Times New Roman"/>
              </a:rPr>
              <a:t>44 роки.</a:t>
            </a:r>
            <a:br>
              <a:rPr dirty="0" lang="uk-UA" smtClean="0" sz="2000">
                <a:latin charset="0" pitchFamily="18" typeface="Times New Roman"/>
                <a:cs charset="0" pitchFamily="18" typeface="Times New Roman"/>
              </a:rPr>
            </a:br>
            <a:r>
              <a:rPr b="1" dirty="0" lang="uk-UA" smtClean="0" sz="20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Професійні інтереси</a:t>
            </a:r>
            <a:r>
              <a:rPr b="1" dirty="0" lang="uk-UA" smtClean="0" sz="22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: </a:t>
            </a:r>
            <a:r>
              <a:rPr dirty="0" lang="uk-UA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запровадження новітніх тенденцій, технологій та </a:t>
            </a:r>
            <a:r>
              <a:rPr dirty="0" lang="uk-UA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методів розвитку сучасної педагогічної науки та </a:t>
            </a:r>
            <a:r>
              <a:rPr dirty="0" lang="uk-UA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навчально-виховного </a:t>
            </a:r>
            <a:r>
              <a:rPr dirty="0" lang="uk-UA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процесу, </a:t>
            </a:r>
            <a:r>
              <a:rPr dirty="0" lang="uk-UA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підвищення професійної кваліфікації</a:t>
            </a:r>
            <a:r>
              <a:rPr dirty="0" lang="uk-UA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;</a:t>
            </a:r>
            <a:r>
              <a:rPr dirty="0" lang="uk-UA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 постійне підвищення зацікавленості </a:t>
            </a:r>
            <a:r>
              <a:rPr dirty="0" lang="uk-UA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до уроків англійської мови </a:t>
            </a:r>
            <a:r>
              <a:rPr dirty="0" lang="uk-UA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учнів.</a:t>
            </a:r>
            <a:br>
              <a:rPr dirty="0" lang="uk-UA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</a:br>
            <a:r>
              <a:rPr b="1" dirty="0" lang="uk-UA" smtClean="0" sz="20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Місія</a:t>
            </a:r>
            <a:r>
              <a:rPr dirty="0" lang="uk-UA" smtClean="0" sz="22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:</a:t>
            </a:r>
            <a:r>
              <a:rPr dirty="0" lang="uk-UA" smtClean="0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 </a:t>
            </a:r>
            <a:r>
              <a:rPr dirty="0" lang="uk-UA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виховання </a:t>
            </a:r>
            <a:r>
              <a:rPr dirty="0" lang="uk-UA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свідомого ставлення до вивчення англійської мови. </a:t>
            </a:r>
            <a:r>
              <a:rPr b="1" dirty="0" lang="uk-UA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/>
            </a:r>
            <a:br>
              <a:rPr b="1" dirty="0" lang="uk-UA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</a:br>
            <a:r>
              <a:rPr b="1" dirty="0" lang="uk-UA" smtClean="0" sz="20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Візія</a:t>
            </a:r>
            <a:r>
              <a:rPr b="1" dirty="0" lang="uk-UA" smtClean="0" sz="22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: </a:t>
            </a:r>
            <a:r>
              <a:rPr dirty="0" lang="uk-UA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формування </a:t>
            </a:r>
            <a:r>
              <a:rPr dirty="0" lang="uk-UA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конкурентноздатної, відповідальної, гармонійної, інтелігентної особистості; 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донести </a:t>
            </a:r>
            <a:r>
              <a:rPr dirty="0" lang="ru-RU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до 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учня </a:t>
            </a:r>
            <a:r>
              <a:rPr dirty="0" lang="ru-RU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не 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тільки </a:t>
            </a:r>
            <a:r>
              <a:rPr dirty="0" lang="ru-RU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знання про чужу мову, але й зацікавити її культурою, історією, </a:t>
            </a:r>
            <a:r>
              <a:rPr dirty="0" err="1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головними</a:t>
            </a:r>
            <a:r>
              <a:rPr dirty="0" lang="ru-RU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 </a:t>
            </a:r>
            <a:r>
              <a:rPr dirty="0" err="1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особливостями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 </a:t>
            </a:r>
            <a:r>
              <a:rPr dirty="0" lang="ru-RU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мови, яка вивчається. Навчити поважати іноземну мову як рідну, відчувати користь і задоволення від кожного нового уроку, нового вивченого слова чи 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фрази. </a:t>
            </a:r>
            <a:b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</a:br>
            <a:r>
              <a:rPr b="1" dirty="0" lang="ru-RU" smtClean="0" sz="20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Завдання вчителя 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– </a:t>
            </a:r>
            <a:r>
              <a:rPr dirty="0" err="1" lang="en-US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c</a:t>
            </a:r>
            <a:r>
              <a:rPr dirty="0" err="1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планувати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 урок </a:t>
            </a:r>
            <a:r>
              <a:rPr dirty="0" lang="uk-UA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таким чином, щоб </a:t>
            </a:r>
            <a:r>
              <a:rPr dirty="0" err="1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мотивувати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 учня на поглиблення </a:t>
            </a:r>
            <a:r>
              <a:rPr dirty="0" err="1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своїх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 </a:t>
            </a:r>
            <a:r>
              <a:rPr dirty="0" err="1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знань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; </a:t>
            </a:r>
            <a:r>
              <a:rPr dirty="0" err="1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вчитель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 повинен </a:t>
            </a:r>
            <a:r>
              <a:rPr dirty="0" err="1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використовувати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 </a:t>
            </a:r>
            <a:r>
              <a:rPr dirty="0" err="1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нову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 </a:t>
            </a:r>
            <a:r>
              <a:rPr dirty="0" err="1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інформацію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 та </a:t>
            </a:r>
            <a:r>
              <a:rPr dirty="0" err="1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нові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 </a:t>
            </a:r>
            <a:r>
              <a:rPr dirty="0" err="1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методи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, </a:t>
            </a:r>
            <a:r>
              <a:rPr dirty="0" err="1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щоб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 </a:t>
            </a:r>
            <a:r>
              <a:rPr dirty="0" err="1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зробити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 </a:t>
            </a:r>
            <a:r>
              <a:rPr dirty="0" err="1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навчання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 </a:t>
            </a:r>
            <a:r>
              <a:rPr dirty="0" err="1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цікавішим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 </a:t>
            </a:r>
            <a:r>
              <a:rPr dirty="0" lang="ru-RU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н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а </a:t>
            </a:r>
            <a:r>
              <a:rPr dirty="0" err="1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оригінальним</a:t>
            </a:r>
            <a:r>
              <a:rPr dirty="0" lang="ru-RU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.</a:t>
            </a: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/>
            </a:r>
            <a:b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</a:br>
            <a:r>
              <a:rPr dirty="0" lang="ru-RU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 </a:t>
            </a:r>
            <a:r>
              <a:rPr dirty="0" lang="uk-UA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/>
            </a:r>
            <a:br>
              <a:rPr dirty="0" lang="uk-UA" smtClean="0" sz="18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</a:br>
            <a:endParaRPr dirty="0" lang="ru-RU" sz="1400">
              <a:solidFill>
                <a:schemeClr val="tx1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id="5" name="Picture 2"/>
          <p:cNvPicPr>
            <a:picLocks noChangeArrowheads="1"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688" y="231031"/>
            <a:ext cx="2300808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descr="Top 14 English Speaking Countries in the World | CCJK" id="2050" name="Picture 2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2" t="166"/>
          <a:stretch/>
        </p:blipFill>
        <p:spPr bwMode="auto">
          <a:xfrm>
            <a:off x="1763688" y="5085184"/>
            <a:ext cx="7272808" cy="1700630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5427" y="-97205"/>
            <a:ext cx="69048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dirty="0" lang="uk-UA" sz="2900">
                <a:latin charset="0" pitchFamily="18" typeface="Times New Roman"/>
                <a:cs charset="0" pitchFamily="18" typeface="Times New Roman"/>
              </a:rPr>
              <a:t>Малахова Світлана Володимирівна</a:t>
            </a:r>
            <a:br>
              <a:rPr b="1" dirty="0" lang="uk-UA" sz="2900">
                <a:latin charset="0" pitchFamily="18" typeface="Times New Roman"/>
                <a:cs charset="0" pitchFamily="18" typeface="Times New Roman"/>
              </a:rPr>
            </a:br>
            <a:endParaRPr dirty="0" lang="uk-UA" sz="2500"/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91248" y="160338"/>
            <a:ext cx="8429684" cy="2908622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Результативність педагогічної діяльності</a:t>
            </a:r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Конкурс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Грінвіч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Басар</a:t>
            </a:r>
            <a: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Ольга, </a:t>
            </a:r>
            <a: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6-В </a:t>
            </a:r>
            <a:r>
              <a:rPr lang="uk-UA" sz="2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диплом </a:t>
            </a:r>
            <a: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 </a:t>
            </a:r>
            <a: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15.11.2022); </a:t>
            </a:r>
            <a: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XVII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Всеукраїнська 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інтернет-олімпіада «На урок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 англійської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дипломи </a:t>
            </a:r>
            <a:r>
              <a:rPr lang="uk-UA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ступеня: </a:t>
            </a:r>
            <a:br>
              <a:rPr lang="uk-UA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Пазюк</a:t>
            </a:r>
            <a: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Анна, 8-Б </a:t>
            </a:r>
            <a:r>
              <a:rPr lang="uk-UA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(диплом № О-15296539 від 25.05.2023</a:t>
            </a:r>
            <a: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Лупанчук</a:t>
            </a:r>
            <a: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Анна, 6-Г </a:t>
            </a:r>
            <a:r>
              <a:rPr lang="uk-UA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(диплом </a:t>
            </a:r>
            <a: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О-15322317 </a:t>
            </a:r>
            <a: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 25.05.2023</a:t>
            </a:r>
            <a: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Басар</a:t>
            </a:r>
            <a: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Ольга,</a:t>
            </a:r>
            <a: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6-В </a:t>
            </a:r>
            <a:r>
              <a:rPr lang="uk-UA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(диплом № О-15302857 від 25.05.2023); </a:t>
            </a:r>
            <a: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Павлович Діана</a:t>
            </a:r>
            <a: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10-А </a:t>
            </a:r>
            <a:r>
              <a:rPr lang="uk-UA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(диплом № О-15291916 від 25.05.2023). 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дипломи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ступеня: </a:t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Волкова Дарина 6-В </a:t>
            </a:r>
            <a:r>
              <a:rPr lang="uk-UA" sz="2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диплом № </a:t>
            </a:r>
            <a: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О-15291749 </a:t>
            </a:r>
            <a: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 25.05.2023</a:t>
            </a:r>
            <a: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Бєсєдіна</a:t>
            </a:r>
            <a: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Юліана 7-В </a:t>
            </a:r>
            <a:r>
              <a:rPr lang="uk-UA" sz="2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(диплом </a:t>
            </a:r>
            <a: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О-15331629 </a:t>
            </a:r>
            <a: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 25.05.2023</a:t>
            </a:r>
            <a:r>
              <a:rPr lang="uk-UA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УВАГА! Підвищення кваліфікації! — Кафедра Економіки та Менеджмент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" name="Picture 2" descr="Learning English Images - Free Download on Freepi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540" y="4149080"/>
            <a:ext cx="6819099" cy="246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624110"/>
            <a:ext cx="6770712" cy="1280890"/>
          </a:xfrm>
        </p:spPr>
        <p:txBody>
          <a:bodyPr>
            <a:normAutofit fontScale="90000"/>
          </a:bodyPr>
          <a:lstStyle/>
          <a:p>
            <a:pPr algn="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Проведений відкритий урок на тему</a:t>
            </a:r>
            <a:r>
              <a:rPr lang="uk-UA" dirty="0" smtClean="0"/>
              <a:t>: «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UKRAINIAN</a:t>
            </a:r>
            <a:r>
              <a:rPr lang="uk-UA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NATIONAL FASHION SHOW, IT`S COOL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!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»</a:t>
            </a:r>
            <a:br>
              <a:rPr lang="uk-UA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uk-UA" sz="20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07.02.2023 р.</a:t>
            </a:r>
            <a:endParaRPr lang="uk-UA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06354"/>
            <a:ext cx="3384376" cy="398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406353"/>
            <a:ext cx="3586484" cy="3902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9427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9496" y="332656"/>
            <a:ext cx="7130752" cy="716658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 досвіду роботи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908720"/>
            <a:ext cx="698477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уроків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намагаюсь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знайти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оригінальні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нестандартні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іноземної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намагаюся проявляти творчість, постійно шукати  нові шляхи активізації діяльності учнів на всіх етапах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 роботи,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впроваджувати оригінальні форми пояснення матеріалу, використовувати інтерактивні технології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навчання;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сновними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принципами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моєї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доступність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культура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роботі використовую технології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інноваційного навчання англійської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мови,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саме: інтерактивні технології, технології організації групової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ситуативного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олучаю до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років ігри, вважаю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гру тою іскринкою, яка запалює вогник допитливості та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зацікавлення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учнів до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предмета: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 «передай запитання». Мета гри – розвиток навичок усного мовлення, закріплення лексики, граматичних структур.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uk-UA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 «сніжний ком». Ціль даної гри – закріплення або повторення лексичних одиниць.   </a:t>
            </a:r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4725144"/>
            <a:ext cx="3528392" cy="181588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algn="just"/>
            <a:r>
              <a:rPr lang="uk-UA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Хотіла </a:t>
            </a:r>
            <a:r>
              <a:rPr lang="uk-UA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 </a:t>
            </a:r>
            <a:r>
              <a:rPr lang="uk-UA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зазначити, що досвід, який презентую, далеко не новаторський, а раціоналізаторський, зібраний при вивченні різної методичної літератури, своєї педагогічної практики і успішно </a:t>
            </a:r>
            <a:r>
              <a:rPr lang="uk-UA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випробований</a:t>
            </a:r>
            <a:r>
              <a:rPr lang="uk-UA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uk-UA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безпосередньо на власних </a:t>
            </a:r>
            <a:r>
              <a:rPr lang="uk-UA" sz="1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уроках</a:t>
            </a:r>
            <a:r>
              <a:rPr lang="uk-UA" sz="1400" dirty="0"/>
              <a:t>. </a:t>
            </a:r>
          </a:p>
        </p:txBody>
      </p:sp>
      <p:pic>
        <p:nvPicPr>
          <p:cNvPr id="1026" name="Picture 2" descr="увага | Підтримка авторів сайтів відділу освіти Конотопської міської рад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12" y="2328668"/>
            <a:ext cx="918936" cy="124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Англійська мова в Україні – розширення сфери застосування»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450233"/>
            <a:ext cx="3096343" cy="2090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434632"/>
      </p:ext>
    </p:extLst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668344" cy="1008112"/>
          </a:xfrm>
        </p:spPr>
        <p:txBody>
          <a:bodyPr>
            <a:normAutofit fontScale="90000"/>
          </a:bodyPr>
          <a:lstStyle/>
          <a:p>
            <a:r>
              <a:rPr b="1" dirty="0" lang="uk-UA" smtClean="0" sz="32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Підвищення кваліфікації в міжатестаційний період: </a:t>
            </a:r>
            <a:r>
              <a:rPr dirty="0" lang="uk-UA" smtClean="0" sz="2800">
                <a:latin charset="0" pitchFamily="18" typeface="Times New Roman"/>
                <a:cs charset="0" pitchFamily="18" typeface="Times New Roman"/>
              </a:rPr>
              <a:t>240 </a:t>
            </a:r>
            <a:r>
              <a:rPr dirty="0" lang="uk-UA" sz="2800">
                <a:latin charset="0" pitchFamily="18" typeface="Times New Roman"/>
                <a:cs charset="0" pitchFamily="18" typeface="Times New Roman"/>
              </a:rPr>
              <a:t>годин підвищення кваліфікації</a:t>
            </a:r>
            <a:endParaRPr dirty="0" lang="ru-RU" sz="2800">
              <a:solidFill>
                <a:schemeClr val="tx1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People climbing books education level staff Vector Image" id="4098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" l="30" r="40" t="118"/>
          <a:stretch/>
        </p:blipFill>
        <p:spPr bwMode="auto">
          <a:xfrm>
            <a:off x="4139952" y="1912545"/>
            <a:ext cx="4608512" cy="480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2060848"/>
            <a:ext cx="4104456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dirty="0" lang="uk-UA" smtClean="0" sz="2900">
                <a:latin charset="0" pitchFamily="18" typeface="Times New Roman"/>
                <a:cs charset="0" pitchFamily="18" typeface="Times New Roman"/>
              </a:rPr>
              <a:t>Інклюзивне навчання:</a:t>
            </a:r>
            <a:r>
              <a:rPr b="1" dirty="0" lang="uk-UA" smtClean="0">
                <a:latin charset="0" pitchFamily="18" typeface="Times New Roman"/>
                <a:cs charset="0" pitchFamily="18" typeface="Times New Roman"/>
              </a:rPr>
              <a:t> </a:t>
            </a:r>
            <a:r>
              <a:rPr dirty="0" lang="uk-UA" smtClean="0" sz="2500">
                <a:latin charset="0" pitchFamily="18" typeface="Times New Roman"/>
                <a:cs charset="0" pitchFamily="18" typeface="Times New Roman"/>
              </a:rPr>
              <a:t>39 годин </a:t>
            </a:r>
            <a:r>
              <a:rPr dirty="0" lang="uk-UA" sz="2500">
                <a:latin charset="0" pitchFamily="18" typeface="Times New Roman"/>
                <a:cs charset="0" pitchFamily="18" typeface="Times New Roman"/>
              </a:rPr>
              <a:t>підвищення кваліфікації</a:t>
            </a:r>
            <a:endParaRPr dirty="0" lang="uk-UA" sz="2500"/>
          </a:p>
        </p:txBody>
      </p:sp>
      <p:sp>
        <p:nvSpPr>
          <p:cNvPr id="5" name="Прямоугольник 4"/>
          <p:cNvSpPr/>
          <p:nvPr/>
        </p:nvSpPr>
        <p:spPr>
          <a:xfrm>
            <a:off x="376983" y="4221088"/>
            <a:ext cx="41044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dirty="0" lang="uk-UA" smtClean="0" sz="2900">
                <a:latin charset="0" pitchFamily="18" typeface="Times New Roman"/>
                <a:cs charset="0" pitchFamily="18" typeface="Times New Roman"/>
              </a:rPr>
              <a:t>Психологія:</a:t>
            </a:r>
            <a:r>
              <a:rPr b="1" dirty="0" lang="uk-UA" smtClean="0">
                <a:latin charset="0" pitchFamily="18" typeface="Times New Roman"/>
                <a:cs charset="0" pitchFamily="18" typeface="Times New Roman"/>
              </a:rPr>
              <a:t> </a:t>
            </a:r>
            <a:r>
              <a:rPr dirty="0" lang="uk-UA" smtClean="0" sz="2500">
                <a:latin charset="0" pitchFamily="18" typeface="Times New Roman"/>
                <a:cs charset="0" pitchFamily="18" typeface="Times New Roman"/>
              </a:rPr>
              <a:t>15 годин </a:t>
            </a:r>
            <a:r>
              <a:rPr dirty="0" lang="uk-UA" sz="2500">
                <a:latin charset="0" pitchFamily="18" typeface="Times New Roman"/>
                <a:cs charset="0" pitchFamily="18" typeface="Times New Roman"/>
              </a:rPr>
              <a:t>підвищення кваліфікації</a:t>
            </a:r>
            <a:endParaRPr dirty="0" lang="uk-UA" sz="2500"/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2584" y="625777"/>
            <a:ext cx="7904240" cy="2238616"/>
          </a:xfrm>
        </p:spPr>
        <p:txBody>
          <a:bodyPr>
            <a:normAutofit/>
          </a:bodyPr>
          <a:lstStyle/>
          <a:p>
            <a:r>
              <a:rPr b="1" dirty="0" lang="uk-UA" smtClean="0" sz="20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- </a:t>
            </a:r>
            <a:r>
              <a:rPr b="1" dirty="0" lang="uk-UA" smtClean="0" sz="2000" u="sng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з учнями </a:t>
            </a:r>
            <a:r>
              <a:rPr dirty="0" lang="uk-UA" smtClean="0" sz="16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взаємодія на високому рівні, панує взаємоповага та взаєморозуміння у процесі здобуття освіти, крім намагання навчити іноземної мови, залучаю різні методи та сучасні напрямки в розвитку сучасного життя, щоб зацікавити учнів;</a:t>
            </a:r>
            <a:br>
              <a:rPr dirty="0" lang="uk-UA" smtClean="0" sz="16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</a:br>
            <a:r>
              <a:rPr b="1" dirty="0" lang="uk-UA" smtClean="0" sz="20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- </a:t>
            </a:r>
            <a:r>
              <a:rPr b="1" dirty="0" lang="uk-UA" smtClean="0" sz="2000" u="sng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з вчителями та колегами </a:t>
            </a:r>
            <a:r>
              <a:rPr dirty="0" lang="uk-UA" smtClean="0" sz="16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співпраця у вигляді взаємодопомоги, підтримки та обміну досвідом;</a:t>
            </a:r>
            <a:r>
              <a:rPr b="1" dirty="0" lang="uk-UA" smtClean="0" sz="20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/>
            </a:r>
            <a:br>
              <a:rPr b="1" dirty="0" lang="uk-UA" smtClean="0" sz="20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</a:br>
            <a:r>
              <a:rPr b="1" dirty="0" lang="uk-UA" smtClean="0" sz="20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- </a:t>
            </a:r>
            <a:r>
              <a:rPr b="1" dirty="0" lang="uk-UA" smtClean="0" sz="2000" u="sng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з батьками </a:t>
            </a:r>
            <a:r>
              <a:rPr dirty="0" lang="uk-UA" smtClean="0" sz="16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панує взаєморозуміння щодо спільної відповідальності за навчання та виховання здобувача освітніх послуг, партнерська співпраця, спілкування та розуміння того, що вчитель та батьки працюють задля досягнення спільної мети – знання учня.</a:t>
            </a:r>
            <a:endParaRPr b="1" dirty="0" lang="ru-RU" sz="1600">
              <a:solidFill>
                <a:schemeClr val="tx1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8026" y="0"/>
            <a:ext cx="90059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dirty="0" lang="uk-UA" sz="2600">
                <a:latin charset="0" pitchFamily="18" typeface="Times New Roman"/>
                <a:cs charset="0" pitchFamily="18" typeface="Times New Roman"/>
              </a:rPr>
              <a:t>Партнерська взаємодія з учасниками освітнього процесу: </a:t>
            </a:r>
            <a:endParaRPr dirty="0" lang="uk-UA" sz="2600"/>
          </a:p>
        </p:txBody>
      </p:sp>
      <p:sp>
        <p:nvSpPr>
          <p:cNvPr id="3" name="Прямоугольник 2"/>
          <p:cNvSpPr/>
          <p:nvPr/>
        </p:nvSpPr>
        <p:spPr>
          <a:xfrm>
            <a:off x="1252584" y="2864393"/>
            <a:ext cx="789141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dirty="0" lang="uk-UA">
                <a:latin charset="0" pitchFamily="18" typeface="Times New Roman"/>
                <a:cs charset="0" pitchFamily="18" typeface="Times New Roman"/>
              </a:rPr>
              <a:t>В освітньому середовищі</a:t>
            </a:r>
            <a:r>
              <a:rPr b="1" dirty="0" lang="ru-RU">
                <a:latin charset="0" pitchFamily="18" typeface="Times New Roman"/>
                <a:cs charset="0" pitchFamily="18" typeface="Times New Roman"/>
              </a:rPr>
              <a:t> володію необхідними знаннями та уміннями, </a:t>
            </a:r>
            <a:r>
              <a:rPr b="1" dirty="0" lang="ru-RU" smtClean="0">
                <a:latin charset="0" pitchFamily="18" typeface="Times New Roman"/>
                <a:cs charset="0" pitchFamily="18" typeface="Times New Roman"/>
              </a:rPr>
              <a:t>компетентностями, </a:t>
            </a:r>
            <a:r>
              <a:rPr b="1" dirty="0" lang="ru-RU">
                <a:latin charset="0" pitchFamily="18" typeface="Times New Roman"/>
                <a:cs charset="0" pitchFamily="18" typeface="Times New Roman"/>
              </a:rPr>
              <a:t>розумію та підтримую інших людей, творчо використовую набуті знання і вміння у своїй діяльності, творчо мислю, застосовую отриману інформацію для індивідуального розвитку, самовдосконалення. </a:t>
            </a:r>
            <a:endParaRPr dirty="0" lang="uk-UA"/>
          </a:p>
        </p:txBody>
      </p:sp>
      <p:pic>
        <p:nvPicPr>
          <p:cNvPr descr="Ensemble nous pouvons Concept avec Doodle icônes de design Photo Stock -  Alamy" id="5124" name="Picture 4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" l="33" r="60" t="61"/>
          <a:stretch/>
        </p:blipFill>
        <p:spPr bwMode="auto">
          <a:xfrm>
            <a:off x="1763688" y="4341721"/>
            <a:ext cx="6120680" cy="2296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71600" y="116632"/>
            <a:ext cx="7772400" cy="2206598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Інноваційні технології, що використовуються під час проведення уроків очного та дистанційного навчання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використання інтерактивних технологій навчання, сучасних освітніх веб-ресурсів, медіаресурсів, розробка власних презентацій, таблиць, схем, обробка та підготовка відеоматеріалів до уроку, налагодження особистого підходу до кожного учня.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80928"/>
            <a:ext cx="6624736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3327" y="1084724"/>
            <a:ext cx="8675005" cy="4504558"/>
          </a:xfrm>
        </p:spPr>
        <p:txBody>
          <a:bodyPr>
            <a:normAutofit fontScale="90000"/>
          </a:bodyPr>
          <a:lstStyle/>
          <a:p>
            <a:r>
              <a:rPr b="1" dirty="0" lang="uk-UA" smtClean="0" sz="26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Мої цілі на наступні 5 років, як вчителя:</a:t>
            </a:r>
            <a:br>
              <a:rPr b="1" dirty="0" lang="uk-UA" smtClean="0" sz="26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</a:br>
            <a:r>
              <a:rPr b="1" dirty="0" lang="uk-UA" smtClean="0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1) </a:t>
            </a:r>
            <a:r>
              <a:rPr dirty="0" lang="uk-UA" smtClean="0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посилено розвивати свої кваліфікацій та професійні навички, йдучи в ногу з сучасними технологіями;</a:t>
            </a:r>
            <a:br>
              <a:rPr dirty="0" lang="uk-UA" smtClean="0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</a:br>
            <a:r>
              <a:rPr b="1" dirty="0" lang="uk-UA" smtClean="0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2) </a:t>
            </a:r>
            <a:r>
              <a:rPr dirty="0" lang="uk-UA" smtClean="0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запровадження на уроках різних методик та засобів з інших галузей, а саме елементи музики, психології, програмування, з метою підвищення зацікавленості учнів до уроків;</a:t>
            </a:r>
            <a:br>
              <a:rPr dirty="0" lang="uk-UA" smtClean="0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</a:br>
            <a:r>
              <a:rPr b="1" dirty="0" lang="uk-UA" smtClean="0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3) </a:t>
            </a:r>
            <a:r>
              <a:rPr dirty="0" lang="uk-UA" smtClean="0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виховання призерів міських та обласних олімпіад; </a:t>
            </a:r>
            <a:r>
              <a:rPr dirty="0" lang="uk-UA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/>
            </a:r>
            <a:br>
              <a:rPr dirty="0" lang="uk-UA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</a:br>
            <a:r>
              <a:rPr b="1" dirty="0" lang="uk-UA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4</a:t>
            </a:r>
            <a:r>
              <a:rPr b="1" dirty="0" lang="uk-UA" smtClean="0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) </a:t>
            </a:r>
            <a:r>
              <a:rPr dirty="0" lang="uk-UA" smtClean="0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участь у науково-практичній конференції  “Освіта. Досвід. Інновації”; </a:t>
            </a:r>
            <a:br>
              <a:rPr dirty="0" lang="uk-UA" smtClean="0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</a:br>
            <a:r>
              <a:rPr b="1" dirty="0" lang="uk-UA" smtClean="0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5) </a:t>
            </a:r>
            <a:r>
              <a:rPr dirty="0" lang="ru-RU" smtClean="0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сприймання </a:t>
            </a:r>
            <a:r>
              <a:rPr dirty="0" lang="ru-RU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дітей на одному рівні із </a:t>
            </a:r>
            <a:r>
              <a:rPr dirty="0" lang="ru-RU" smtClean="0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собою – це дасть можливість </a:t>
            </a:r>
            <a:r>
              <a:rPr dirty="0" lang="ru-RU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навчитися </a:t>
            </a:r>
            <a:r>
              <a:rPr dirty="0" lang="ru-RU" smtClean="0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від учнів </a:t>
            </a:r>
            <a:r>
              <a:rPr dirty="0" lang="ru-RU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не менше, ніж вони </a:t>
            </a:r>
            <a:r>
              <a:rPr dirty="0" lang="ru-RU" smtClean="0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навчаються </a:t>
            </a:r>
            <a:r>
              <a:rPr dirty="0" lang="ru-RU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від </a:t>
            </a:r>
            <a:r>
              <a:rPr dirty="0" lang="ru-RU" smtClean="0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вчителя, </a:t>
            </a:r>
            <a:r>
              <a:rPr dirty="0" lang="uk-UA" smtClean="0" sz="2400">
                <a:solidFill>
                  <a:schemeClr val="tx1"/>
                </a:solidFill>
                <a:latin charset="0" pitchFamily="18" typeface="Times New Roman"/>
                <a:cs charset="0" pitchFamily="18" typeface="Times New Roman"/>
              </a:rPr>
              <a:t>зберегти їх довіру, авторитет та повагу в їх очах, очах колег та батьків. </a:t>
            </a:r>
            <a:endParaRPr dirty="0" lang="ru-RU" sz="2400">
              <a:solidFill>
                <a:schemeClr val="tx1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0700" y="-38891"/>
            <a:ext cx="4700261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b="1" dirty="0" lang="uk-UA" smtClean="0" sz="2900">
                <a:latin charset="0" pitchFamily="18" typeface="Times New Roman"/>
                <a:cs charset="0" pitchFamily="18" typeface="Times New Roman"/>
              </a:rPr>
              <a:t>5 </a:t>
            </a:r>
            <a:r>
              <a:rPr b="1" dirty="0" lang="uk-UA" sz="2900">
                <a:latin charset="0" pitchFamily="18" typeface="Times New Roman"/>
                <a:cs charset="0" pitchFamily="18" typeface="Times New Roman"/>
              </a:rPr>
              <a:t>цілей на наступні 5 років</a:t>
            </a:r>
            <a:endParaRPr dirty="0" lang="uk-UA" sz="2900"/>
          </a:p>
        </p:txBody>
      </p:sp>
      <p:sp>
        <p:nvSpPr>
          <p:cNvPr id="3" name="Прямоугольник 2"/>
          <p:cNvSpPr/>
          <p:nvPr/>
        </p:nvSpPr>
        <p:spPr>
          <a:xfrm>
            <a:off x="1419619" y="404664"/>
            <a:ext cx="711282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b="1" dirty="0" lang="uk-UA" sz="2000">
                <a:latin charset="0" pitchFamily="18" typeface="Times New Roman"/>
                <a:cs charset="0" pitchFamily="18" typeface="Times New Roman"/>
              </a:rPr>
              <a:t>Основне бажання всіх українців на сьогоднішній день - </a:t>
            </a:r>
            <a:r>
              <a:rPr b="1" dirty="0" lang="uk-UA">
                <a:latin charset="0" pitchFamily="18" typeface="Times New Roman"/>
                <a:cs charset="0" pitchFamily="18" typeface="Times New Roman"/>
              </a:rPr>
              <a:t>це жити в </a:t>
            </a:r>
            <a:r>
              <a:rPr b="1" dirty="0" lang="uk-UA" smtClean="0">
                <a:latin charset="0" pitchFamily="18" typeface="Times New Roman"/>
                <a:cs charset="0" pitchFamily="18" typeface="Times New Roman"/>
              </a:rPr>
              <a:t>мирі </a:t>
            </a:r>
            <a:r>
              <a:rPr b="1" dirty="0" lang="uk-UA">
                <a:latin charset="0" pitchFamily="18" typeface="Times New Roman"/>
                <a:cs charset="0" pitchFamily="18" typeface="Times New Roman"/>
              </a:rPr>
              <a:t>у </a:t>
            </a:r>
            <a:r>
              <a:rPr b="1" dirty="0" lang="uk-UA" smtClean="0">
                <a:latin charset="0" pitchFamily="18" typeface="Times New Roman"/>
                <a:cs charset="0" pitchFamily="18" typeface="Times New Roman"/>
              </a:rPr>
              <a:t>вільній, </a:t>
            </a:r>
            <a:r>
              <a:rPr b="1" dirty="0" lang="uk-UA">
                <a:latin charset="0" pitchFamily="18" typeface="Times New Roman"/>
                <a:cs charset="0" pitchFamily="18" typeface="Times New Roman"/>
              </a:rPr>
              <a:t>незалежній та непереможній Україні</a:t>
            </a:r>
            <a:r>
              <a:rPr b="1" dirty="0" lang="uk-UA" smtClean="0">
                <a:latin charset="0" pitchFamily="18" typeface="Times New Roman"/>
                <a:cs charset="0" pitchFamily="18" typeface="Times New Roman"/>
              </a:rPr>
              <a:t>!</a:t>
            </a:r>
            <a:endParaRPr b="1" dirty="0" lang="uk-UA"/>
          </a:p>
        </p:txBody>
      </p:sp>
      <p:pic>
        <p:nvPicPr>
          <p:cNvPr descr="2,228,059 English Images, Stock Photos &amp; Vectors | Shutterstock" id="6146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" l="52" r="-253" t="177"/>
          <a:stretch/>
        </p:blipFill>
        <p:spPr bwMode="auto">
          <a:xfrm>
            <a:off x="1687559" y="5373216"/>
            <a:ext cx="6346540" cy="1274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961</TotalTime>
  <Words>248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Легкий дым</vt:lpstr>
      <vt:lpstr>Малахова Світлана Володимирівна</vt:lpstr>
      <vt:lpstr>Фах за освітою: вчитель англійської мови. Стаж роботи: 44 роки. Професійні інтереси: запровадження новітніх тенденцій, технологій та методів розвитку сучасної педагогічної науки та навчально-виховного процесу, підвищення професійної кваліфікації; постійне підвищення зацікавленості до уроків англійської мови учнів. Місія: виховання свідомого ставлення до вивчення англійської мови.  Візія: формування конкурентноздатної, відповідальної, гармонійної, інтелігентної особистості; донести до учня не тільки знання про чужу мову, але й зацікавити її культурою, історією, головними особливостями мови, яка вивчається. Навчити поважати іноземну мову як рідну, відчувати користь і задоволення від кожного нового уроку, нового вивченого слова чи фрази.  Завдання вчителя – cпланувати урок таким чином, щоб мотивувати учня на поглиблення своїх знань; вчитель повинен використовувати нову інформацію та нові методи, щоб зробити навчання цікавішим на оригінальним.   </vt:lpstr>
      <vt:lpstr>Результативність педагогічної діяльності:   1. Конкурс Грінвіч - Басар Ольга, 6-В кл. (диплом від 15.11.2022);  2. XVII Всеукраїнська інтернет-олімпіада «На урок» з англійської мови, дипломи І ступеня:  - Пазюк Анна, 8-Б кл. (диплом № О-15296539 від 25.05.2023); - Лупанчук Анна, 6-Г кл. (диплом № О-15322317 від 25.05.2023); - Басар Ольга, 6-В кл. (диплом № О-15302857 від 25.05.2023);  - Павлович Діана, 10-А кл. (диплом № О-15291916 від 25.05.2023).  дипломи ІІ ступеня:  - Волкова Дарина 6-В кл. (диплом № О-15291749 від 25.05.2023); - Бєсєдіна Юліана 7-В кл. (диплом № О-15331629 від 25.05.2023).  </vt:lpstr>
      <vt:lpstr>Проведений відкритий урок на тему: «UKRAINIAN NATIONAL FASHION SHOW, IT`S COOL!» 07.02.2023 р.</vt:lpstr>
      <vt:lpstr>Опис досвіду роботи: </vt:lpstr>
      <vt:lpstr>Підвищення кваліфікації в міжатестаційний період: 240 годин підвищення кваліфікації</vt:lpstr>
      <vt:lpstr>- з учнями взаємодія на високому рівні, панує взаємоповага та взаєморозуміння у процесі здобуття освіти, крім намагання навчити іноземної мови, залучаю різні методи та сучасні напрямки в розвитку сучасного життя, щоб зацікавити учнів; - з вчителями та колегами співпраця у вигляді взаємодопомоги, підтримки та обміну досвідом; - з батьками панує взаєморозуміння щодо спільної відповідальності за навчання та виховання здобувача освітніх послуг, партнерська співпраця, спілкування та розуміння того, що вчитель та батьки працюють задля досягнення спільної мети – знання учня.</vt:lpstr>
      <vt:lpstr>Інноваційні технології, що використовуються під час проведення уроків очного та дистанційного навчання:  використання інтерактивних технологій навчання, сучасних освітніх веб-ресурсів, медіаресурсів, розробка власних презентацій, таблиць, схем, обробка та підготовка відеоматеріалів до уроку, налагодження особистого підходу до кожного учня.</vt:lpstr>
      <vt:lpstr>Мої цілі на наступні 5 років, як вчителя: 1) посилено розвивати свої кваліфікацій та професійні навички, йдучи в ногу з сучасними технологіями; 2) запровадження на уроках різних методик та засобів з інших галузей, а саме елементи музики, психології, програмування, з метою підвищення зацікавленості учнів до уроків; 3) виховання призерів міських та обласних олімпіад;  4) участь у науково-практичній конференції  “Освіта. Досвід. Інновації”;  5) сприймання дітей на одному рівні із собою – це дасть можливість навчитися від учнів не менше, ніж вони навчаються від вчителя, зберегти їх довіру, авторитет та повагу в їх очах, очах колег та батьків. </vt:lpstr>
      <vt:lpstr>Щиро 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Карп Віталій Вікторович Вчитель історії, географії, курсу “Пізнаємо природу” Професійні інтереси: використання інноваційних методів навчання на уроках історії та географії, Всесвітня історія та географія в контексті шкільної історичної та географічної освіти Місія: виховання та формування національно свідомої компетентної особистості Візія: формування конкурентноздатної, відповідальної, гармонійної, інтелігентної особистості Публікації:  І  відкрита науково-практична онлайн конференція "Освіта. Досвід. Інновації" - Тема: Особливості та методика викладання суспільних дисциплін в умовах інклюзії (досвід США) ІІ відкрита науково-практична онлайн конференція "Освіта. Досвід. Інновації - Тема: Використання інтерактивного онлайн сервісу "Wordwall" на уроках історії ІІІ відкрита науково-практична онлайн конференція "Освіта. Досвід. Інновації - Тема: Методи багатоперспективності та багаторакурсності у викладанні історії в школі </dc:title>
  <dc:creator>HP650</dc:creator>
  <cp:lastModifiedBy>Гургіш В.В..</cp:lastModifiedBy>
  <cp:revision>64</cp:revision>
  <dcterms:created xsi:type="dcterms:W3CDTF">2023-03-07T09:42:37Z</dcterms:created>
  <dcterms:modified xsi:type="dcterms:W3CDTF">2024-02-23T10:57:35Z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464430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