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6"/>
  </p:notesMasterIdLst>
  <p:sldIdLst>
    <p:sldId id="256" r:id="rId2"/>
    <p:sldId id="274" r:id="rId3"/>
    <p:sldId id="278" r:id="rId4"/>
    <p:sldId id="275" r:id="rId5"/>
    <p:sldId id="284" r:id="rId6"/>
    <p:sldId id="283" r:id="rId7"/>
    <p:sldId id="282" r:id="rId8"/>
    <p:sldId id="281" r:id="rId9"/>
    <p:sldId id="285" r:id="rId10"/>
    <p:sldId id="290" r:id="rId11"/>
    <p:sldId id="286" r:id="rId12"/>
    <p:sldId id="280" r:id="rId13"/>
    <p:sldId id="287" r:id="rId14"/>
    <p:sldId id="291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FF"/>
    <a:srgbClr val="0000FF"/>
    <a:srgbClr val="3333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12" autoAdjust="0"/>
    <p:restoredTop sz="70545" autoAdjust="0"/>
  </p:normalViewPr>
  <p:slideViewPr>
    <p:cSldViewPr>
      <p:cViewPr varScale="1">
        <p:scale>
          <a:sx n="52" d="100"/>
          <a:sy n="52" d="100"/>
        </p:scale>
        <p:origin x="175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D73C06-C9B8-4CE6-A917-323A1FEDCC47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D2A237-811D-4AD0-86F1-2738B25A0D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8255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D2A237-811D-4AD0-86F1-2738B25A0D9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46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D2A237-811D-4AD0-86F1-2738B25A0D9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8448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D2A237-811D-4AD0-86F1-2738B25A0D95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0601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D2A237-811D-4AD0-86F1-2738B25A0D95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1451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D2A237-811D-4AD0-86F1-2738B25A0D95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09330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D2A237-811D-4AD0-86F1-2738B25A0D95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398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23526-7707-498A-B3A8-BC4EDAA2C55A}" type="datetimeFigureOut">
              <a:rPr lang="ru-RU" smtClean="0"/>
              <a:pPr>
                <a:defRPr/>
              </a:pPr>
              <a:t>05.03.2024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C6DD2-57D0-469D-937F-DFC989B0828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144710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417D5-58F3-41C2-AC66-EA45CE70AAD9}" type="datetimeFigureOut">
              <a:rPr lang="ru-RU" smtClean="0"/>
              <a:pPr>
                <a:defRPr/>
              </a:pPr>
              <a:t>05.03.2024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61214-903A-49B2-AA03-B149595FA99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252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C3027-7D7B-4266-B4F0-14955DA5CBF9}" type="datetimeFigureOut">
              <a:rPr lang="ru-RU" smtClean="0"/>
              <a:pPr>
                <a:defRPr/>
              </a:pPr>
              <a:t>05.03.2024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CB0DD-FD93-458D-B114-053D54E66E7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16112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C7C35-29C8-44AA-BA3A-770B9DB3954A}" type="datetimeFigureOut">
              <a:rPr lang="ru-RU" smtClean="0"/>
              <a:pPr>
                <a:defRPr/>
              </a:pPr>
              <a:t>05.03.2024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716BC-645C-437A-A810-9E4EE835FE9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559943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17E3C-0160-4D00-BE25-1F0FBE1A7EEF}" type="datetimeFigureOut">
              <a:rPr lang="ru-RU" smtClean="0"/>
              <a:pPr>
                <a:defRPr/>
              </a:pPr>
              <a:t>05.03.2024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EA444-6E40-4908-8C0E-1E89F2FDD00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503680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6DDBA-3D1C-4536-B961-D01534A823B8}" type="datetimeFigureOut">
              <a:rPr lang="ru-RU" smtClean="0"/>
              <a:pPr>
                <a:defRPr/>
              </a:pPr>
              <a:t>05.03.2024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6CE71-E52F-4837-9EF1-205597A6389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68175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BACE3-A500-409D-BC48-0D50624E5DF5}" type="datetimeFigureOut">
              <a:rPr lang="ru-RU" smtClean="0"/>
              <a:pPr>
                <a:defRPr/>
              </a:pPr>
              <a:t>05.03.2024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C5DD3-49AB-4279-91B6-1EE0D2B8D67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21929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14675-2559-451A-8C95-6DB81A129218}" type="datetimeFigureOut">
              <a:rPr lang="ru-RU" smtClean="0"/>
              <a:pPr>
                <a:defRPr/>
              </a:pPr>
              <a:t>05.03.2024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7691A-DFB6-4FE8-B62E-B9B93E4C7A7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860867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864E2-C609-4221-9FD9-F8B4EFE28D86}" type="datetimeFigureOut">
              <a:rPr lang="ru-RU" smtClean="0"/>
              <a:pPr>
                <a:defRPr/>
              </a:pPr>
              <a:t>05.03.2024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3F2CB-381E-477E-8914-BBD9D144F27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0908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EDC59-CB52-48B7-B364-B53D25C09CEB}" type="datetimeFigureOut">
              <a:rPr lang="ru-RU" smtClean="0"/>
              <a:pPr>
                <a:defRPr/>
              </a:pPr>
              <a:t>05.03.2024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2650D-F98D-4827-B0BB-A496F859F79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29112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7BC72-95A2-49C3-9713-3515FA4BD1EA}" type="datetimeFigureOut">
              <a:rPr lang="ru-RU" smtClean="0"/>
              <a:pPr>
                <a:defRPr/>
              </a:pPr>
              <a:t>05.03.2024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CE072-2C8E-4E01-9F08-E6C24D9CB74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180204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6" descr="физика.jp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C03F970-6FF1-4F4A-ABE3-4063CFD3FC1C}" type="datetimeFigureOut">
              <a:rPr lang="ru-RU" smtClean="0"/>
              <a:pPr>
                <a:defRPr/>
              </a:pPr>
              <a:t>05.03.2024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5F6801C-7075-49E7-AD90-1DA9D9CFA24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>
    <p:cover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 ?><Relationships xmlns="http://schemas.openxmlformats.org/package/2006/relationships"><Relationship Id="rId3" Target="../media/image15.jpeg" Type="http://schemas.openxmlformats.org/officeDocument/2006/relationships/image"/><Relationship Id="rId2" Target="../notesSlides/notesSlide5.xml" Type="http://schemas.openxmlformats.org/officeDocument/2006/relationships/notesSlide"/><Relationship Id="rId1" Target="../slideLayouts/slideLayout8.xml" Type="http://schemas.openxmlformats.org/officeDocument/2006/relationships/slideLayout"/></Relationships>
</file>

<file path=ppt/slides/_rels/slide11.xml.rels><?xml version="1.0" encoding="UTF-8" standalone="yes" ?><Relationships xmlns="http://schemas.openxmlformats.org/package/2006/relationships"><Relationship Id="rId3" Target="../media/image17.jpeg" Type="http://schemas.openxmlformats.org/officeDocument/2006/relationships/image"/><Relationship Id="rId7" Target="../media/image21.jpeg" Type="http://schemas.openxmlformats.org/officeDocument/2006/relationships/image"/><Relationship Id="rId2" Target="../media/image16.jpeg" Type="http://schemas.openxmlformats.org/officeDocument/2006/relationships/image"/><Relationship Id="rId1" Target="../slideLayouts/slideLayout8.xml" Type="http://schemas.openxmlformats.org/officeDocument/2006/relationships/slideLayout"/><Relationship Id="rId6" Target="../media/image20.jpeg" Type="http://schemas.openxmlformats.org/officeDocument/2006/relationships/image"/><Relationship Id="rId5" Target="../media/image19.jpeg" Type="http://schemas.openxmlformats.org/officeDocument/2006/relationships/image"/><Relationship Id="rId4" Target="../media/image18.jpeg" Type="http://schemas.openxmlformats.org/officeDocument/2006/relationships/image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5.jpg"/><Relationship Id="rId4" Type="http://schemas.openxmlformats.org/officeDocument/2006/relationships/image" Target="../media/image24.jpeg"/></Relationships>
</file>

<file path=ppt/slides/_rels/slide14.xml.rels><?xml version="1.0" encoding="UTF-8" standalone="yes" ?><Relationships xmlns="http://schemas.openxmlformats.org/package/2006/relationships"><Relationship Id="rId2" Target="../media/image26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.xml.rels><?xml version="1.0" encoding="UTF-8" standalone="yes" ?><Relationships xmlns="http://schemas.openxmlformats.org/package/2006/relationships"><Relationship Id="rId3" Target="../media/image4.jpeg" Type="http://schemas.openxmlformats.org/officeDocument/2006/relationships/image"/><Relationship Id="rId2" Target="../notesSlides/notesSlide2.xml" Type="http://schemas.openxmlformats.org/officeDocument/2006/relationships/notesSlide"/><Relationship Id="rId1" Target="../slideLayouts/slideLayout4.xml" Type="http://schemas.openxmlformats.org/officeDocument/2006/relationships/slideLayout"/></Relationships>
</file>

<file path=ppt/slides/_rels/slide3.xml.rels><?xml version="1.0" encoding="UTF-8" standalone="yes" ?><Relationships xmlns="http://schemas.openxmlformats.org/package/2006/relationships"><Relationship Id="rId3" Target="../media/image6.jpeg" Type="http://schemas.openxmlformats.org/officeDocument/2006/relationships/image"/><Relationship Id="rId2" Target="../media/image5.jpeg" Type="http://schemas.openxmlformats.org/officeDocument/2006/relationships/image"/><Relationship Id="rId1" Target="../slideLayouts/slideLayout7.xml" Type="http://schemas.openxmlformats.org/officeDocument/2006/relationships/slideLayout"/><Relationship Id="rId6" Target="../media/image9.jpeg" Type="http://schemas.openxmlformats.org/officeDocument/2006/relationships/image"/><Relationship Id="rId5" Target="../media/image8.jpeg" Type="http://schemas.openxmlformats.org/officeDocument/2006/relationships/image"/><Relationship Id="rId4" Target="../media/image7.jpeg" Type="http://schemas.openxmlformats.org/officeDocument/2006/relationships/image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 ?><Relationships xmlns="http://schemas.openxmlformats.org/package/2006/relationships"><Relationship Id="rId3" Target="../media/image12.jpeg" Type="http://schemas.openxmlformats.org/officeDocument/2006/relationships/image"/><Relationship Id="rId2" Target="../notesSlides/notesSlide4.xml" Type="http://schemas.openxmlformats.org/officeDocument/2006/relationships/notesSlide"/><Relationship Id="rId1" Target="../slideLayouts/slideLayout8.xml" Type="http://schemas.openxmlformats.org/officeDocument/2006/relationships/slideLayout"/><Relationship Id="rId5" Target="../media/image14.jpeg" Type="http://schemas.openxmlformats.org/officeDocument/2006/relationships/image"/><Relationship Id="rId4" Target="../media/image13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-34027" y="0"/>
            <a:ext cx="9178027" cy="1484784"/>
          </a:xfrm>
        </p:spPr>
        <p:txBody>
          <a:bodyPr/>
          <a:lstStyle/>
          <a:p>
            <a:pPr>
              <a:defRPr/>
            </a:pPr>
            <a:r>
              <a:rPr dirty="0" lang="uk-UA" smtClean="0" sz="2800">
                <a:solidFill>
                  <a:srgbClr val="FFFF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algn="tl" blurRad="50000" dir="7500000" dist="50800">
                    <a:srgbClr val="000000">
                      <a:shade val="5000"/>
                      <a:alpha val="35000"/>
                    </a:srgbClr>
                  </a:outerShdw>
                </a:effectLst>
                <a:latin charset="0" panose="020B0502040204020203" pitchFamily="34" typeface="Bahnschrift SemiBold SemiConden"/>
              </a:rPr>
              <a:t>Чернівецький ліцей №18 </a:t>
            </a:r>
            <a:br>
              <a:rPr dirty="0" lang="uk-UA" smtClean="0" sz="2800">
                <a:solidFill>
                  <a:srgbClr val="FFFF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algn="tl" blurRad="50000" dir="7500000" dist="50800">
                    <a:srgbClr val="000000">
                      <a:shade val="5000"/>
                      <a:alpha val="35000"/>
                    </a:srgbClr>
                  </a:outerShdw>
                </a:effectLst>
                <a:latin charset="0" panose="020B0502040204020203" pitchFamily="34" typeface="Bahnschrift SemiBold SemiConden"/>
              </a:rPr>
            </a:br>
            <a:r>
              <a:rPr dirty="0" lang="uk-UA" smtClean="0" sz="2800">
                <a:solidFill>
                  <a:srgbClr val="FFFF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algn="tl" blurRad="50000" dir="7500000" dist="50800">
                    <a:srgbClr val="000000">
                      <a:shade val="5000"/>
                      <a:alpha val="35000"/>
                    </a:srgbClr>
                  </a:outerShdw>
                </a:effectLst>
                <a:latin charset="0" panose="020B0502040204020203" pitchFamily="34" typeface="Bahnschrift SemiBold SemiConden"/>
              </a:rPr>
              <a:t>Чернівецької міської ради</a:t>
            </a:r>
            <a:endParaRPr dirty="0" lang="ru-RU" sz="2800">
              <a:solidFill>
                <a:srgbClr val="FFFF0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algn="tl" blurRad="50000" dir="7500000" dist="50800">
                  <a:srgbClr val="000000">
                    <a:shade val="5000"/>
                    <a:alpha val="35000"/>
                  </a:srgbClr>
                </a:outerShdw>
              </a:effectLst>
              <a:latin charset="0" panose="020B0502040204020203" pitchFamily="34" typeface="Bahnschrift SemiBold SemiConden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2093218"/>
            <a:ext cx="8136904" cy="4093428"/>
          </a:xfrm>
          <a:prstGeom prst="rect">
            <a:avLst/>
          </a:prstGeom>
          <a:noFill/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  <a:scene3d>
              <a:camera prst="orthographicFront"/>
              <a:lightRig dir="tl" rig="soft">
                <a:rot lat="0" lon="0" rev="0"/>
              </a:lightRig>
            </a:scene3d>
            <a:sp3d contourW="25400" prstMaterial="matte">
              <a:bevelT h="55880" prst="artDeco" w="25400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>
              <a:defRPr/>
            </a:pPr>
            <a:r>
              <a:rPr b="1" dirty="0" lang="uk-UA" spc="50" sz="3200">
                <a:ln w="11430"/>
                <a:solidFill>
                  <a:schemeClr val="accent2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algn="tl" blurRad="76200" dir="5400000" dist="50800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b="1" dirty="0" lang="uk-UA" smtClean="0" spc="50" sz="3200">
                <a:ln w="11430"/>
                <a:solidFill>
                  <a:schemeClr val="accent2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algn="tl" blurRad="76200" dir="5400000" dist="50800" rotWithShape="0">
                    <a:srgbClr val="000000">
                      <a:alpha val="65000"/>
                    </a:srgbClr>
                  </a:outerShdw>
                </a:effectLst>
                <a:latin charset="0" panose="020B0502040204020203" pitchFamily="34" typeface="Bahnschrift SemiBold SemiConden"/>
                <a:cs charset="0" panose="02020603050405020304" pitchFamily="18" typeface="Times New Roman"/>
              </a:rPr>
              <a:t>З ДОСВІДУ РОБОТИ</a:t>
            </a:r>
          </a:p>
          <a:p>
            <a:pPr algn="r">
              <a:defRPr/>
            </a:pPr>
            <a:r>
              <a:rPr b="1" dirty="0" lang="uk-UA" smtClean="0" spc="50" sz="3200">
                <a:ln w="11430"/>
                <a:solidFill>
                  <a:schemeClr val="accent2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algn="tl" blurRad="76200" dir="5400000" dist="50800" rotWithShape="0">
                    <a:srgbClr val="000000">
                      <a:alpha val="65000"/>
                    </a:srgbClr>
                  </a:outerShdw>
                </a:effectLst>
                <a:latin charset="0" panose="020B0502040204020203" pitchFamily="34" typeface="Bahnschrift SemiBold SemiConden"/>
                <a:cs charset="0" panose="02020603050405020304" pitchFamily="18" typeface="Times New Roman"/>
              </a:rPr>
              <a:t> </a:t>
            </a:r>
            <a:r>
              <a:rPr b="1" dirty="0" lang="uk-UA" spc="50" sz="3200">
                <a:ln w="11430"/>
                <a:solidFill>
                  <a:schemeClr val="accent2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algn="tl" blurRad="76200" dir="5400000" dist="50800" rotWithShape="0">
                    <a:srgbClr val="000000">
                      <a:alpha val="65000"/>
                    </a:srgbClr>
                  </a:outerShdw>
                </a:effectLst>
                <a:latin charset="0" panose="020B0502040204020203" pitchFamily="34" typeface="Bahnschrift SemiBold SemiConden"/>
                <a:cs charset="0" panose="02020603050405020304" pitchFamily="18" typeface="Times New Roman"/>
              </a:rPr>
              <a:t>В</a:t>
            </a:r>
            <a:r>
              <a:rPr b="1" dirty="0" lang="uk-UA" smtClean="0" spc="50" sz="3200">
                <a:ln w="11430"/>
                <a:solidFill>
                  <a:schemeClr val="accent2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algn="tl" blurRad="76200" dir="5400000" dist="50800" rotWithShape="0">
                    <a:srgbClr val="000000">
                      <a:alpha val="65000"/>
                    </a:srgbClr>
                  </a:outerShdw>
                </a:effectLst>
                <a:latin charset="0" panose="020B0502040204020203" pitchFamily="34" typeface="Bahnschrift SemiBold SemiConden"/>
                <a:cs charset="0" panose="02020603050405020304" pitchFamily="18" typeface="Times New Roman"/>
              </a:rPr>
              <a:t>ЧИТЕЛЯ ХІМІЇ</a:t>
            </a:r>
          </a:p>
          <a:p>
            <a:pPr algn="r">
              <a:defRPr/>
            </a:pPr>
            <a:endParaRPr b="1" dirty="0" lang="uk-UA" spc="50" sz="3600">
              <a:ln w="11430"/>
              <a:solidFill>
                <a:schemeClr val="accent2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algn="tl" blurRad="76200" dir="5400000" dist="50800" rotWithShape="0">
                  <a:srgbClr val="000000">
                    <a:alpha val="65000"/>
                  </a:srgbClr>
                </a:outerShdw>
              </a:effectLst>
              <a:latin charset="0" panose="020B0502040204020203" pitchFamily="34" typeface="Bahnschrift SemiBold SemiConden"/>
              <a:cs charset="0" panose="02020603050405020304" pitchFamily="18" typeface="Times New Roman"/>
            </a:endParaRPr>
          </a:p>
          <a:p>
            <a:pPr algn="r">
              <a:defRPr/>
            </a:pPr>
            <a:r>
              <a:rPr b="1" dirty="0" lang="uk-UA" smtClean="0" spc="50" sz="4000">
                <a:ln w="11430"/>
                <a:solidFill>
                  <a:schemeClr val="accent2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algn="tl" blurRad="76200" dir="5400000" dist="50800" rotWithShape="0">
                    <a:srgbClr val="000000">
                      <a:alpha val="65000"/>
                    </a:srgbClr>
                  </a:outerShdw>
                </a:effectLst>
                <a:latin charset="0" panose="020B0502040204020203" pitchFamily="34" typeface="Bahnschrift SemiBold SemiConden"/>
                <a:cs charset="0" panose="02020603050405020304" pitchFamily="18" typeface="Times New Roman"/>
              </a:rPr>
              <a:t>                                                                    Теплової </a:t>
            </a:r>
          </a:p>
          <a:p>
            <a:pPr algn="r">
              <a:defRPr/>
            </a:pPr>
            <a:r>
              <a:rPr b="1" dirty="0" lang="uk-UA" smtClean="0" spc="50" sz="4000">
                <a:ln w="11430"/>
                <a:solidFill>
                  <a:schemeClr val="accent2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algn="tl" blurRad="76200" dir="5400000" dist="50800" rotWithShape="0">
                    <a:srgbClr val="000000">
                      <a:alpha val="65000"/>
                    </a:srgbClr>
                  </a:outerShdw>
                </a:effectLst>
                <a:latin charset="0" panose="020B0502040204020203" pitchFamily="34" typeface="Bahnschrift SemiBold SemiConden"/>
                <a:cs charset="0" panose="02020603050405020304" pitchFamily="18" typeface="Times New Roman"/>
              </a:rPr>
              <a:t>                                 Марії Федорівни</a:t>
            </a:r>
          </a:p>
          <a:p>
            <a:pPr algn="r">
              <a:defRPr/>
            </a:pPr>
            <a:endParaRPr b="1" dirty="0" lang="uk-UA" spc="50" sz="200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algn="tl" blurRad="76200" dir="5400000" dist="50800" rotWithShape="0">
                  <a:srgbClr val="000000">
                    <a:alpha val="65000"/>
                  </a:srgbClr>
                </a:outerShdw>
              </a:effectLst>
              <a:latin charset="0" panose="02020603050405020304" pitchFamily="18" typeface="Times New Roman"/>
              <a:cs charset="0" panose="02020603050405020304" pitchFamily="18" typeface="Times New Roman"/>
            </a:endParaRPr>
          </a:p>
          <a:p>
            <a:pPr algn="ctr">
              <a:defRPr/>
            </a:pPr>
            <a:r>
              <a:rPr b="1" dirty="0" lang="uk-UA" smtClean="0" spc="50" sz="20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algn="tl" blurRad="76200" dir="5400000" dist="50800" rotWithShape="0">
                    <a:srgbClr val="000000">
                      <a:alpha val="65000"/>
                    </a:srgbClr>
                  </a:outerShdw>
                </a:effectLst>
                <a:latin charset="0" panose="02020603050405020304" pitchFamily="18" typeface="Times New Roman"/>
                <a:cs charset="0" panose="02020603050405020304" pitchFamily="18" typeface="Times New Roman"/>
              </a:rPr>
              <a:t>2024   рік</a:t>
            </a:r>
            <a:endParaRPr b="1" dirty="0" lang="ru-RU" spc="50" sz="200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algn="tl" blurRad="76200" dir="5400000" dist="50800" rotWithShape="0">
                  <a:srgbClr val="000000">
                    <a:alpha val="65000"/>
                  </a:srgbClr>
                </a:outerShdw>
              </a:effectLst>
              <a:latin charset="0" panose="02020603050405020304" pitchFamily="18" typeface="Times New Roman"/>
              <a:cs charset="0" panose="02020603050405020304" pitchFamily="18" typeface="Times New Roman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"/>
          <a:stretch/>
        </p:blipFill>
        <p:spPr>
          <a:xfrm>
            <a:off x="179512" y="1486001"/>
            <a:ext cx="3600400" cy="3856062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  <p:timing>
    <p:tnLst>
      <p:par>
        <p:cTn dur="indefinite" id="1" nodeType="tmRoot" restart="never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800">
                <a:solidFill>
                  <a:srgbClr val="FFFF00"/>
                </a:solidFill>
              </a:rPr>
              <a:t>Робота з обдарованими дітьми</a:t>
            </a:r>
            <a:endParaRPr lang="ru-RU" sz="280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 smtClean="0">
                <a:solidFill>
                  <a:srgbClr val="92D050"/>
                </a:solidFill>
                <a:latin typeface="Bahnschrift SemiBold SemiConden" panose="020B0502040204020203" pitchFamily="34" charset="0"/>
              </a:rPr>
              <a:t>Переможницею</a:t>
            </a:r>
            <a:r>
              <a:rPr lang="ru-RU" dirty="0" smtClean="0">
                <a:solidFill>
                  <a:srgbClr val="92D050"/>
                </a:solidFill>
                <a:latin typeface="Bahnschrift SemiBold SemiConden" panose="020B0502040204020203" pitchFamily="34" charset="0"/>
              </a:rPr>
              <a:t> </a:t>
            </a:r>
            <a:r>
              <a:rPr lang="ru-RU" dirty="0">
                <a:solidFill>
                  <a:srgbClr val="92D050"/>
                </a:solidFill>
                <a:latin typeface="Bahnschrift SemiBold SemiConden" panose="020B0502040204020203" pitchFamily="34" charset="0"/>
              </a:rPr>
              <a:t>ІІ </a:t>
            </a:r>
            <a:r>
              <a:rPr lang="ru-RU" dirty="0" err="1">
                <a:solidFill>
                  <a:srgbClr val="92D050"/>
                </a:solidFill>
                <a:latin typeface="Bahnschrift SemiBold SemiConden" panose="020B0502040204020203" pitchFamily="34" charset="0"/>
              </a:rPr>
              <a:t>етапу</a:t>
            </a:r>
            <a:r>
              <a:rPr lang="ru-RU" dirty="0">
                <a:solidFill>
                  <a:srgbClr val="92D050"/>
                </a:solidFill>
                <a:latin typeface="Bahnschrift SemiBold SemiConden" panose="020B0502040204020203" pitchFamily="34" charset="0"/>
              </a:rPr>
              <a:t> </a:t>
            </a:r>
            <a:r>
              <a:rPr lang="ru-RU" dirty="0" err="1" smtClean="0">
                <a:solidFill>
                  <a:srgbClr val="92D050"/>
                </a:solidFill>
                <a:latin typeface="Bahnschrift SemiBold SemiConden" panose="020B0502040204020203" pitchFamily="34" charset="0"/>
              </a:rPr>
              <a:t>Всеукраїнської</a:t>
            </a:r>
            <a:r>
              <a:rPr lang="ru-RU" dirty="0" smtClean="0">
                <a:solidFill>
                  <a:srgbClr val="92D050"/>
                </a:solidFill>
                <a:latin typeface="Bahnschrift SemiBold SemiConden" panose="020B0502040204020203" pitchFamily="34" charset="0"/>
              </a:rPr>
              <a:t> </a:t>
            </a:r>
            <a:r>
              <a:rPr lang="ru-RU" dirty="0" err="1" smtClean="0">
                <a:solidFill>
                  <a:srgbClr val="92D050"/>
                </a:solidFill>
                <a:latin typeface="Bahnschrift SemiBold SemiConden" panose="020B0502040204020203" pitchFamily="34" charset="0"/>
              </a:rPr>
              <a:t>предметної</a:t>
            </a:r>
            <a:r>
              <a:rPr lang="ru-RU" dirty="0" smtClean="0">
                <a:solidFill>
                  <a:srgbClr val="92D050"/>
                </a:solidFill>
                <a:latin typeface="Bahnschrift SemiBold SemiConden" panose="020B0502040204020203" pitchFamily="34" charset="0"/>
              </a:rPr>
              <a:t> </a:t>
            </a:r>
            <a:r>
              <a:rPr lang="ru-RU" dirty="0" err="1" smtClean="0">
                <a:solidFill>
                  <a:srgbClr val="92D050"/>
                </a:solidFill>
                <a:latin typeface="Bahnschrift SemiBold SemiConden" panose="020B0502040204020203" pitchFamily="34" charset="0"/>
              </a:rPr>
              <a:t>олімпіади</a:t>
            </a:r>
            <a:r>
              <a:rPr lang="ru-RU" dirty="0" smtClean="0">
                <a:solidFill>
                  <a:srgbClr val="92D050"/>
                </a:solidFill>
                <a:latin typeface="Bahnschrift SemiBold SemiConden" panose="020B0502040204020203" pitchFamily="34" charset="0"/>
              </a:rPr>
              <a:t> з </a:t>
            </a:r>
            <a:r>
              <a:rPr lang="ru-RU" dirty="0" err="1" smtClean="0">
                <a:solidFill>
                  <a:srgbClr val="92D050"/>
                </a:solidFill>
                <a:latin typeface="Bahnschrift SemiBold SemiConden" panose="020B0502040204020203" pitchFamily="34" charset="0"/>
              </a:rPr>
              <a:t>хімії</a:t>
            </a:r>
            <a:r>
              <a:rPr lang="ru-RU" dirty="0" smtClean="0">
                <a:solidFill>
                  <a:srgbClr val="92D050"/>
                </a:solidFill>
                <a:latin typeface="Bahnschrift SemiBold SemiConden" panose="020B0502040204020203" pitchFamily="34" charset="0"/>
              </a:rPr>
              <a:t> у 2023 </a:t>
            </a:r>
            <a:r>
              <a:rPr lang="ru-RU" dirty="0" err="1" smtClean="0">
                <a:solidFill>
                  <a:srgbClr val="92D050"/>
                </a:solidFill>
                <a:latin typeface="Bahnschrift SemiBold SemiConden" panose="020B0502040204020203" pitchFamily="34" charset="0"/>
              </a:rPr>
              <a:t>році</a:t>
            </a:r>
            <a:r>
              <a:rPr lang="ru-RU" dirty="0" smtClean="0">
                <a:solidFill>
                  <a:srgbClr val="92D050"/>
                </a:solidFill>
                <a:latin typeface="Bahnschrift SemiBold SemiConden" panose="020B0502040204020203" pitchFamily="34" charset="0"/>
              </a:rPr>
              <a:t> стала </a:t>
            </a:r>
            <a:r>
              <a:rPr lang="ru-RU" dirty="0" err="1" smtClean="0">
                <a:solidFill>
                  <a:srgbClr val="92D050"/>
                </a:solidFill>
                <a:latin typeface="Bahnschrift SemiBold SemiConden" panose="020B0502040204020203" pitchFamily="34" charset="0"/>
              </a:rPr>
              <a:t>учениця</a:t>
            </a:r>
            <a:r>
              <a:rPr lang="ru-RU" dirty="0" smtClean="0">
                <a:solidFill>
                  <a:srgbClr val="92D050"/>
                </a:solidFill>
                <a:latin typeface="Bahnschrift SemiBold SemiConden" panose="020B0502040204020203" pitchFamily="34" charset="0"/>
              </a:rPr>
              <a:t> </a:t>
            </a:r>
            <a:r>
              <a:rPr lang="ru-RU" dirty="0">
                <a:solidFill>
                  <a:srgbClr val="92D050"/>
                </a:solidFill>
                <a:latin typeface="Bahnschrift SemiBold SemiConden" panose="020B0502040204020203" pitchFamily="34" charset="0"/>
              </a:rPr>
              <a:t>9-А </a:t>
            </a:r>
            <a:r>
              <a:rPr lang="ru-RU" dirty="0" err="1">
                <a:solidFill>
                  <a:srgbClr val="92D050"/>
                </a:solidFill>
                <a:latin typeface="Bahnschrift SemiBold SemiConden" panose="020B0502040204020203" pitchFamily="34" charset="0"/>
              </a:rPr>
              <a:t>класу</a:t>
            </a:r>
            <a:r>
              <a:rPr lang="ru-RU" dirty="0">
                <a:solidFill>
                  <a:srgbClr val="92D050"/>
                </a:solidFill>
                <a:latin typeface="Bahnschrift SemiBold SemiConden" panose="020B0502040204020203" pitchFamily="34" charset="0"/>
              </a:rPr>
              <a:t> </a:t>
            </a:r>
            <a:r>
              <a:rPr lang="ru-RU" dirty="0" err="1">
                <a:solidFill>
                  <a:srgbClr val="92D050"/>
                </a:solidFill>
                <a:latin typeface="Bahnschrift SemiBold SemiConden" panose="020B0502040204020203" pitchFamily="34" charset="0"/>
              </a:rPr>
              <a:t>Зуляк</a:t>
            </a:r>
            <a:r>
              <a:rPr lang="ru-RU" dirty="0">
                <a:solidFill>
                  <a:srgbClr val="92D050"/>
                </a:solidFill>
                <a:latin typeface="Bahnschrift SemiBold SemiConden" panose="020B0502040204020203" pitchFamily="34" charset="0"/>
              </a:rPr>
              <a:t> </a:t>
            </a:r>
            <a:r>
              <a:rPr lang="ru-RU" dirty="0" err="1" smtClean="0">
                <a:solidFill>
                  <a:srgbClr val="92D050"/>
                </a:solidFill>
                <a:latin typeface="Bahnschrift SemiBold SemiConden" panose="020B0502040204020203" pitchFamily="34" charset="0"/>
              </a:rPr>
              <a:t>Анастасія</a:t>
            </a:r>
            <a:r>
              <a:rPr lang="ru-RU" dirty="0" smtClean="0">
                <a:solidFill>
                  <a:srgbClr val="92D050"/>
                </a:solidFill>
                <a:latin typeface="Bahnschrift SemiBold SemiConden" panose="020B0502040204020203" pitchFamily="34" charset="0"/>
              </a:rPr>
              <a:t> - ІІІ </a:t>
            </a:r>
            <a:r>
              <a:rPr lang="ru-RU" dirty="0" err="1">
                <a:solidFill>
                  <a:srgbClr val="92D050"/>
                </a:solidFill>
                <a:latin typeface="Bahnschrift SemiBold SemiConden" panose="020B0502040204020203" pitchFamily="34" charset="0"/>
              </a:rPr>
              <a:t>місце</a:t>
            </a:r>
            <a:r>
              <a:rPr lang="ru-RU" dirty="0">
                <a:solidFill>
                  <a:srgbClr val="92D050"/>
                </a:solidFill>
                <a:latin typeface="Bahnschrift SemiBold SemiConden" panose="020B0502040204020203" pitchFamily="34" charset="0"/>
              </a:rPr>
              <a:t> </a:t>
            </a:r>
            <a:r>
              <a:rPr lang="ru-RU" dirty="0" smtClean="0">
                <a:solidFill>
                  <a:srgbClr val="92D050"/>
                </a:solidFill>
                <a:latin typeface="Bahnschrift SemiBold SemiConden" panose="020B0502040204020203" pitchFamily="34" charset="0"/>
              </a:rPr>
              <a:t>(</a:t>
            </a:r>
            <a:r>
              <a:rPr lang="ru-RU" dirty="0" err="1">
                <a:solidFill>
                  <a:srgbClr val="92D050"/>
                </a:solidFill>
                <a:latin typeface="Bahnschrift SemiBold SemiConden" panose="020B0502040204020203" pitchFamily="34" charset="0"/>
              </a:rPr>
              <a:t>вчитель</a:t>
            </a:r>
            <a:r>
              <a:rPr lang="ru-RU" dirty="0">
                <a:solidFill>
                  <a:srgbClr val="92D050"/>
                </a:solidFill>
                <a:latin typeface="Bahnschrift SemiBold SemiConden" panose="020B0502040204020203" pitchFamily="34" charset="0"/>
              </a:rPr>
              <a:t> Теплова </a:t>
            </a:r>
            <a:r>
              <a:rPr lang="ru-RU" dirty="0" smtClean="0">
                <a:solidFill>
                  <a:srgbClr val="92D050"/>
                </a:solidFill>
                <a:latin typeface="Bahnschrift SemiBold SemiConden" panose="020B0502040204020203" pitchFamily="34" charset="0"/>
              </a:rPr>
              <a:t>М.Ф.). У 2022 </a:t>
            </a:r>
            <a:r>
              <a:rPr lang="ru-RU" dirty="0" err="1" smtClean="0">
                <a:solidFill>
                  <a:srgbClr val="92D050"/>
                </a:solidFill>
                <a:latin typeface="Bahnschrift SemiBold SemiConden" panose="020B0502040204020203" pitchFamily="34" charset="0"/>
              </a:rPr>
              <a:t>році</a:t>
            </a:r>
            <a:r>
              <a:rPr lang="ru-RU" dirty="0" smtClean="0">
                <a:solidFill>
                  <a:srgbClr val="92D050"/>
                </a:solidFill>
                <a:latin typeface="Bahnschrift SemiBold SemiConden" panose="020B0502040204020203" pitchFamily="34" charset="0"/>
              </a:rPr>
              <a:t> Настя </a:t>
            </a:r>
            <a:r>
              <a:rPr lang="ru-RU" dirty="0" err="1" smtClean="0">
                <a:solidFill>
                  <a:srgbClr val="92D050"/>
                </a:solidFill>
                <a:latin typeface="Bahnschrift SemiBold SemiConden" panose="020B0502040204020203" pitchFamily="34" charset="0"/>
              </a:rPr>
              <a:t>теж</a:t>
            </a:r>
            <a:r>
              <a:rPr lang="ru-RU" dirty="0" smtClean="0">
                <a:solidFill>
                  <a:srgbClr val="92D050"/>
                </a:solidFill>
                <a:latin typeface="Bahnschrift SemiBold SemiConden" panose="020B0502040204020203" pitchFamily="34" charset="0"/>
              </a:rPr>
              <a:t> </a:t>
            </a:r>
            <a:r>
              <a:rPr lang="ru-RU" dirty="0" err="1" smtClean="0">
                <a:solidFill>
                  <a:srgbClr val="92D050"/>
                </a:solidFill>
                <a:latin typeface="Bahnschrift SemiBold SemiConden" panose="020B0502040204020203" pitchFamily="34" charset="0"/>
              </a:rPr>
              <a:t>посіла</a:t>
            </a:r>
            <a:r>
              <a:rPr lang="ru-RU" dirty="0" smtClean="0">
                <a:solidFill>
                  <a:srgbClr val="92D050"/>
                </a:solidFill>
                <a:latin typeface="Bahnschrift SemiBold SemiConden" panose="020B0502040204020203" pitchFamily="34" charset="0"/>
              </a:rPr>
              <a:t> ІІІ </a:t>
            </a:r>
            <a:r>
              <a:rPr lang="ru-RU" dirty="0" err="1" smtClean="0">
                <a:solidFill>
                  <a:srgbClr val="92D050"/>
                </a:solidFill>
                <a:latin typeface="Bahnschrift SemiBold SemiConden" panose="020B0502040204020203" pitchFamily="34" charset="0"/>
              </a:rPr>
              <a:t>місце</a:t>
            </a:r>
            <a:r>
              <a:rPr lang="ru-RU" dirty="0" smtClean="0">
                <a:solidFill>
                  <a:srgbClr val="92D050"/>
                </a:solidFill>
                <a:latin typeface="Bahnschrift SemiBold SemiConden" panose="020B0502040204020203" pitchFamily="34" charset="0"/>
              </a:rPr>
              <a:t> на </a:t>
            </a:r>
            <a:r>
              <a:rPr lang="ru-RU" dirty="0" err="1" smtClean="0">
                <a:solidFill>
                  <a:srgbClr val="92D050"/>
                </a:solidFill>
                <a:latin typeface="Bahnschrift SemiBold SemiConden" panose="020B0502040204020203" pitchFamily="34" charset="0"/>
              </a:rPr>
              <a:t>олімпіаді</a:t>
            </a:r>
            <a:r>
              <a:rPr lang="ru-RU" dirty="0" smtClean="0">
                <a:solidFill>
                  <a:srgbClr val="92D050"/>
                </a:solidFill>
                <a:latin typeface="Bahnschrift SemiBold SemiConden" panose="020B0502040204020203" pitchFamily="34" charset="0"/>
              </a:rPr>
              <a:t> з </a:t>
            </a:r>
            <a:r>
              <a:rPr lang="ru-RU" dirty="0" err="1" smtClean="0">
                <a:solidFill>
                  <a:srgbClr val="92D050"/>
                </a:solidFill>
                <a:latin typeface="Bahnschrift SemiBold SemiConden" panose="020B0502040204020203" pitchFamily="34" charset="0"/>
              </a:rPr>
              <a:t>хімії</a:t>
            </a:r>
            <a:r>
              <a:rPr lang="ru-RU" dirty="0" smtClean="0">
                <a:solidFill>
                  <a:srgbClr val="92D050"/>
                </a:solidFill>
                <a:latin typeface="Bahnschrift SemiBold SemiConden" panose="020B0502040204020203" pitchFamily="34" charset="0"/>
              </a:rPr>
              <a:t>.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805356"/>
            <a:ext cx="3286001" cy="3950550"/>
          </a:xfrm>
          <a:prstGeom prst="rect">
            <a:avLst/>
          </a:prstGeo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512" y="1805355"/>
            <a:ext cx="3340769" cy="4320807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753671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400" dirty="0" smtClean="0">
                <a:solidFill>
                  <a:srgbClr val="FFFF00"/>
                </a:solidFill>
                <a:latin typeface="Bahnschrift SemiBold SemiConden" panose="020B0502040204020203" pitchFamily="34" charset="0"/>
              </a:rPr>
              <a:t>Робота класного керівника. Успішні випускники ліцею №18</a:t>
            </a:r>
            <a:endParaRPr lang="ru-RU" sz="2400" dirty="0">
              <a:solidFill>
                <a:srgbClr val="FFFF00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 flipH="1">
            <a:off x="3465513" y="1435100"/>
            <a:ext cx="818455" cy="469106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225" y="107844"/>
            <a:ext cx="3323780" cy="2991243"/>
          </a:xfr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8995" y="3780631"/>
            <a:ext cx="2637447" cy="2664295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8225" y="3390141"/>
            <a:ext cx="2985775" cy="3063193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410663" y="4432791"/>
            <a:ext cx="2577160" cy="2197607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06284" y="550174"/>
            <a:ext cx="2198336" cy="2839968"/>
          </a:xfrm>
          <a:prstGeom prst="rect">
            <a:avLst/>
          </a:prstGeom>
        </p:spPr>
      </p:pic>
      <p:pic>
        <p:nvPicPr>
          <p:cNvPr id="1026" name="Picture 2" descr="Немає опису світлини.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28799"/>
            <a:ext cx="3695228" cy="2610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367664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5636" y="274638"/>
            <a:ext cx="8271164" cy="1143000"/>
          </a:xfrm>
        </p:spPr>
        <p:txBody>
          <a:bodyPr/>
          <a:lstStyle/>
          <a:p>
            <a:r>
              <a:rPr lang="uk-UA" dirty="0" smtClean="0">
                <a:solidFill>
                  <a:srgbClr val="C00000"/>
                </a:solidFill>
                <a:latin typeface="Bahnschrift SemiBold SemiConden" panose="020B0502040204020203" pitchFamily="34" charset="0"/>
              </a:rPr>
              <a:t>Мої матеріали на веб-ресурсах</a:t>
            </a:r>
            <a:endParaRPr lang="ru-RU" dirty="0">
              <a:solidFill>
                <a:srgbClr val="C00000"/>
              </a:solidFill>
              <a:latin typeface="Bahnschrift SemiBold SemiConden" panose="020B0502040204020203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417638"/>
            <a:ext cx="8003232" cy="5179714"/>
          </a:xfrm>
        </p:spPr>
      </p:pic>
    </p:spTree>
    <p:extLst>
      <p:ext uri="{BB962C8B-B14F-4D97-AF65-F5344CB8AC3E}">
        <p14:creationId xmlns:p14="http://schemas.microsoft.com/office/powerpoint/2010/main" val="328789648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Мої захоплення</a:t>
            </a:r>
            <a:endParaRPr lang="ru-RU">
              <a:solidFill>
                <a:srgbClr val="FFC000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4929411"/>
          </a:xfrm>
        </p:spPr>
        <p:txBody>
          <a:bodyPr/>
          <a:lstStyle/>
          <a:p>
            <a:r>
              <a:rPr lang="uk-UA" smtClean="0">
                <a:solidFill>
                  <a:srgbClr val="FFFF00"/>
                </a:solidFill>
              </a:rPr>
              <a:t>Вивчаю рідну Україну</a:t>
            </a:r>
            <a:endParaRPr lang="ru-RU">
              <a:solidFill>
                <a:srgbClr val="FFFF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856956" y="1417638"/>
            <a:ext cx="4038600" cy="6070591"/>
          </a:xfrm>
        </p:spPr>
        <p:txBody>
          <a:bodyPr/>
          <a:lstStyle/>
          <a:p>
            <a:r>
              <a:rPr lang="uk-UA" smtClean="0">
                <a:solidFill>
                  <a:srgbClr val="FFFF00"/>
                </a:solidFill>
              </a:rPr>
              <a:t>Люблю музику</a:t>
            </a:r>
            <a:endParaRPr lang="ru-RU">
              <a:solidFill>
                <a:srgbClr val="FFFF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1465" y="2060848"/>
            <a:ext cx="3744416" cy="453650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6818" t="-4289" r="-26818" b="-4289"/>
          <a:stretch/>
        </p:blipFill>
        <p:spPr>
          <a:xfrm>
            <a:off x="3347864" y="2237731"/>
            <a:ext cx="3960439" cy="2847453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234" y="2060847"/>
            <a:ext cx="3692488" cy="4666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22420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FF00"/>
                </a:solidFill>
                <a:latin typeface="Bahnschrift SemiBold SemiConden" panose="020B0502040204020203" pitchFamily="34" charset="0"/>
              </a:rPr>
              <a:t>Мої цілі на </a:t>
            </a:r>
            <a:r>
              <a:rPr lang="uk-UA" dirty="0" smtClean="0">
                <a:solidFill>
                  <a:srgbClr val="FFFF00"/>
                </a:solidFill>
                <a:latin typeface="Bahnschrift SemiBold SemiConden" panose="020B0502040204020203" pitchFamily="34" charset="0"/>
              </a:rPr>
              <a:t>майбутнє – освоїти нові ролі вчителя</a:t>
            </a:r>
            <a:endParaRPr lang="ru-RU" dirty="0">
              <a:solidFill>
                <a:srgbClr val="FFFF00"/>
              </a:solidFill>
              <a:latin typeface="Bahnschrift SemiBold SemiConden" panose="020B0502040204020203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9592" y="1700808"/>
            <a:ext cx="7787208" cy="5157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872515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42195"/>
          </a:xfrm>
        </p:spPr>
        <p:txBody>
          <a:bodyPr/>
          <a:lstStyle/>
          <a:p>
            <a:r>
              <a:rPr lang="uk-UA" sz="4000" dirty="0" smtClean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/>
            </a:r>
            <a:br>
              <a:rPr lang="uk-UA" sz="4000" dirty="0" smtClean="0">
                <a:solidFill>
                  <a:srgbClr val="FFC000"/>
                </a:solidFill>
                <a:latin typeface="Bahnschrift SemiBold SemiConden" panose="020B0502040204020203" pitchFamily="34" charset="0"/>
              </a:rPr>
            </a:br>
            <a:r>
              <a:rPr lang="ru-RU" sz="4000" dirty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/>
            </a:r>
            <a:br>
              <a:rPr lang="ru-RU" sz="4000" dirty="0">
                <a:solidFill>
                  <a:srgbClr val="FFC000"/>
                </a:solidFill>
                <a:latin typeface="Bahnschrift SemiBold SemiConden" panose="020B0502040204020203" pitchFamily="34" charset="0"/>
              </a:rPr>
            </a:br>
            <a:endParaRPr lang="ru-RU" sz="4000" dirty="0">
              <a:solidFill>
                <a:srgbClr val="FFC000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1560" y="3581192"/>
            <a:ext cx="8075240" cy="2800136"/>
          </a:xfrm>
        </p:spPr>
        <p:txBody>
          <a:bodyPr/>
          <a:lstStyle/>
          <a:p>
            <a:r>
              <a:rPr lang="uk-UA" dirty="0" smtClean="0">
                <a:solidFill>
                  <a:srgbClr val="FFFF00"/>
                </a:solidFill>
                <a:latin typeface="Bahnschrift SemiBold SemiConden" panose="020B0502040204020203" pitchFamily="34" charset="0"/>
              </a:rPr>
              <a:t>Освіта – закінчила Чернівецький державний університет.</a:t>
            </a:r>
          </a:p>
          <a:p>
            <a:r>
              <a:rPr lang="uk-UA" dirty="0" smtClean="0">
                <a:solidFill>
                  <a:srgbClr val="FFFF00"/>
                </a:solidFill>
                <a:latin typeface="Bahnschrift SemiBold SemiConden" panose="020B0502040204020203" pitchFamily="34" charset="0"/>
              </a:rPr>
              <a:t>Фах за освітою – хімік</a:t>
            </a:r>
            <a:r>
              <a:rPr lang="uk-UA" smtClean="0">
                <a:solidFill>
                  <a:srgbClr val="FFFF00"/>
                </a:solidFill>
                <a:latin typeface="Bahnschrift SemiBold SemiConden" panose="020B0502040204020203" pitchFamily="34" charset="0"/>
              </a:rPr>
              <a:t>, викладач.</a:t>
            </a:r>
            <a:endParaRPr lang="uk-UA" dirty="0" smtClean="0">
              <a:solidFill>
                <a:srgbClr val="FFFF00"/>
              </a:solidFill>
              <a:latin typeface="Bahnschrift SemiBold SemiConden" panose="020B0502040204020203" pitchFamily="34" charset="0"/>
            </a:endParaRPr>
          </a:p>
          <a:p>
            <a:r>
              <a:rPr lang="uk-UA" dirty="0" smtClean="0">
                <a:solidFill>
                  <a:srgbClr val="FFFF00"/>
                </a:solidFill>
                <a:latin typeface="Bahnschrift SemiBold SemiConden" panose="020B0502040204020203" pitchFamily="34" charset="0"/>
              </a:rPr>
              <a:t>Стаж роботи – 41 рік , з них 18 років – заступник директора з НВР у школі № 27 і школі № 22 та  </a:t>
            </a:r>
          </a:p>
          <a:p>
            <a:pPr marL="0" lvl="0" indent="0">
              <a:buNone/>
            </a:pPr>
            <a:r>
              <a:rPr lang="uk-UA" dirty="0" smtClean="0">
                <a:solidFill>
                  <a:srgbClr val="FFFF00"/>
                </a:solidFill>
                <a:latin typeface="Bahnschrift SemiBold SemiConden" panose="020B0502040204020203" pitchFamily="34" charset="0"/>
              </a:rPr>
              <a:t>    9 років – методист з хімії відділу, управління освіти</a:t>
            </a:r>
            <a:endParaRPr lang="ru-RU" dirty="0">
              <a:solidFill>
                <a:srgbClr val="FFFF00"/>
              </a:solidFill>
              <a:latin typeface="Bahnschrift SemiBold SemiConden" panose="020B0502040204020203" pitchFamily="34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1043608" y="282812"/>
            <a:ext cx="6840760" cy="3290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5142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9"/>
            <a:ext cx="581207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Курсова</a:t>
            </a:r>
            <a:r>
              <a:rPr lang="ru-RU" sz="3200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перепідготовка</a:t>
            </a:r>
            <a:r>
              <a:rPr lang="ru-RU" sz="3200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sz="3200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останні</a:t>
            </a:r>
            <a:r>
              <a:rPr lang="ru-RU" sz="3200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5 </a:t>
            </a:r>
            <a:r>
              <a:rPr lang="ru-RU" sz="3200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років</a:t>
            </a:r>
            <a:endParaRPr lang="ru-RU" sz="3200" dirty="0">
              <a:solidFill>
                <a:srgbClr val="FFFF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-540000">
            <a:off x="353678" y="1780732"/>
            <a:ext cx="2355532" cy="221697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-600000">
            <a:off x="2855340" y="1084382"/>
            <a:ext cx="2838536" cy="324285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-600000">
            <a:off x="435015" y="4276190"/>
            <a:ext cx="2766725" cy="222121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-660000">
            <a:off x="2731870" y="3931779"/>
            <a:ext cx="3044017" cy="2585773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-480000">
            <a:off x="5378275" y="3187641"/>
            <a:ext cx="2961860" cy="316835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10" name="Прямоугольник 9"/>
          <p:cNvSpPr/>
          <p:nvPr/>
        </p:nvSpPr>
        <p:spPr>
          <a:xfrm>
            <a:off x="5724128" y="260649"/>
            <a:ext cx="3312368" cy="2891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" indent="-1905" algn="ctr" fontAlgn="t">
              <a:lnSpc>
                <a:spcPct val="107000"/>
              </a:lnSpc>
              <a:spcAft>
                <a:spcPts val="0"/>
              </a:spcAft>
            </a:pPr>
            <a:endParaRPr lang="ru-RU" sz="1600" b="1" i="1" dirty="0" smtClean="0">
              <a:solidFill>
                <a:srgbClr val="000000"/>
              </a:solidFill>
              <a:highlight>
                <a:srgbClr val="FFFFFF"/>
              </a:highlight>
              <a:latin typeface="Bahnschrift SemiBold SemiConden" panose="020B05020402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5" indent="-1905" algn="ctr" fontAlgn="t">
              <a:lnSpc>
                <a:spcPct val="107000"/>
              </a:lnSpc>
              <a:spcAft>
                <a:spcPts val="0"/>
              </a:spcAft>
            </a:pPr>
            <a:r>
              <a:rPr lang="ru-RU" sz="1600" b="1" i="1" dirty="0" err="1" smtClean="0">
                <a:solidFill>
                  <a:srgbClr val="000000"/>
                </a:solidFill>
                <a:highlight>
                  <a:srgbClr val="FFFFFF"/>
                </a:highlight>
                <a:latin typeface="Bahnschrift SemiBold SemiConden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Свідоцтво</a:t>
            </a:r>
            <a:r>
              <a:rPr lang="ru-RU" sz="1600" b="1" i="1" dirty="0" smtClean="0">
                <a:solidFill>
                  <a:srgbClr val="000000"/>
                </a:solidFill>
                <a:highlight>
                  <a:srgbClr val="FFFFFF"/>
                </a:highlight>
                <a:latin typeface="Bahnschrift SemiBold SemiConden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>
                <a:solidFill>
                  <a:srgbClr val="000000"/>
                </a:solidFill>
                <a:highlight>
                  <a:srgbClr val="FFFFFF"/>
                </a:highlight>
                <a:latin typeface="Bahnschrift SemiBold SemiConden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sz="1600" b="1" i="1" dirty="0" err="1">
                <a:solidFill>
                  <a:srgbClr val="000000"/>
                </a:solidFill>
                <a:highlight>
                  <a:srgbClr val="FFFFFF"/>
                </a:highlight>
                <a:latin typeface="Bahnschrift SemiBold SemiConden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1600" b="1" i="1" dirty="0">
                <a:solidFill>
                  <a:srgbClr val="000000"/>
                </a:solidFill>
                <a:highlight>
                  <a:srgbClr val="FFFFFF"/>
                </a:highlight>
                <a:latin typeface="Bahnschrift SemiBold SemiConden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solidFill>
                  <a:srgbClr val="000000"/>
                </a:solidFill>
                <a:highlight>
                  <a:srgbClr val="FFFFFF"/>
                </a:highlight>
                <a:latin typeface="Bahnschrift SemiBold SemiConden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endParaRPr lang="ru-RU" sz="1600" dirty="0">
              <a:latin typeface="Bahnschrift SemiBold SemiConden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5" indent="-1905" algn="just" fontAlgn="t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5" indent="-1905" algn="ctr" fontAlgn="t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 err="1" smtClean="0">
                <a:solidFill>
                  <a:srgbClr val="FFFF00"/>
                </a:solidFill>
                <a:latin typeface="Bahnschrift Condensed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Вчителі</a:t>
            </a:r>
            <a:r>
              <a:rPr lang="ru-RU" b="1" dirty="0" smtClean="0">
                <a:solidFill>
                  <a:srgbClr val="FFFF00"/>
                </a:solidFill>
                <a:latin typeface="Bahnschrift Condensed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FF00"/>
                </a:solidFill>
                <a:latin typeface="Bahnschrift Condensed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хімії</a:t>
            </a:r>
            <a:endParaRPr lang="ru-RU" dirty="0">
              <a:solidFill>
                <a:srgbClr val="FFFF00"/>
              </a:solidFill>
              <a:latin typeface="Bahnschrift Condensed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5" indent="-1905" algn="just" fontAlgn="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FFFF00"/>
                </a:solidFill>
                <a:latin typeface="Bahnschrift Condensed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FFFF00"/>
                </a:solidFill>
                <a:latin typeface="Bahnschrift Condensed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Навчальний</a:t>
            </a:r>
            <a:r>
              <a:rPr lang="ru-RU" dirty="0">
                <a:solidFill>
                  <a:srgbClr val="FFFF00"/>
                </a:solidFill>
                <a:latin typeface="Bahnschrift Condensed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модуль «</a:t>
            </a:r>
            <a:r>
              <a:rPr lang="ru-RU" dirty="0" err="1">
                <a:solidFill>
                  <a:srgbClr val="FFFF00"/>
                </a:solidFill>
                <a:latin typeface="Bahnschrift Condensed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Сучасні</a:t>
            </a:r>
            <a:r>
              <a:rPr lang="ru-RU" dirty="0">
                <a:solidFill>
                  <a:srgbClr val="FFFF00"/>
                </a:solidFill>
                <a:latin typeface="Bahnschrift Condensed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FF00"/>
                </a:solidFill>
                <a:latin typeface="Bahnschrift Condensed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інноваційні</a:t>
            </a:r>
            <a:r>
              <a:rPr lang="ru-RU" dirty="0">
                <a:solidFill>
                  <a:srgbClr val="FFFF00"/>
                </a:solidFill>
                <a:latin typeface="Bahnschrift Condensed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FF00"/>
                </a:solidFill>
                <a:latin typeface="Bahnschrift Condensed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технології</a:t>
            </a:r>
            <a:r>
              <a:rPr lang="ru-RU" dirty="0">
                <a:solidFill>
                  <a:srgbClr val="FFFF00"/>
                </a:solidFill>
                <a:latin typeface="Bahnschrift Condensed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уроках </a:t>
            </a:r>
            <a:r>
              <a:rPr lang="ru-RU" dirty="0" err="1">
                <a:solidFill>
                  <a:srgbClr val="FFFF00"/>
                </a:solidFill>
                <a:latin typeface="Bahnschrift Condensed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хімії</a:t>
            </a:r>
            <a:r>
              <a:rPr lang="ru-RU" dirty="0">
                <a:solidFill>
                  <a:srgbClr val="FFFF00"/>
                </a:solidFill>
                <a:latin typeface="Bahnschrift Condensed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dirty="0" err="1">
                <a:solidFill>
                  <a:srgbClr val="FFFF00"/>
                </a:solidFill>
                <a:latin typeface="Bahnschrift Condensed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dirty="0">
                <a:solidFill>
                  <a:srgbClr val="FFFF00"/>
                </a:solidFill>
                <a:latin typeface="Bahnschrift Condensed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годин – 30</a:t>
            </a:r>
            <a:r>
              <a:rPr lang="ru-RU" dirty="0" smtClean="0">
                <a:solidFill>
                  <a:srgbClr val="FFFF00"/>
                </a:solidFill>
                <a:latin typeface="Bahnschrift Condensed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ІППОЧО</a:t>
            </a:r>
          </a:p>
          <a:p>
            <a:pPr marL="635" indent="-1905" algn="just" fontAlgn="t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rgbClr val="FFFF00"/>
                </a:solidFill>
                <a:latin typeface="Bahnschrift Condensed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06.05.2020</a:t>
            </a:r>
            <a:endParaRPr lang="ru-RU" dirty="0">
              <a:solidFill>
                <a:srgbClr val="FFFF00"/>
              </a:solidFill>
              <a:latin typeface="Bahnschrift Condensed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5" indent="-1905" algn="just" fontAlgn="t">
              <a:lnSpc>
                <a:spcPct val="107000"/>
              </a:lnSpc>
              <a:spcAft>
                <a:spcPts val="0"/>
              </a:spcAft>
            </a:pPr>
            <a:endParaRPr lang="ru-RU" dirty="0">
              <a:solidFill>
                <a:srgbClr val="FFFF00"/>
              </a:solidFill>
              <a:effectLst/>
              <a:latin typeface="Bahnschrift Condensed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63173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3050"/>
            <a:ext cx="3024336" cy="1427758"/>
          </a:xfrm>
        </p:spPr>
        <p:txBody>
          <a:bodyPr/>
          <a:lstStyle/>
          <a:p>
            <a:r>
              <a:rPr lang="uk-UA" sz="4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Моя місія </a:t>
            </a:r>
            <a:br>
              <a:rPr lang="uk-UA" sz="4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учителя: </a:t>
            </a:r>
            <a:endParaRPr lang="ru-RU" sz="4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4048" y="273050"/>
            <a:ext cx="3672408" cy="5853113"/>
          </a:xfrm>
        </p:spPr>
        <p:txBody>
          <a:bodyPr/>
          <a:lstStyle/>
          <a:p>
            <a:endParaRPr lang="ru-RU" dirty="0" smtClean="0">
              <a:solidFill>
                <a:srgbClr val="202124"/>
              </a:solidFill>
              <a:latin typeface="Google San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41612" y="1844824"/>
            <a:ext cx="4058380" cy="4608512"/>
          </a:xfrm>
        </p:spPr>
        <p:txBody>
          <a:bodyPr/>
          <a:lstStyle/>
          <a:p>
            <a:r>
              <a:rPr lang="ru-RU" sz="3600" dirty="0" err="1" smtClean="0">
                <a:solidFill>
                  <a:srgbClr val="FFFF00"/>
                </a:solidFill>
                <a:latin typeface="Bahnschrift SemiBold SemiConden" panose="020B0502040204020203" pitchFamily="34" charset="0"/>
                <a:ea typeface="Yu Gothic UI Semilight" panose="020B0400000000000000" pitchFamily="34" charset="-128"/>
              </a:rPr>
              <a:t>навчити</a:t>
            </a:r>
            <a:r>
              <a:rPr lang="ru-RU" sz="3600" dirty="0" smtClean="0">
                <a:solidFill>
                  <a:srgbClr val="FFFF00"/>
                </a:solidFill>
                <a:latin typeface="Bahnschrift SemiBold SemiConden" panose="020B0502040204020203" pitchFamily="34" charset="0"/>
                <a:ea typeface="Yu Gothic UI Semilight" panose="020B0400000000000000" pitchFamily="34" charset="-128"/>
              </a:rPr>
              <a:t> </a:t>
            </a:r>
            <a:r>
              <a:rPr lang="ru-RU" sz="3600" dirty="0" err="1">
                <a:solidFill>
                  <a:srgbClr val="FFFF00"/>
                </a:solidFill>
                <a:latin typeface="Bahnschrift SemiBold SemiConden" panose="020B0502040204020203" pitchFamily="34" charset="0"/>
                <a:ea typeface="Yu Gothic UI Semilight" panose="020B0400000000000000" pitchFamily="34" charset="-128"/>
              </a:rPr>
              <a:t>дітей</a:t>
            </a:r>
            <a:r>
              <a:rPr lang="ru-RU" sz="3600" dirty="0">
                <a:solidFill>
                  <a:srgbClr val="FFFF00"/>
                </a:solidFill>
                <a:latin typeface="Bahnschrift SemiBold SemiConden" panose="020B0502040204020203" pitchFamily="34" charset="0"/>
                <a:ea typeface="Yu Gothic UI Semilight" panose="020B0400000000000000" pitchFamily="34" charset="-128"/>
              </a:rPr>
              <a:t> бути </a:t>
            </a:r>
            <a:r>
              <a:rPr lang="ru-RU" sz="3600" dirty="0" err="1">
                <a:solidFill>
                  <a:srgbClr val="FFFF00"/>
                </a:solidFill>
                <a:latin typeface="Bahnschrift SemiBold SemiConden" panose="020B0502040204020203" pitchFamily="34" charset="0"/>
                <a:ea typeface="Yu Gothic UI Semilight" panose="020B0400000000000000" pitchFamily="34" charset="-128"/>
              </a:rPr>
              <a:t>гнучкими</a:t>
            </a:r>
            <a:r>
              <a:rPr lang="ru-RU" sz="3600" dirty="0">
                <a:solidFill>
                  <a:srgbClr val="FFFF00"/>
                </a:solidFill>
                <a:latin typeface="Bahnschrift SemiBold SemiConden" panose="020B0502040204020203" pitchFamily="34" charset="0"/>
                <a:ea typeface="Yu Gothic UI Semilight" panose="020B0400000000000000" pitchFamily="34" charset="-128"/>
              </a:rPr>
              <a:t> у </a:t>
            </a:r>
            <a:r>
              <a:rPr lang="ru-RU" sz="3600" dirty="0" err="1">
                <a:solidFill>
                  <a:srgbClr val="FFFF00"/>
                </a:solidFill>
                <a:latin typeface="Bahnschrift SemiBold SemiConden" panose="020B0502040204020203" pitchFamily="34" charset="0"/>
                <a:ea typeface="Yu Gothic UI Semilight" panose="020B0400000000000000" pitchFamily="34" charset="-128"/>
              </a:rPr>
              <a:t>змінах</a:t>
            </a:r>
            <a:r>
              <a:rPr lang="ru-RU" sz="3600" dirty="0">
                <a:solidFill>
                  <a:srgbClr val="FFFF00"/>
                </a:solidFill>
                <a:latin typeface="Bahnschrift SemiBold SemiConden" panose="020B0502040204020203" pitchFamily="34" charset="0"/>
                <a:ea typeface="Yu Gothic UI Semilight" panose="020B0400000000000000" pitchFamily="34" charset="-128"/>
              </a:rPr>
              <a:t>, легко </a:t>
            </a:r>
            <a:r>
              <a:rPr lang="ru-RU" sz="3600" dirty="0" err="1">
                <a:solidFill>
                  <a:srgbClr val="FFFF00"/>
                </a:solidFill>
                <a:latin typeface="Bahnschrift SemiBold SemiConden" panose="020B0502040204020203" pitchFamily="34" charset="0"/>
                <a:ea typeface="Yu Gothic UI Semilight" panose="020B0400000000000000" pitchFamily="34" charset="-128"/>
              </a:rPr>
              <a:t>адаптуватися</a:t>
            </a:r>
            <a:r>
              <a:rPr lang="ru-RU" sz="3600" dirty="0">
                <a:solidFill>
                  <a:srgbClr val="FFFF00"/>
                </a:solidFill>
                <a:latin typeface="Bahnschrift SemiBold SemiConden" panose="020B0502040204020203" pitchFamily="34" charset="0"/>
                <a:ea typeface="Yu Gothic UI Semilight" panose="020B0400000000000000" pitchFamily="34" charset="-128"/>
              </a:rPr>
              <a:t> </a:t>
            </a:r>
            <a:endParaRPr lang="ru-RU" sz="3600" dirty="0" smtClean="0">
              <a:solidFill>
                <a:srgbClr val="FFFF00"/>
              </a:solidFill>
              <a:latin typeface="Bahnschrift SemiBold SemiConden" panose="020B0502040204020203" pitchFamily="34" charset="0"/>
              <a:ea typeface="Yu Gothic UI Semilight" panose="020B0400000000000000" pitchFamily="34" charset="-128"/>
            </a:endParaRPr>
          </a:p>
          <a:p>
            <a:r>
              <a:rPr lang="ru-RU" sz="3600" dirty="0" smtClean="0">
                <a:solidFill>
                  <a:srgbClr val="FFFF00"/>
                </a:solidFill>
                <a:latin typeface="Bahnschrift SemiBold SemiConden" panose="020B0502040204020203" pitchFamily="34" charset="0"/>
                <a:ea typeface="Yu Gothic UI Semilight" panose="020B0400000000000000" pitchFamily="34" charset="-128"/>
              </a:rPr>
              <a:t>і </a:t>
            </a:r>
            <a:r>
              <a:rPr lang="ru-RU" sz="3600" dirty="0" err="1">
                <a:solidFill>
                  <a:srgbClr val="FFFF00"/>
                </a:solidFill>
                <a:latin typeface="Bahnschrift SemiBold SemiConden" panose="020B0502040204020203" pitchFamily="34" charset="0"/>
                <a:ea typeface="Yu Gothic UI Semilight" panose="020B0400000000000000" pitchFamily="34" charset="-128"/>
              </a:rPr>
              <a:t>вміти</a:t>
            </a:r>
            <a:r>
              <a:rPr lang="ru-RU" sz="3600" dirty="0">
                <a:solidFill>
                  <a:srgbClr val="FFFF00"/>
                </a:solidFill>
                <a:latin typeface="Bahnschrift SemiBold SemiConden" panose="020B0502040204020203" pitchFamily="34" charset="0"/>
                <a:ea typeface="Yu Gothic UI Semilight" panose="020B0400000000000000" pitchFamily="34" charset="-128"/>
              </a:rPr>
              <a:t> </a:t>
            </a:r>
            <a:r>
              <a:rPr lang="ru-RU" sz="3600" dirty="0" err="1">
                <a:solidFill>
                  <a:srgbClr val="FFFF00"/>
                </a:solidFill>
                <a:latin typeface="Bahnschrift SemiBold SemiConden" panose="020B0502040204020203" pitchFamily="34" charset="0"/>
                <a:ea typeface="Yu Gothic UI Semilight" panose="020B0400000000000000" pitchFamily="34" charset="-128"/>
              </a:rPr>
              <a:t>навчатися</a:t>
            </a:r>
            <a:r>
              <a:rPr lang="ru-RU" sz="3600" dirty="0">
                <a:solidFill>
                  <a:srgbClr val="FFFF00"/>
                </a:solidFill>
                <a:latin typeface="Bahnschrift SemiBold SemiConden" panose="020B0502040204020203" pitchFamily="34" charset="0"/>
                <a:ea typeface="Yu Gothic UI Semilight" panose="020B0400000000000000" pitchFamily="34" charset="-128"/>
              </a:rPr>
              <a:t> </a:t>
            </a:r>
            <a:r>
              <a:rPr lang="ru-RU" sz="3600" dirty="0" err="1">
                <a:solidFill>
                  <a:srgbClr val="FFFF00"/>
                </a:solidFill>
                <a:latin typeface="Bahnschrift SemiBold SemiConden" panose="020B0502040204020203" pitchFamily="34" charset="0"/>
                <a:ea typeface="Yu Gothic UI Semilight" panose="020B0400000000000000" pitchFamily="34" charset="-128"/>
              </a:rPr>
              <a:t>впродовж</a:t>
            </a:r>
            <a:r>
              <a:rPr lang="ru-RU" sz="3600" dirty="0">
                <a:solidFill>
                  <a:srgbClr val="FFFF00"/>
                </a:solidFill>
                <a:latin typeface="Bahnschrift SemiBold SemiConden" panose="020B0502040204020203" pitchFamily="34" charset="0"/>
                <a:ea typeface="Yu Gothic UI Semilight" panose="020B0400000000000000" pitchFamily="34" charset="-128"/>
              </a:rPr>
              <a:t> </a:t>
            </a:r>
            <a:r>
              <a:rPr lang="ru-RU" sz="3600" dirty="0" err="1">
                <a:solidFill>
                  <a:srgbClr val="FFFF00"/>
                </a:solidFill>
                <a:latin typeface="Bahnschrift SemiBold SemiConden" panose="020B0502040204020203" pitchFamily="34" charset="0"/>
                <a:ea typeface="Yu Gothic UI Semilight" panose="020B0400000000000000" pitchFamily="34" charset="-128"/>
              </a:rPr>
              <a:t>усього</a:t>
            </a:r>
            <a:r>
              <a:rPr lang="ru-RU" sz="3600" dirty="0">
                <a:solidFill>
                  <a:srgbClr val="FFFF00"/>
                </a:solidFill>
                <a:latin typeface="Bahnschrift SemiBold SemiConden" panose="020B0502040204020203" pitchFamily="34" charset="0"/>
                <a:ea typeface="Yu Gothic UI Semilight" panose="020B0400000000000000" pitchFamily="34" charset="-128"/>
              </a:rPr>
              <a:t> </a:t>
            </a:r>
            <a:r>
              <a:rPr lang="ru-RU" sz="3600" dirty="0" err="1">
                <a:solidFill>
                  <a:srgbClr val="FFFF00"/>
                </a:solidFill>
                <a:latin typeface="Bahnschrift SemiBold SemiConden" panose="020B0502040204020203" pitchFamily="34" charset="0"/>
                <a:ea typeface="Yu Gothic UI Semilight" panose="020B0400000000000000" pitchFamily="34" charset="-128"/>
              </a:rPr>
              <a:t>життя</a:t>
            </a:r>
            <a:r>
              <a:rPr lang="ru-RU" sz="3600" dirty="0">
                <a:solidFill>
                  <a:srgbClr val="FFFF00"/>
                </a:solidFill>
                <a:latin typeface="Bahnschrift SemiBold SemiConden" panose="020B0502040204020203" pitchFamily="34" charset="0"/>
                <a:ea typeface="Yu Gothic UI Semilight" panose="020B0400000000000000" pitchFamily="34" charset="-128"/>
              </a:rPr>
              <a:t>. </a:t>
            </a:r>
            <a:endParaRPr lang="ru-RU" sz="3600" dirty="0">
              <a:latin typeface="Bahnschrift SemiBold SemiConden" panose="020B0502040204020203" pitchFamily="34" charset="0"/>
              <a:ea typeface="Yu Gothic UI Semilight" panose="020B0400000000000000" pitchFamily="34" charset="-128"/>
            </a:endParaRPr>
          </a:p>
        </p:txBody>
      </p:sp>
      <p:pic>
        <p:nvPicPr>
          <p:cNvPr id="1026" name="Picture 2" descr="https://naurok.com.ua/uploads/files/228149/242857/262159_html/images/var-lib-jenkins-workspace-naurok-web-uploads-files-228149-24.02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422" y="273050"/>
            <a:ext cx="4798074" cy="5853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934471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solidFill>
                  <a:srgbClr val="C00000"/>
                </a:solidFill>
                <a:latin typeface="Bahnschrift SemiBold SemiConden" panose="020B0502040204020203" pitchFamily="34" charset="0"/>
              </a:rPr>
              <a:t>Науково</a:t>
            </a:r>
            <a:r>
              <a:rPr lang="ru-RU" dirty="0">
                <a:solidFill>
                  <a:srgbClr val="C00000"/>
                </a:solidFill>
                <a:latin typeface="Bahnschrift SemiBold SemiConden" panose="020B0502040204020203" pitchFamily="34" charset="0"/>
              </a:rPr>
              <a:t>-методична </a:t>
            </a:r>
            <a:r>
              <a:rPr lang="ru-RU" dirty="0" smtClean="0">
                <a:solidFill>
                  <a:srgbClr val="C00000"/>
                </a:solidFill>
                <a:latin typeface="Bahnschrift SemiBold SemiConden" panose="020B0502040204020203" pitchFamily="34" charset="0"/>
              </a:rPr>
              <a:t>проблема, </a:t>
            </a:r>
            <a:br>
              <a:rPr lang="ru-RU" dirty="0" smtClean="0">
                <a:solidFill>
                  <a:srgbClr val="C00000"/>
                </a:solidFill>
                <a:latin typeface="Bahnschrift SemiBold SemiConden" panose="020B0502040204020203" pitchFamily="34" charset="0"/>
              </a:rPr>
            </a:br>
            <a:r>
              <a:rPr lang="ru-RU" dirty="0" smtClean="0">
                <a:solidFill>
                  <a:srgbClr val="C00000"/>
                </a:solidFill>
                <a:latin typeface="Bahnschrift SemiBold SemiConden" panose="020B0502040204020203" pitchFamily="34" charset="0"/>
              </a:rPr>
              <a:t>над </a:t>
            </a:r>
            <a:r>
              <a:rPr lang="ru-RU" dirty="0" err="1" smtClean="0">
                <a:solidFill>
                  <a:srgbClr val="C00000"/>
                </a:solidFill>
                <a:latin typeface="Bahnschrift SemiBold SemiConden" panose="020B0502040204020203" pitchFamily="34" charset="0"/>
              </a:rPr>
              <a:t>якою</a:t>
            </a:r>
            <a:r>
              <a:rPr lang="ru-RU" dirty="0" smtClean="0">
                <a:solidFill>
                  <a:srgbClr val="C00000"/>
                </a:solidFill>
                <a:latin typeface="Bahnschrift SemiBold SemiConden" panose="020B0502040204020203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Bahnschrift SemiBold SemiConden" panose="020B0502040204020203" pitchFamily="34" charset="0"/>
              </a:rPr>
              <a:t>працюю</a:t>
            </a:r>
            <a:r>
              <a:rPr lang="ru-RU" dirty="0" smtClean="0">
                <a:solidFill>
                  <a:srgbClr val="C00000"/>
                </a:solidFill>
                <a:latin typeface="Bahnschrift SemiBold SemiConden" panose="020B0502040204020203" pitchFamily="34" charset="0"/>
              </a:rPr>
              <a:t>:</a:t>
            </a:r>
            <a:endParaRPr lang="ru-RU" dirty="0">
              <a:solidFill>
                <a:srgbClr val="C00000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72816"/>
            <a:ext cx="8229600" cy="4381947"/>
          </a:xfrm>
        </p:spPr>
        <p:txBody>
          <a:bodyPr/>
          <a:lstStyle/>
          <a:p>
            <a:pPr marL="0" lvl="0" indent="0">
              <a:buNone/>
            </a:pPr>
            <a:endParaRPr lang="ru-RU" sz="4000" dirty="0" smtClean="0">
              <a:solidFill>
                <a:srgbClr val="FFFF00"/>
              </a:solidFill>
              <a:latin typeface="Bahnschrift SemiBold SemiConden" panose="020B0502040204020203" pitchFamily="34" charset="0"/>
            </a:endParaRPr>
          </a:p>
          <a:p>
            <a:pPr lvl="0"/>
            <a:r>
              <a:rPr lang="ru-RU" sz="4000" dirty="0" smtClean="0">
                <a:solidFill>
                  <a:srgbClr val="FFFF00"/>
                </a:solidFill>
                <a:latin typeface="Bahnschrift SemiBold SemiConden" panose="020B0502040204020203" pitchFamily="34" charset="0"/>
              </a:rPr>
              <a:t> </a:t>
            </a:r>
            <a:r>
              <a:rPr lang="ru-RU" sz="4000" dirty="0" err="1" smtClean="0">
                <a:solidFill>
                  <a:srgbClr val="FFFF00"/>
                </a:solidFill>
                <a:latin typeface="Bahnschrift SemiBold SemiConden" panose="020B0502040204020203" pitchFamily="34" charset="0"/>
              </a:rPr>
              <a:t>Розвиток</a:t>
            </a:r>
            <a:r>
              <a:rPr lang="ru-RU" sz="4000" dirty="0" smtClean="0">
                <a:solidFill>
                  <a:srgbClr val="FFFF00"/>
                </a:solidFill>
                <a:latin typeface="Bahnschrift SemiBold SemiConden" panose="020B0502040204020203" pitchFamily="34" charset="0"/>
              </a:rPr>
              <a:t> </a:t>
            </a:r>
            <a:r>
              <a:rPr lang="ru-RU" sz="4000" dirty="0" err="1">
                <a:solidFill>
                  <a:srgbClr val="FFFF00"/>
                </a:solidFill>
                <a:latin typeface="Bahnschrift SemiBold SemiConden" panose="020B0502040204020203" pitchFamily="34" charset="0"/>
              </a:rPr>
              <a:t>пізнавальної</a:t>
            </a:r>
            <a:r>
              <a:rPr lang="ru-RU" sz="4000" dirty="0">
                <a:solidFill>
                  <a:srgbClr val="FFFF00"/>
                </a:solidFill>
                <a:latin typeface="Bahnschrift SemiBold SemiConden" panose="020B0502040204020203" pitchFamily="34" charset="0"/>
              </a:rPr>
              <a:t> </a:t>
            </a:r>
            <a:r>
              <a:rPr lang="ru-RU" sz="4000" dirty="0" err="1">
                <a:solidFill>
                  <a:srgbClr val="FFFF00"/>
                </a:solidFill>
                <a:latin typeface="Bahnschrift SemiBold SemiConden" panose="020B0502040204020203" pitchFamily="34" charset="0"/>
              </a:rPr>
              <a:t>діяльності</a:t>
            </a:r>
            <a:r>
              <a:rPr lang="ru-RU" sz="4000" dirty="0">
                <a:solidFill>
                  <a:srgbClr val="FFFF00"/>
                </a:solidFill>
                <a:latin typeface="Bahnschrift SemiBold SemiConden" panose="020B0502040204020203" pitchFamily="34" charset="0"/>
              </a:rPr>
              <a:t> </a:t>
            </a:r>
            <a:r>
              <a:rPr lang="ru-RU" sz="4000" dirty="0" smtClean="0">
                <a:solidFill>
                  <a:srgbClr val="FFFF00"/>
                </a:solidFill>
                <a:latin typeface="Bahnschrift SemiBold SemiConden" panose="020B0502040204020203" pitchFamily="34" charset="0"/>
              </a:rPr>
              <a:t>  </a:t>
            </a:r>
            <a:r>
              <a:rPr lang="ru-RU" sz="4000" dirty="0" err="1" smtClean="0">
                <a:solidFill>
                  <a:srgbClr val="FFFF00"/>
                </a:solidFill>
                <a:latin typeface="Bahnschrift SemiBold SemiConden" panose="020B0502040204020203" pitchFamily="34" charset="0"/>
              </a:rPr>
              <a:t>учнів</a:t>
            </a:r>
            <a:r>
              <a:rPr lang="ru-RU" sz="4000" dirty="0" smtClean="0">
                <a:solidFill>
                  <a:srgbClr val="FFFF00"/>
                </a:solidFill>
                <a:latin typeface="Bahnschrift SemiBold SemiConden" panose="020B0502040204020203" pitchFamily="34" charset="0"/>
              </a:rPr>
              <a:t> </a:t>
            </a:r>
            <a:r>
              <a:rPr lang="ru-RU" sz="4000" dirty="0">
                <a:solidFill>
                  <a:srgbClr val="FFFF00"/>
                </a:solidFill>
                <a:latin typeface="Bahnschrift SemiBold SemiConden" panose="020B0502040204020203" pitchFamily="34" charset="0"/>
              </a:rPr>
              <a:t>на уроках </a:t>
            </a:r>
            <a:r>
              <a:rPr lang="ru-RU" sz="4000" dirty="0" err="1" smtClean="0">
                <a:solidFill>
                  <a:srgbClr val="FFFF00"/>
                </a:solidFill>
                <a:latin typeface="Bahnschrift SemiBold SemiConden" panose="020B0502040204020203" pitchFamily="34" charset="0"/>
              </a:rPr>
              <a:t>хімії</a:t>
            </a:r>
            <a:r>
              <a:rPr lang="ru-RU" sz="4000" dirty="0" smtClean="0">
                <a:solidFill>
                  <a:srgbClr val="FFFF00"/>
                </a:solidFill>
                <a:latin typeface="Bahnschrift SemiBold SemiConden" panose="020B0502040204020203" pitchFamily="34" charset="0"/>
              </a:rPr>
              <a:t> на </a:t>
            </a:r>
            <a:r>
              <a:rPr lang="ru-RU" sz="4000" dirty="0" err="1">
                <a:solidFill>
                  <a:srgbClr val="FFFF00"/>
                </a:solidFill>
                <a:latin typeface="Bahnschrift SemiBold SemiConden" panose="020B0502040204020203" pitchFamily="34" charset="0"/>
              </a:rPr>
              <a:t>основі</a:t>
            </a:r>
            <a:r>
              <a:rPr lang="ru-RU" sz="4000" dirty="0">
                <a:solidFill>
                  <a:srgbClr val="FFFF00"/>
                </a:solidFill>
                <a:latin typeface="Bahnschrift SemiBold SemiConden" panose="020B0502040204020203" pitchFamily="34" charset="0"/>
              </a:rPr>
              <a:t> </a:t>
            </a:r>
            <a:r>
              <a:rPr lang="ru-RU" sz="4000" dirty="0" err="1">
                <a:solidFill>
                  <a:srgbClr val="FFFF00"/>
                </a:solidFill>
                <a:latin typeface="Bahnschrift SemiBold SemiConden" panose="020B0502040204020203" pitchFamily="34" charset="0"/>
              </a:rPr>
              <a:t>сучасних</a:t>
            </a:r>
            <a:r>
              <a:rPr lang="ru-RU" sz="4000" dirty="0">
                <a:solidFill>
                  <a:srgbClr val="FFFF00"/>
                </a:solidFill>
                <a:latin typeface="Bahnschrift SemiBold SemiConden" panose="020B0502040204020203" pitchFamily="34" charset="0"/>
              </a:rPr>
              <a:t> </a:t>
            </a:r>
            <a:r>
              <a:rPr lang="ru-RU" sz="4000" dirty="0" err="1">
                <a:solidFill>
                  <a:srgbClr val="FFFF00"/>
                </a:solidFill>
                <a:latin typeface="Bahnschrift SemiBold SemiConden" panose="020B0502040204020203" pitchFamily="34" charset="0"/>
              </a:rPr>
              <a:t>інноваційних</a:t>
            </a:r>
            <a:r>
              <a:rPr lang="ru-RU" sz="4000" dirty="0">
                <a:solidFill>
                  <a:srgbClr val="FFFF00"/>
                </a:solidFill>
                <a:latin typeface="Bahnschrift SemiBold SemiConden" panose="020B0502040204020203" pitchFamily="34" charset="0"/>
              </a:rPr>
              <a:t> </a:t>
            </a:r>
            <a:r>
              <a:rPr lang="ru-RU" sz="4000" dirty="0" err="1" smtClean="0">
                <a:solidFill>
                  <a:srgbClr val="FFFF00"/>
                </a:solidFill>
                <a:latin typeface="Bahnschrift SemiBold SemiConden" panose="020B0502040204020203" pitchFamily="34" charset="0"/>
              </a:rPr>
              <a:t>технологій</a:t>
            </a:r>
            <a:r>
              <a:rPr lang="ru-RU" sz="4000" dirty="0" smtClean="0">
                <a:solidFill>
                  <a:srgbClr val="FFFF00"/>
                </a:solidFill>
                <a:latin typeface="Bahnschrift SemiBold SemiConden" panose="020B0502040204020203" pitchFamily="34" charset="0"/>
              </a:rPr>
              <a:t>.</a:t>
            </a:r>
          </a:p>
          <a:p>
            <a:pPr lvl="0"/>
            <a:endParaRPr lang="ru-RU" sz="4000" dirty="0" smtClean="0">
              <a:solidFill>
                <a:srgbClr val="FFFF00"/>
              </a:solidFill>
              <a:latin typeface="Bahnschrift SemiBold SemiConden" panose="020B0502040204020203" pitchFamily="34" charset="0"/>
            </a:endParaRPr>
          </a:p>
          <a:p>
            <a:r>
              <a:rPr lang="ru-RU" sz="4000" dirty="0" smtClean="0">
                <a:solidFill>
                  <a:srgbClr val="FFFF00"/>
                </a:solidFill>
                <a:latin typeface="Bahnschrift SemiBold SemiConden" panose="020B0502040204020203" pitchFamily="34" charset="0"/>
              </a:rPr>
              <a:t> </a:t>
            </a:r>
            <a:r>
              <a:rPr lang="ru-RU" sz="4000" dirty="0" err="1" smtClean="0">
                <a:solidFill>
                  <a:srgbClr val="FFFF00"/>
                </a:solidFill>
                <a:latin typeface="Bahnschrift SemiBold SemiConden" panose="020B0502040204020203" pitchFamily="34" charset="0"/>
              </a:rPr>
              <a:t>Використання</a:t>
            </a:r>
            <a:r>
              <a:rPr lang="ru-RU" sz="4000" dirty="0" smtClean="0">
                <a:solidFill>
                  <a:srgbClr val="FFFF00"/>
                </a:solidFill>
                <a:latin typeface="Bahnschrift SemiBold SemiConden" panose="020B0502040204020203" pitchFamily="34" charset="0"/>
              </a:rPr>
              <a:t> </a:t>
            </a:r>
            <a:r>
              <a:rPr lang="ru-RU" sz="4000" dirty="0">
                <a:solidFill>
                  <a:srgbClr val="FFFF00"/>
                </a:solidFill>
                <a:latin typeface="Bahnschrift SemiBold SemiConden" panose="020B0502040204020203" pitchFamily="34" charset="0"/>
              </a:rPr>
              <a:t>ІКТ при </a:t>
            </a:r>
            <a:r>
              <a:rPr lang="ru-RU" sz="4000" dirty="0" err="1" smtClean="0">
                <a:solidFill>
                  <a:srgbClr val="FFFF00"/>
                </a:solidFill>
                <a:latin typeface="Bahnschrift SemiBold SemiConden" panose="020B0502040204020203" pitchFamily="34" charset="0"/>
              </a:rPr>
              <a:t>вивченні</a:t>
            </a:r>
            <a:r>
              <a:rPr lang="ru-RU" sz="4000" dirty="0" smtClean="0">
                <a:solidFill>
                  <a:srgbClr val="FFFF00"/>
                </a:solidFill>
                <a:latin typeface="Bahnschrift SemiBold SemiConden" panose="020B0502040204020203" pitchFamily="34" charset="0"/>
              </a:rPr>
              <a:t> </a:t>
            </a:r>
            <a:r>
              <a:rPr lang="ru-RU" sz="4000" dirty="0" err="1" smtClean="0">
                <a:solidFill>
                  <a:srgbClr val="FFFF00"/>
                </a:solidFill>
                <a:latin typeface="Bahnschrift SemiBold SemiConden" panose="020B0502040204020203" pitchFamily="34" charset="0"/>
              </a:rPr>
              <a:t>хімії</a:t>
            </a:r>
            <a:r>
              <a:rPr lang="ru-RU" sz="4000" dirty="0" smtClean="0">
                <a:solidFill>
                  <a:srgbClr val="FFFF00"/>
                </a:solidFill>
                <a:latin typeface="Bahnschrift SemiBold SemiConden" panose="020B0502040204020203" pitchFamily="34" charset="0"/>
              </a:rPr>
              <a:t>.</a:t>
            </a:r>
            <a:endParaRPr lang="ru-RU" sz="4000" dirty="0">
              <a:solidFill>
                <a:srgbClr val="FFFF00"/>
              </a:solidFill>
              <a:latin typeface="Bahnschrift SemiBold SemiConden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08301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FF00"/>
                </a:solidFill>
                <a:latin typeface="Bahnschrift SemiBold SemiConden" panose="020B0502040204020203" pitchFamily="34" charset="0"/>
              </a:rPr>
              <a:t>Інновації, демократичні цінності</a:t>
            </a:r>
            <a:endParaRPr lang="ru-RU" dirty="0">
              <a:solidFill>
                <a:srgbClr val="FFFF00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Використовую  </a:t>
            </a:r>
            <a:r>
              <a:rPr lang="uk-UA" dirty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інновації у професійній </a:t>
            </a:r>
            <a:r>
              <a:rPr lang="uk-UA" dirty="0" smtClean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діяльності.</a:t>
            </a:r>
          </a:p>
          <a:p>
            <a:r>
              <a:rPr lang="ru-RU" dirty="0" err="1">
                <a:solidFill>
                  <a:srgbClr val="FFC000"/>
                </a:solidFill>
                <a:latin typeface="Bahnschrift SemiBold SemiConden" panose="020B0502040204020203" pitchFamily="34" charset="0"/>
              </a:rPr>
              <a:t>Д</a:t>
            </a:r>
            <a:r>
              <a:rPr lang="ru-RU" dirty="0" err="1" smtClean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отримуюсь</a:t>
            </a:r>
            <a:r>
              <a:rPr lang="ru-RU" dirty="0" smtClean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 </a:t>
            </a:r>
            <a:r>
              <a:rPr lang="ru-RU" dirty="0" err="1">
                <a:solidFill>
                  <a:srgbClr val="FFC000"/>
                </a:solidFill>
                <a:latin typeface="Bahnschrift SemiBold SemiConden" panose="020B0502040204020203" pitchFamily="34" charset="0"/>
              </a:rPr>
              <a:t>демократичних</a:t>
            </a:r>
            <a:r>
              <a:rPr lang="ru-RU" dirty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 </a:t>
            </a:r>
            <a:r>
              <a:rPr lang="ru-RU" dirty="0" err="1">
                <a:solidFill>
                  <a:srgbClr val="FFC000"/>
                </a:solidFill>
                <a:latin typeface="Bahnschrift SemiBold SemiConden" panose="020B0502040204020203" pitchFamily="34" charset="0"/>
              </a:rPr>
              <a:t>цінностей</a:t>
            </a:r>
            <a:r>
              <a:rPr lang="ru-RU" dirty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 у </a:t>
            </a:r>
            <a:r>
              <a:rPr lang="ru-RU" dirty="0" err="1">
                <a:solidFill>
                  <a:srgbClr val="FFC000"/>
                </a:solidFill>
                <a:latin typeface="Bahnschrift SemiBold SemiConden" panose="020B0502040204020203" pitchFamily="34" charset="0"/>
              </a:rPr>
              <a:t>професійній</a:t>
            </a:r>
            <a:r>
              <a:rPr lang="ru-RU" dirty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 </a:t>
            </a:r>
            <a:r>
              <a:rPr lang="ru-RU" dirty="0" err="1">
                <a:solidFill>
                  <a:srgbClr val="FFC000"/>
                </a:solidFill>
                <a:latin typeface="Bahnschrift SemiBold SemiConden" panose="020B0502040204020203" pitchFamily="34" charset="0"/>
              </a:rPr>
              <a:t>діяльності</a:t>
            </a:r>
            <a:r>
              <a:rPr lang="ru-RU" dirty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, </a:t>
            </a:r>
            <a:r>
              <a:rPr lang="ru-RU" dirty="0" err="1">
                <a:solidFill>
                  <a:srgbClr val="FFC000"/>
                </a:solidFill>
                <a:latin typeface="Bahnschrift SemiBold SemiConden" panose="020B0502040204020203" pitchFamily="34" charset="0"/>
              </a:rPr>
              <a:t>заохочуючи</a:t>
            </a:r>
            <a:r>
              <a:rPr lang="ru-RU" dirty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 кожного </a:t>
            </a:r>
            <a:r>
              <a:rPr lang="ru-RU" dirty="0" err="1">
                <a:solidFill>
                  <a:srgbClr val="FFC000"/>
                </a:solidFill>
                <a:latin typeface="Bahnschrift SemiBold SemiConden" panose="020B0502040204020203" pitchFamily="34" charset="0"/>
              </a:rPr>
              <a:t>учня</a:t>
            </a:r>
            <a:r>
              <a:rPr lang="ru-RU" dirty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 </a:t>
            </a:r>
            <a:r>
              <a:rPr lang="ru-RU" dirty="0" err="1">
                <a:solidFill>
                  <a:srgbClr val="FFC000"/>
                </a:solidFill>
                <a:latin typeface="Bahnschrift SemiBold SemiConden" panose="020B0502040204020203" pitchFamily="34" charset="0"/>
              </a:rPr>
              <a:t>виражати</a:t>
            </a:r>
            <a:r>
              <a:rPr lang="ru-RU" dirty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 свою думку та </a:t>
            </a:r>
            <a:r>
              <a:rPr lang="ru-RU" dirty="0" err="1">
                <a:solidFill>
                  <a:srgbClr val="FFC000"/>
                </a:solidFill>
                <a:latin typeface="Bahnschrift SemiBold SemiConden" panose="020B0502040204020203" pitchFamily="34" charset="0"/>
              </a:rPr>
              <a:t>брати</a:t>
            </a:r>
            <a:r>
              <a:rPr lang="ru-RU" dirty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 участь у </a:t>
            </a:r>
            <a:r>
              <a:rPr lang="ru-RU" dirty="0" err="1">
                <a:solidFill>
                  <a:srgbClr val="FFC000"/>
                </a:solidFill>
                <a:latin typeface="Bahnschrift SemiBold SemiConden" panose="020B0502040204020203" pitchFamily="34" charset="0"/>
              </a:rPr>
              <a:t>прийнятті</a:t>
            </a:r>
            <a:r>
              <a:rPr lang="ru-RU" dirty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 </a:t>
            </a:r>
            <a:r>
              <a:rPr lang="ru-RU" err="1" smtClean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рішень</a:t>
            </a:r>
            <a:r>
              <a:rPr lang="uk-UA">
                <a:solidFill>
                  <a:srgbClr val="FFC000"/>
                </a:solidFill>
                <a:latin typeface="Bahnschrift SemiBold SemiConden" panose="020B0502040204020203" pitchFamily="34" charset="0"/>
              </a:rPr>
              <a:t>, </a:t>
            </a:r>
            <a:endParaRPr lang="uk-UA" smtClean="0">
              <a:solidFill>
                <a:srgbClr val="FFC000"/>
              </a:solidFill>
              <a:latin typeface="Bahnschrift SemiBold SemiConden" panose="020B0502040204020203" pitchFamily="34" charset="0"/>
            </a:endParaRPr>
          </a:p>
          <a:p>
            <a:r>
              <a:rPr lang="uk-UA" dirty="0" smtClean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сприяю </a:t>
            </a:r>
            <a:r>
              <a:rPr lang="uk-UA" dirty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розвитку позитивної самооцінки              учнів, їхньої </a:t>
            </a:r>
            <a:r>
              <a:rPr lang="uk-UA" dirty="0" smtClean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я-ідентичності</a:t>
            </a:r>
            <a:r>
              <a:rPr lang="uk-UA" dirty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.</a:t>
            </a:r>
            <a:endParaRPr lang="uk-UA" dirty="0" smtClean="0">
              <a:solidFill>
                <a:srgbClr val="FFC000"/>
              </a:solidFill>
              <a:latin typeface="Bahnschrift SemiBold SemiConden" panose="020B0502040204020203" pitchFamily="34" charset="0"/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813604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FF00"/>
                </a:solidFill>
                <a:latin typeface="Bahnschrift SemiBold SemiConden" panose="020B0502040204020203" pitchFamily="34" charset="0"/>
              </a:rPr>
              <a:t>Інтегроване навчання</a:t>
            </a:r>
            <a:endParaRPr lang="ru-RU" dirty="0">
              <a:solidFill>
                <a:srgbClr val="FFFF00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/>
          <a:lstStyle/>
          <a:p>
            <a:r>
              <a:rPr lang="uk-UA" dirty="0"/>
              <a:t> </a:t>
            </a:r>
            <a:r>
              <a:rPr lang="uk-UA" dirty="0" smtClean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Здійснюю </a:t>
            </a:r>
            <a:r>
              <a:rPr lang="uk-UA" dirty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елементи </a:t>
            </a:r>
            <a:r>
              <a:rPr lang="uk-UA" b="1" dirty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інтегрованого навчання</a:t>
            </a:r>
            <a:r>
              <a:rPr lang="uk-UA" dirty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 учнів,</a:t>
            </a:r>
            <a:r>
              <a:rPr lang="uk-UA" b="1" dirty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 </a:t>
            </a:r>
            <a:r>
              <a:rPr lang="uk-UA" b="1" dirty="0" smtClean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використовую</a:t>
            </a:r>
            <a:r>
              <a:rPr lang="uk-UA" dirty="0" smtClean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 </a:t>
            </a:r>
            <a:r>
              <a:rPr lang="uk-UA" b="1" dirty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міжпредметні зв’язки</a:t>
            </a:r>
            <a:r>
              <a:rPr lang="uk-UA" dirty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 , зокрема між хімією, </a:t>
            </a:r>
            <a:r>
              <a:rPr lang="uk-UA" dirty="0" smtClean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біологією</a:t>
            </a:r>
            <a:r>
              <a:rPr lang="uk-UA" dirty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, фізикою, </a:t>
            </a:r>
            <a:r>
              <a:rPr lang="uk-UA" dirty="0" smtClean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географією.</a:t>
            </a:r>
          </a:p>
          <a:p>
            <a:r>
              <a:rPr lang="uk-UA" dirty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Д</a:t>
            </a:r>
            <a:r>
              <a:rPr lang="uk-UA" dirty="0" smtClean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обираю </a:t>
            </a:r>
            <a:r>
              <a:rPr lang="uk-UA" b="1" dirty="0" smtClean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електронні</a:t>
            </a:r>
            <a:r>
              <a:rPr lang="uk-UA" dirty="0" smtClean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 </a:t>
            </a:r>
            <a:r>
              <a:rPr lang="uk-UA" dirty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(цифрові) навчальні матеріали для організації навчання;</a:t>
            </a:r>
            <a:r>
              <a:rPr lang="uk-UA" b="1" dirty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 </a:t>
            </a:r>
            <a:r>
              <a:rPr lang="uk-UA" b="1" dirty="0" smtClean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допомагаю </a:t>
            </a:r>
            <a:r>
              <a:rPr lang="uk-UA" dirty="0" smtClean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 іншим вчителям вдосконалювати  цифрові навички </a:t>
            </a:r>
            <a:r>
              <a:rPr lang="uk-UA" dirty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у педагогічній діяльності.</a:t>
            </a:r>
            <a:endParaRPr lang="ru-RU" dirty="0">
              <a:solidFill>
                <a:srgbClr val="FFC000"/>
              </a:solidFill>
              <a:latin typeface="Bahnschrift SemiBold SemiConden" panose="020B0502040204020203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749629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FF00"/>
                </a:solidFill>
                <a:latin typeface="Bahnschrift SemiBold SemiConden" panose="020B0502040204020203" pitchFamily="34" charset="0"/>
              </a:rPr>
              <a:t>Відкриті </a:t>
            </a:r>
            <a:r>
              <a:rPr lang="uk-UA" dirty="0" err="1" smtClean="0">
                <a:solidFill>
                  <a:srgbClr val="FFFF00"/>
                </a:solidFill>
                <a:latin typeface="Bahnschrift SemiBold SemiConden" panose="020B0502040204020203" pitchFamily="34" charset="0"/>
              </a:rPr>
              <a:t>уроки</a:t>
            </a:r>
            <a:r>
              <a:rPr lang="uk-UA" dirty="0" smtClean="0">
                <a:solidFill>
                  <a:srgbClr val="FFFF00"/>
                </a:solidFill>
                <a:latin typeface="Bahnschrift SemiBold SemiConden" panose="020B0502040204020203" pitchFamily="34" charset="0"/>
              </a:rPr>
              <a:t>, виховні заходи, наставництво</a:t>
            </a:r>
            <a:endParaRPr lang="ru-RU" dirty="0">
              <a:solidFill>
                <a:srgbClr val="FFFF00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Здійснюю наставництво</a:t>
            </a:r>
            <a:r>
              <a:rPr lang="uk-UA" dirty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, </a:t>
            </a:r>
            <a:r>
              <a:rPr lang="uk-UA" dirty="0" err="1">
                <a:solidFill>
                  <a:srgbClr val="FFC000"/>
                </a:solidFill>
                <a:latin typeface="Bahnschrift SemiBold SemiConden" panose="020B0502040204020203" pitchFamily="34" charset="0"/>
              </a:rPr>
              <a:t>супервізію</a:t>
            </a:r>
            <a:r>
              <a:rPr lang="uk-UA" dirty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 інших вчителів; протягом останніх семи років </a:t>
            </a:r>
            <a:r>
              <a:rPr lang="uk-UA" b="1" dirty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керівник методичного об’єднання учителів </a:t>
            </a:r>
            <a:r>
              <a:rPr lang="uk-UA" dirty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предметів природничого циклу; </a:t>
            </a:r>
            <a:r>
              <a:rPr lang="uk-UA" dirty="0" smtClean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сприяю </a:t>
            </a:r>
            <a:r>
              <a:rPr lang="uk-UA" dirty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налагодженню партнерства між усіма учасниками освітнього процесу</a:t>
            </a:r>
            <a:r>
              <a:rPr lang="uk-UA" dirty="0" smtClean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.</a:t>
            </a:r>
          </a:p>
          <a:p>
            <a:r>
              <a:rPr lang="uk-UA" dirty="0" smtClean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Проводжу відкриті </a:t>
            </a:r>
            <a:r>
              <a:rPr lang="uk-UA" dirty="0" err="1" smtClean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уроки</a:t>
            </a:r>
            <a:r>
              <a:rPr lang="uk-UA" dirty="0" smtClean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, виховні заходи.</a:t>
            </a:r>
          </a:p>
          <a:p>
            <a:r>
              <a:rPr lang="uk-UA" dirty="0" smtClean="0">
                <a:solidFill>
                  <a:srgbClr val="FFC000"/>
                </a:solidFill>
                <a:latin typeface="Bahnschrift SemiBold SemiConden" panose="020B0502040204020203" pitchFamily="34" charset="0"/>
              </a:rPr>
              <a:t>Щороку працюю в комісії з перевірки робіт учнів Всеукраїнської олімпіади з хімії ІІ етапу.</a:t>
            </a:r>
            <a:endParaRPr lang="ru-RU" dirty="0">
              <a:solidFill>
                <a:srgbClr val="FFC000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 flipH="1">
            <a:off x="14653120" y="194891"/>
            <a:ext cx="5356720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rgbClr val="050505"/>
                </a:solidFill>
                <a:effectLst/>
                <a:latin typeface="Segoe UI Historic" panose="020B0502040204020203" pitchFamily="34" charset="0"/>
                <a:cs typeface="Segoe UI Historic" panose="020B0502040204020203" pitchFamily="34" charset="0"/>
              </a:rPr>
              <a:t>Чернівецький ліцей N18 Чернівецької міської ради щиро вітає переможницю ІІ етапу Всеукраїнських предметних олімпіад: ученицю 9-А класу Зуляк Анастасію Любомирівну ІІІ місце   </a:t>
            </a:r>
            <a:r>
              <a:rPr kumimoji="0" lang="ru-RU" altLang="ru-RU" sz="900" b="0" i="0" u="none" strike="noStrike" cap="none" normalizeH="0" baseline="0" smtClean="0">
                <a:ln>
                  <a:noFill/>
                </a:ln>
                <a:solidFill>
                  <a:srgbClr val="050505"/>
                </a:solidFill>
                <a:effectLst/>
                <a:latin typeface="Segoe UI Historic" panose="020B0502040204020203" pitchFamily="34" charset="0"/>
                <a:cs typeface="Segoe UI Historic" panose="020B0502040204020203" pitchFamily="34" charset="0"/>
              </a:rPr>
              <a:t>,</a:t>
            </a: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rgbClr val="050505"/>
                </a:solidFill>
                <a:effectLst/>
                <a:latin typeface="Segoe UI Historic" panose="020B0502040204020203" pitchFamily="34" charset="0"/>
                <a:cs typeface="Segoe UI Historic" panose="020B0502040204020203" pitchFamily="34" charset="0"/>
              </a:rPr>
              <a:t> Хімія (вчитель Теплова Марія Федорівна)</a:t>
            </a:r>
            <a:r>
              <a:rPr kumimoji="0" lang="ru-RU" alt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100" b="0" i="0" u="none" strike="noStrike" cap="none" normalizeH="0" baseline="0" smtClean="0">
              <a:ln>
                <a:noFill/>
              </a:ln>
              <a:solidFill>
                <a:srgbClr val="050505"/>
              </a:solidFill>
              <a:effectLst/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  <p:pic>
        <p:nvPicPr>
          <p:cNvPr id="2050" name="Picture 2" descr="🥉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6475" y="-84138"/>
            <a:ext cx="152400" cy="152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🥉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8875" y="68262"/>
            <a:ext cx="152400" cy="152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398653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643782"/>
          </a:xfrm>
        </p:spPr>
        <p:txBody>
          <a:bodyPr/>
          <a:lstStyle/>
          <a:p>
            <a:pPr algn="ctr"/>
            <a:r>
              <a:rPr lang="uk-UA" sz="2400" dirty="0" smtClean="0">
                <a:solidFill>
                  <a:srgbClr val="FFFF00"/>
                </a:solidFill>
                <a:latin typeface="Bahnschrift Condensed" panose="020B0502040204020203" pitchFamily="34" charset="0"/>
              </a:rPr>
              <a:t>Проведення відкритих уроків, виховних заходів. Оновлення та використання кабінету хімії</a:t>
            </a:r>
            <a:endParaRPr lang="ru-RU" sz="2400" dirty="0">
              <a:solidFill>
                <a:srgbClr val="FFFF00"/>
              </a:solidFill>
              <a:latin typeface="Bahnschrift Condensed" panose="020B0502040204020203" pitchFamily="34" charset="0"/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858504" y="273050"/>
            <a:ext cx="5105983" cy="3414605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768" y="1887029"/>
            <a:ext cx="3401306" cy="4494299"/>
          </a:xfrm>
          <a:prstGeom prst="rect">
            <a:avLst/>
          </a:prstGeo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251520" y="1916832"/>
            <a:ext cx="3447553" cy="446449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83968" y="3574310"/>
            <a:ext cx="4860032" cy="2807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08231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физика 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физика 1</Template>
  <TotalTime>10202</TotalTime>
  <Words>378</Words>
  <Application>Microsoft Office PowerPoint</Application>
  <PresentationFormat>Экран (4:3)</PresentationFormat>
  <Paragraphs>55</Paragraphs>
  <Slides>14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3" baseType="lpstr">
      <vt:lpstr>Yu Gothic UI Semilight</vt:lpstr>
      <vt:lpstr>Arial</vt:lpstr>
      <vt:lpstr>Bahnschrift Condensed</vt:lpstr>
      <vt:lpstr>Bahnschrift SemiBold SemiConden</vt:lpstr>
      <vt:lpstr>Calibri</vt:lpstr>
      <vt:lpstr>Google Sans</vt:lpstr>
      <vt:lpstr>Segoe UI Historic</vt:lpstr>
      <vt:lpstr>Times New Roman</vt:lpstr>
      <vt:lpstr>физика 1</vt:lpstr>
      <vt:lpstr>Чернівецький ліцей №18  Чернівецької міської ради</vt:lpstr>
      <vt:lpstr>  </vt:lpstr>
      <vt:lpstr>Презентация PowerPoint</vt:lpstr>
      <vt:lpstr>   Моя місія  як учителя: </vt:lpstr>
      <vt:lpstr>Науково-методична проблема,  над якою працюю:</vt:lpstr>
      <vt:lpstr>Інновації, демократичні цінності</vt:lpstr>
      <vt:lpstr>Інтегроване навчання</vt:lpstr>
      <vt:lpstr>Відкриті уроки, виховні заходи, наставництво</vt:lpstr>
      <vt:lpstr>Проведення відкритих уроків, виховних заходів. Оновлення та використання кабінету хімії</vt:lpstr>
      <vt:lpstr>Робота з обдарованими дітьми</vt:lpstr>
      <vt:lpstr>Робота класного керівника. Успішні випускники ліцею №18</vt:lpstr>
      <vt:lpstr>Мої матеріали на веб-ресурсах</vt:lpstr>
      <vt:lpstr>Мої захоплення</vt:lpstr>
      <vt:lpstr>Мої цілі на майбутнє – освоїти нові ролі вчителя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Comp</dc:creator>
  <cp:lastModifiedBy>Asus</cp:lastModifiedBy>
  <cp:revision>161</cp:revision>
  <dcterms:created xsi:type="dcterms:W3CDTF">2011-07-29T16:53:57Z</dcterms:created>
  <dcterms:modified xsi:type="dcterms:W3CDTF">2024-03-04T22:16:39Z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832959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S10.2.0</vt:lpwstr>
  </property>
</Properties>
</file>