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56" r:id="rId5"/>
    <p:sldId id="257" r:id="rId6"/>
    <p:sldId id="276" r:id="rId7"/>
    <p:sldId id="271" r:id="rId8"/>
    <p:sldId id="314" r:id="rId9"/>
    <p:sldId id="308" r:id="rId10"/>
    <p:sldId id="277" r:id="rId11"/>
    <p:sldId id="278" r:id="rId12"/>
    <p:sldId id="279" r:id="rId13"/>
    <p:sldId id="260" r:id="rId14"/>
    <p:sldId id="265" r:id="rId15"/>
    <p:sldId id="266" r:id="rId16"/>
    <p:sldId id="313" r:id="rId17"/>
    <p:sldId id="310" r:id="rId18"/>
    <p:sldId id="281" r:id="rId19"/>
    <p:sldId id="286" r:id="rId20"/>
    <p:sldId id="275" r:id="rId21"/>
    <p:sldId id="259" r:id="rId22"/>
    <p:sldId id="283" r:id="rId23"/>
    <p:sldId id="282" r:id="rId24"/>
    <p:sldId id="280" r:id="rId25"/>
    <p:sldId id="288" r:id="rId26"/>
    <p:sldId id="287" r:id="rId27"/>
    <p:sldId id="289" r:id="rId28"/>
    <p:sldId id="258" r:id="rId29"/>
    <p:sldId id="295" r:id="rId30"/>
    <p:sldId id="294" r:id="rId31"/>
    <p:sldId id="293" r:id="rId32"/>
    <p:sldId id="292" r:id="rId33"/>
    <p:sldId id="291" r:id="rId34"/>
    <p:sldId id="296" r:id="rId35"/>
    <p:sldId id="297" r:id="rId36"/>
    <p:sldId id="299" r:id="rId37"/>
    <p:sldId id="303" r:id="rId38"/>
    <p:sldId id="304" r:id="rId39"/>
    <p:sldId id="309" r:id="rId40"/>
    <p:sldId id="312" r:id="rId41"/>
    <p:sldId id="300" r:id="rId42"/>
    <p:sldId id="270" r:id="rId43"/>
    <p:sldId id="301" r:id="rId44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А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BFF"/>
    <a:srgbClr val="CBD4FF"/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ий стиль 1 –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із теми 2 –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Помірний стиль 4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929F9F4-4A8F-4326-A1B4-22849713DDAB}" styleName="Темний стиль 1 –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ий стиль 1 –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ий стиль 1 –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ий стиль 1 –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Помірний стиль 1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Світлий стиль 1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ітлий стиль 3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431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0B82CC1C-2EFA-41CD-8EE1-D64C4317C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F3A9A9-5F67-4774-9AE0-18456713EA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BF77F2-894D-4318-AC4E-F617767365FA}" type="datetime1">
              <a:rPr lang="uk-UA" smtClean="0"/>
              <a:t>11.01.2024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22A631-0269-4E45-A3DF-4FA7D06E90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069B2A7-A232-444D-B3CD-C3D1E5A8E2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0F9F022-6C35-409F-B2A6-FFC7C9918F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049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5210F9-B9FE-4B94-8351-BF174F3CADE8}" type="datetime1">
              <a:rPr lang="uk-UA" noProof="0" smtClean="0"/>
              <a:t>11.01.2024</a:t>
            </a:fld>
            <a:endParaRPr lang="uk-UA" noProof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7DC217-DF71-1A49-B3EA-559F1F43B0FF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9650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0686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5897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9304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8174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6767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7533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8905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4887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2569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4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7971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803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9107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9072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823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2168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99586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83094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6463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1740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999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7429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668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82488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72453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89590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6259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4460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1865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403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6043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8696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850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1122363"/>
            <a:ext cx="7096933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02038"/>
            <a:ext cx="9500507" cy="806675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/>
              <a:t>Клацніть, щоб змінити стиль зразка підзаголовка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лілінія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лілінія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а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Полілінія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uk-UA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олілінія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uk-UA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Полілінія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олілінія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Часова шка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ілінія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лілінія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10" name="Місце для дати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C63F7D-128D-4856-9FB3-86AAC3BAEB2E}" type="datetime1">
              <a:rPr lang="uk-UA" noProof="0" smtClean="0">
                <a:latin typeface="Arial" panose="020B0604020202020204" pitchFamily="34" charset="0"/>
              </a:rPr>
              <a:t>11.01.2024</a:t>
            </a:fld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11" name="Місце для нижнього колонтитула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noProof="0"/>
              <a:t>ЗАГОЛОВОК ПРЕЗЕНТАЦІЇ</a:t>
            </a:r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12" name="Місце для номера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uk-UA" noProof="0" smtClean="0"/>
              <a:pPr/>
              <a:t>‹№›</a:t>
            </a:fld>
            <a:endParaRPr lang="uk-UA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Полілінія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лілінія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ілінія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а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Полілінія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uk-UA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ілінія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uk-UA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Місце для дати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F0737A-055A-42CE-94BC-40CB1928EB02}" type="datetime1">
              <a:rPr lang="uk-UA" noProof="0" smtClean="0">
                <a:latin typeface="Arial" panose="020B0604020202020204" pitchFamily="34" charset="0"/>
              </a:rPr>
              <a:t>11.01.2024</a:t>
            </a:fld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11" name="Місце для нижнього колонтитула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noProof="0"/>
              <a:t>ЗАГОЛОВОК ПРЕЗЕНТАЦІЇ</a:t>
            </a:r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12" name="Місце для номера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uk-UA" noProof="0" smtClean="0"/>
              <a:pPr/>
              <a:t>‹№›</a:t>
            </a:fld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13" name="Місце для вмісту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15" name="Місце для вмісту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Полілінія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лілінія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ілінія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а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Полілінія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uk-UA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ілінія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uk-UA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Місце для дати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750EDA-07C8-4C78-9FC0-8390483A5CC6}" type="datetime1">
              <a:rPr lang="uk-UA" noProof="0" smtClean="0">
                <a:latin typeface="Arial" panose="020B0604020202020204" pitchFamily="34" charset="0"/>
              </a:rPr>
              <a:t>11.01.2024</a:t>
            </a:fld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11" name="Місце для нижнього колонтитула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noProof="0"/>
              <a:t>ЗАГОЛОВОК ПРЕЗЕНТАЦІЇ</a:t>
            </a:r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13" name="Місце для вмісту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83787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15" name="Місце для вмісту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83788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16" name="Місце для вмісту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00082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17" name="Місце для вмісту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0008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12" name="Місце для номера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uk-UA" noProof="0" smtClean="0"/>
              <a:pPr/>
              <a:t>‹№›</a:t>
            </a:fld>
            <a:endParaRPr lang="uk-UA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Кінцев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122363"/>
            <a:ext cx="6220278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02038"/>
            <a:ext cx="6220277" cy="2247219"/>
          </a:xfrm>
        </p:spPr>
        <p:txBody>
          <a:bodyPr rtlCol="0">
            <a:noAutofit/>
          </a:bodyPr>
          <a:lstStyle>
            <a:lvl1pPr marL="0" indent="0"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/>
              <a:t>Клацніть, щоб змінити стиль зразка підзаголовка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а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Полілінія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uk-UA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олілінія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uk-UA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Полілінія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ілінія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17467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Полілінія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лілінія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ілінія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а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Полілінія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uk-UA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ілінія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uk-UA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Місце для дати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AAFC8D-A16D-45A3-881A-7AD5FD87A9D8}" type="datetime1">
              <a:rPr lang="uk-UA" noProof="0" smtClean="0">
                <a:latin typeface="Arial" panose="020B0604020202020204" pitchFamily="34" charset="0"/>
              </a:rPr>
              <a:t>11.01.2024</a:t>
            </a:fld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11" name="Місце для нижнього колонтитула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noProof="0"/>
              <a:t>ЗАГОЛОВОК ПРЕЗЕНТАЦІЇ</a:t>
            </a:r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12" name="Місце для номера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uk-UA" noProof="0" smtClean="0"/>
              <a:pPr/>
              <a:t>‹№›</a:t>
            </a:fld>
            <a:endParaRPr lang="uk-UA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озділу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лілінія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олілінія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олілінія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7492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006017-5726-43A4-8921-5CE819FFD150}" type="datetime1">
              <a:rPr lang="uk-UA" noProof="0" smtClean="0">
                <a:latin typeface="Arial" panose="020B0604020202020204" pitchFamily="34" charset="0"/>
              </a:rPr>
              <a:t>11.01.2024</a:t>
            </a:fld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noProof="0"/>
              <a:t>ЗАГОЛОВОК ПРЕЗЕНТАЦІЇ</a:t>
            </a:r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uk-UA" noProof="0" smtClean="0"/>
              <a:pPr/>
              <a:t>‹№›</a:t>
            </a:fld>
            <a:endParaRPr lang="uk-UA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ілінія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059400"/>
            <a:ext cx="6245912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539075"/>
            <a:ext cx="6245912" cy="1406101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/>
              <a:t>Клацніть, щоб змінити стиль зразка підзаголовка</a:t>
            </a:r>
          </a:p>
        </p:txBody>
      </p:sp>
      <p:grpSp>
        <p:nvGrpSpPr>
          <p:cNvPr id="6" name="Група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Полілінія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uk-UA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олілінія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uk-UA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Полілінія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лілінія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Графі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Полілінія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лілінія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Місце для дати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46C99-2A4A-4390-A2FF-5E3C50E1E06C}" type="datetime1">
              <a:rPr lang="uk-UA" noProof="0" smtClean="0">
                <a:latin typeface="Arial" panose="020B0604020202020204" pitchFamily="34" charset="0"/>
              </a:rPr>
              <a:t>11.01.2024</a:t>
            </a:fld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11" name="Місце для нижнього колонтитула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noProof="0"/>
              <a:t>ЗАГОЛОВОК ПРЕЗЕНТАЦІЇ</a:t>
            </a:r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12" name="Місце для номера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uk-UA" noProof="0" smtClean="0"/>
              <a:pPr/>
              <a:t>‹№›</a:t>
            </a:fld>
            <a:endParaRPr lang="uk-UA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іаграма 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а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Полілінія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uk-UA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олілінія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uk-UA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3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10" name="Місце для дати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748831-98FF-44D0-98E2-D2FDB14E1B7C}" type="datetime1">
              <a:rPr lang="uk-UA" noProof="0" smtClean="0">
                <a:latin typeface="Arial" panose="020B0604020202020204" pitchFamily="34" charset="0"/>
              </a:rPr>
              <a:t>11.01.2024</a:t>
            </a:fld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11" name="Місце для нижнього колонтитула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noProof="0"/>
              <a:t>ЗАГОЛОВОК ПРЕЗЕНТАЦІЇ</a:t>
            </a:r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12" name="Місце для номера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uk-UA" noProof="0" smtClean="0"/>
              <a:pPr/>
              <a:t>‹№›</a:t>
            </a:fld>
            <a:endParaRPr lang="uk-UA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8721" y="1684338"/>
            <a:ext cx="8594558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uk-UA" noProof="0"/>
              <a:t>"</a:t>
            </a:r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1813" y="4494213"/>
            <a:ext cx="3511550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9" name="Місце для тексту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uk-UA" noProof="0"/>
              <a:t>"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49AC9F-3788-4FE5-B564-A6B4E15D599D}" type="datetime1">
              <a:rPr lang="uk-UA" noProof="0" smtClean="0">
                <a:latin typeface="Arial" panose="020B0604020202020204" pitchFamily="34" charset="0"/>
              </a:rPr>
              <a:t>11.01.2024</a:t>
            </a:fld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noProof="0"/>
              <a:t>ЗАГОЛОВОК ПРЕЗЕНТАЦІЇ</a:t>
            </a:r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uk-UA" noProof="0" smtClean="0"/>
              <a:pPr/>
              <a:t>‹№›</a:t>
            </a:fld>
            <a:endParaRPr lang="uk-UA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430" y="381000"/>
            <a:ext cx="8401624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6" name="Місце для зображення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10" name="Місце для тексту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uk-UA" noProof="0"/>
              <a:t>Ім’я</a:t>
            </a:r>
          </a:p>
        </p:txBody>
      </p:sp>
      <p:sp>
        <p:nvSpPr>
          <p:cNvPr id="11" name="Місце для тексту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uk-UA" noProof="0"/>
              <a:t>Посада</a:t>
            </a:r>
          </a:p>
        </p:txBody>
      </p:sp>
      <p:sp>
        <p:nvSpPr>
          <p:cNvPr id="7" name="Місце для зображення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12" name="Місце для тексту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uk-UA" noProof="0"/>
              <a:t>Ім’я</a:t>
            </a:r>
          </a:p>
        </p:txBody>
      </p:sp>
      <p:sp>
        <p:nvSpPr>
          <p:cNvPr id="13" name="Місце для тексту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uk-UA" noProof="0"/>
              <a:t>Посада</a:t>
            </a:r>
          </a:p>
        </p:txBody>
      </p:sp>
      <p:sp>
        <p:nvSpPr>
          <p:cNvPr id="8" name="Місце для зображення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14" name="Місце для тексту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uk-UA" noProof="0"/>
              <a:t>Ім’я</a:t>
            </a:r>
          </a:p>
        </p:txBody>
      </p:sp>
      <p:sp>
        <p:nvSpPr>
          <p:cNvPr id="15" name="Місце для тексту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uk-UA" noProof="0"/>
              <a:t>Посада</a:t>
            </a:r>
          </a:p>
        </p:txBody>
      </p:sp>
      <p:sp>
        <p:nvSpPr>
          <p:cNvPr id="9" name="Місце для зображення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16" name="Місце для тексту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uk-UA" noProof="0"/>
              <a:t>Ім’я</a:t>
            </a:r>
          </a:p>
        </p:txBody>
      </p:sp>
      <p:sp>
        <p:nvSpPr>
          <p:cNvPr id="17" name="Місце для тексту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uk-UA" noProof="0"/>
              <a:t>Посада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8F300F-B41C-4EA0-8C64-6BB15732D9A6}" type="datetime1">
              <a:rPr lang="uk-UA" noProof="0" smtClean="0">
                <a:latin typeface="Arial" panose="020B0604020202020204" pitchFamily="34" charset="0"/>
              </a:rPr>
              <a:t>11.01.2024</a:t>
            </a:fld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noProof="0"/>
              <a:t>ЗАГОЛОВОК ПРЕЗЕНТАЦІЇ</a:t>
            </a:r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uk-UA" noProof="0" smtClean="0"/>
              <a:pPr/>
              <a:t>‹№›</a:t>
            </a:fld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19" name="Полілінія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олілінія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олілінія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олілінія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олілінія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олілінія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я команд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430" y="381000"/>
            <a:ext cx="10678142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6" name="Місце для зображення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31" name="Місце для тексту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uk-UA" noProof="0"/>
              <a:t>Ім’я</a:t>
            </a:r>
          </a:p>
        </p:txBody>
      </p:sp>
      <p:sp>
        <p:nvSpPr>
          <p:cNvPr id="32" name="Місце для тексту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uk-UA" noProof="0"/>
              <a:t>Посада</a:t>
            </a:r>
          </a:p>
        </p:txBody>
      </p:sp>
      <p:sp>
        <p:nvSpPr>
          <p:cNvPr id="33" name="Місце для зображення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34" name="Місце для тексту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uk-UA" noProof="0"/>
              <a:t>Ім’я</a:t>
            </a:r>
          </a:p>
        </p:txBody>
      </p:sp>
      <p:sp>
        <p:nvSpPr>
          <p:cNvPr id="35" name="Місце для тексту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uk-UA" noProof="0"/>
              <a:t>Посада</a:t>
            </a:r>
          </a:p>
        </p:txBody>
      </p:sp>
      <p:sp>
        <p:nvSpPr>
          <p:cNvPr id="36" name="Місце для зображення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37" name="Місце для тексту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uk-UA" noProof="0"/>
              <a:t>Ім’я</a:t>
            </a:r>
          </a:p>
        </p:txBody>
      </p:sp>
      <p:sp>
        <p:nvSpPr>
          <p:cNvPr id="38" name="Місце для тексту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uk-UA" noProof="0"/>
              <a:t>Посада</a:t>
            </a:r>
          </a:p>
        </p:txBody>
      </p:sp>
      <p:sp>
        <p:nvSpPr>
          <p:cNvPr id="39" name="Місце для зображення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40" name="Місце для тексту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uk-UA" noProof="0"/>
              <a:t>Ім’я</a:t>
            </a:r>
          </a:p>
        </p:txBody>
      </p:sp>
      <p:sp>
        <p:nvSpPr>
          <p:cNvPr id="41" name="Місце для тексту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uk-UA" noProof="0"/>
              <a:t>Посада</a:t>
            </a:r>
          </a:p>
        </p:txBody>
      </p:sp>
      <p:sp>
        <p:nvSpPr>
          <p:cNvPr id="42" name="Місце для зображення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43" name="Місце для тексту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uk-UA" noProof="0"/>
              <a:t>Ім’я</a:t>
            </a:r>
          </a:p>
        </p:txBody>
      </p:sp>
      <p:sp>
        <p:nvSpPr>
          <p:cNvPr id="44" name="Місце для тексту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uk-UA" noProof="0"/>
              <a:t>Посада</a:t>
            </a:r>
          </a:p>
        </p:txBody>
      </p:sp>
      <p:sp>
        <p:nvSpPr>
          <p:cNvPr id="45" name="Місце для зображення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46" name="Місце для тексту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uk-UA" noProof="0"/>
              <a:t>Ім’я</a:t>
            </a:r>
          </a:p>
        </p:txBody>
      </p:sp>
      <p:sp>
        <p:nvSpPr>
          <p:cNvPr id="47" name="Місце для тексту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uk-UA" noProof="0"/>
              <a:t>Посада</a:t>
            </a:r>
          </a:p>
        </p:txBody>
      </p:sp>
      <p:sp>
        <p:nvSpPr>
          <p:cNvPr id="48" name="Місце для зображення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49" name="Місце для тексту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uk-UA" noProof="0"/>
              <a:t>Ім’я</a:t>
            </a:r>
          </a:p>
        </p:txBody>
      </p:sp>
      <p:sp>
        <p:nvSpPr>
          <p:cNvPr id="50" name="Місце для тексту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uk-UA" noProof="0"/>
              <a:t>Посада</a:t>
            </a:r>
          </a:p>
        </p:txBody>
      </p:sp>
      <p:sp>
        <p:nvSpPr>
          <p:cNvPr id="51" name="Місце для зображення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52" name="Місце для тексту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uk-UA" noProof="0"/>
              <a:t>Ім’я</a:t>
            </a:r>
          </a:p>
        </p:txBody>
      </p:sp>
      <p:sp>
        <p:nvSpPr>
          <p:cNvPr id="53" name="Місце для тексту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uk-UA" noProof="0"/>
              <a:t>Посада</a:t>
            </a:r>
          </a:p>
        </p:txBody>
      </p:sp>
      <p:sp>
        <p:nvSpPr>
          <p:cNvPr id="18" name="Місце для дати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C7F52D-01C8-4A20-99BF-A9481EB46810}" type="datetime1">
              <a:rPr lang="uk-UA" noProof="0" smtClean="0">
                <a:latin typeface="Arial" panose="020B0604020202020204" pitchFamily="34" charset="0"/>
              </a:rPr>
              <a:t>11.01.2024</a:t>
            </a:fld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22" name="Місце для нижнього колонтитула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noProof="0"/>
              <a:t>ЗАГОЛОВОК ПРЕЗЕНТАЦІЇ</a:t>
            </a:r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23" name="Місце для номера слайда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uk-UA" noProof="0" smtClean="0"/>
              <a:pPr/>
              <a:t>‹№›</a:t>
            </a:fld>
            <a:endParaRPr lang="uk-UA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EC50DC-3964-4B60-894F-6DD6E11732A8}" type="datetime1">
              <a:rPr lang="uk-UA" noProof="0" smtClean="0">
                <a:latin typeface="Arial" panose="020B0604020202020204" pitchFamily="34" charset="0"/>
                <a:cs typeface="Arial" panose="020B0604020202020204" pitchFamily="34" charset="0"/>
              </a:rPr>
              <a:t>11.01.2024</a:t>
            </a:fld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noProof="0"/>
              <a:t>ЗАГОЛОВОК ПРЕЗЕНТАЦІЇ</a:t>
            </a:r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uk-UA" noProof="0" smtClean="0"/>
              <a:pPr/>
              <a:t>‹№›</a:t>
            </a:fld>
            <a:endParaRPr lang="uk-UA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zakon.rada.gov.ua/laws/show/2402-14#Text" TargetMode="External"/><Relationship Id="rId13" Type="http://schemas.openxmlformats.org/officeDocument/2006/relationships/hyperlink" Target="https://zakon.rada.gov.ua/laws/show/108/95-%D0%B2%D1%80#Text" TargetMode="External"/><Relationship Id="rId3" Type="http://schemas.openxmlformats.org/officeDocument/2006/relationships/hyperlink" Target="https://zakon.rada.gov.ua/laws/show/2145-19#Text" TargetMode="External"/><Relationship Id="rId7" Type="http://schemas.openxmlformats.org/officeDocument/2006/relationships/hyperlink" Target="https://zakon.rada.gov.ua/laws/show/2657-19#Text" TargetMode="External"/><Relationship Id="rId12" Type="http://schemas.openxmlformats.org/officeDocument/2006/relationships/hyperlink" Target="https://zakon.rada.gov.ua/laws/show/504/96-%D0%B2%D1%80#Tex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zakon.rada.gov.ua/laws/show/2053-19#Text" TargetMode="External"/><Relationship Id="rId11" Type="http://schemas.openxmlformats.org/officeDocument/2006/relationships/hyperlink" Target="https://zakon.rada.gov.ua/laws/show/1045-14#Text" TargetMode="External"/><Relationship Id="rId5" Type="http://schemas.openxmlformats.org/officeDocument/2006/relationships/hyperlink" Target="https://zakon.rada.gov.ua/laws/show/2628-14#Text" TargetMode="External"/><Relationship Id="rId10" Type="http://schemas.openxmlformats.org/officeDocument/2006/relationships/hyperlink" Target="https://zakon.rada.gov.ua/laws/show/322-08#Text" TargetMode="External"/><Relationship Id="rId4" Type="http://schemas.openxmlformats.org/officeDocument/2006/relationships/hyperlink" Target="https://zakon.rada.gov.ua/laws/show/463-20#Text" TargetMode="External"/><Relationship Id="rId9" Type="http://schemas.openxmlformats.org/officeDocument/2006/relationships/hyperlink" Target="https://zakon.rada.gov.ua/laws/show/2694-12#Text" TargetMode="External"/><Relationship Id="rId14" Type="http://schemas.openxmlformats.org/officeDocument/2006/relationships/hyperlink" Target="https://zakon.rada.gov.ua/laws/show/2442-17#Tex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ідзаголовок 6">
            <a:extLst>
              <a:ext uri="{FF2B5EF4-FFF2-40B4-BE49-F238E27FC236}">
                <a16:creationId xmlns:a16="http://schemas.microsoft.com/office/drawing/2014/main" id="{95B95A1A-CEA9-A4AE-9423-042714904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746" y="4953760"/>
            <a:ext cx="9500507" cy="806675"/>
          </a:xfrm>
        </p:spPr>
        <p:txBody>
          <a:bodyPr/>
          <a:lstStyle/>
          <a:p>
            <a:pPr algn="ctr"/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 рада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uk-UA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Педагогічна рада – Sch2">
            <a:extLst>
              <a:ext uri="{FF2B5EF4-FFF2-40B4-BE49-F238E27FC236}">
                <a16:creationId xmlns:a16="http://schemas.microsoft.com/office/drawing/2014/main" id="{5233BD1E-9BF1-49E7-9A9F-022EB4D20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26" y="0"/>
            <a:ext cx="5953125" cy="45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 useBgFill="1">
        <p:nvSpPr>
          <p:cNvPr id="21" name="Freeform: Shape 15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fmla="*/ 0 w 4959047" name="connsiteX0"/>
              <a:gd fmla="*/ 0 h 6858000" name="connsiteY0"/>
              <a:gd fmla="*/ 4110127 w 4959047" name="connsiteX1"/>
              <a:gd fmla="*/ 0 h 6858000" name="connsiteY1"/>
              <a:gd fmla="*/ 4179024 w 4959047" name="connsiteX2"/>
              <a:gd fmla="*/ 123368 h 6858000" name="connsiteY2"/>
              <a:gd fmla="*/ 4959047 w 4959047" name="connsiteX3"/>
              <a:gd fmla="*/ 3429000 h 6858000" name="connsiteY3"/>
              <a:gd fmla="*/ 4179024 w 4959047" name="connsiteX4"/>
              <a:gd fmla="*/ 6734633 h 6858000" name="connsiteY4"/>
              <a:gd fmla="*/ 4110127 w 4959047" name="connsiteX5"/>
              <a:gd fmla="*/ 6858000 h 6858000" name="connsiteY5"/>
              <a:gd fmla="*/ 0 w 4959047" name="connsiteX6"/>
              <a:gd fmla="*/ 6858000 h 6858000" name="connsiteY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6858000" w="4959047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algn="l" blurRad="76200" dist="38100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fmla="*/ 0 w 4948887" name="connsiteX0"/>
              <a:gd fmla="*/ 0 h 6858000" name="connsiteY0"/>
              <a:gd fmla="*/ 4099967 w 4948887" name="connsiteX1"/>
              <a:gd fmla="*/ 0 h 6858000" name="connsiteY1"/>
              <a:gd fmla="*/ 4168864 w 4948887" name="connsiteX2"/>
              <a:gd fmla="*/ 123368 h 6858000" name="connsiteY2"/>
              <a:gd fmla="*/ 4948887 w 4948887" name="connsiteX3"/>
              <a:gd fmla="*/ 3429000 h 6858000" name="connsiteY3"/>
              <a:gd fmla="*/ 4168864 w 4948887" name="connsiteX4"/>
              <a:gd fmla="*/ 6734633 h 6858000" name="connsiteY4"/>
              <a:gd fmla="*/ 4099967 w 4948887" name="connsiteX5"/>
              <a:gd fmla="*/ 6858000 h 6858000" name="connsiteY5"/>
              <a:gd fmla="*/ 0 w 4948887" name="connsiteX6"/>
              <a:gd fmla="*/ 6858000 h 6858000" name="connsiteY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6858000" w="4948887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anchor="b" bIns="45720" lIns="91440" rIns="91440" rtlCol="0" tIns="45720" vert="horz">
            <a:normAutofit/>
          </a:bodyPr>
          <a:lstStyle/>
          <a:p>
            <a:r>
              <a:rPr b="1" dirty="0" err="1" i="1" kern="1200" lang="en-US" sz="3700">
                <a:solidFill>
                  <a:schemeClr val="tx1"/>
                </a:solidFill>
                <a:latin typeface="+mj-lt"/>
                <a:cs typeface="+mj-cs"/>
              </a:rPr>
              <a:t>Рейтинг</a:t>
            </a:r>
            <a:r>
              <a:rPr b="1" dirty="0" i="1" kern="1200" lang="en-US" sz="370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b="1" dirty="0" err="1" i="1" kern="1200" lang="en-US" sz="3700">
                <a:solidFill>
                  <a:schemeClr val="tx1"/>
                </a:solidFill>
                <a:latin typeface="+mj-lt"/>
                <a:cs typeface="+mj-cs"/>
              </a:rPr>
              <a:t>успішності</a:t>
            </a:r>
            <a:r>
              <a:rPr b="1" dirty="0" i="1" kern="1200" lang="en-US" sz="370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b="1" dirty="0" err="1" i="1" kern="1200" lang="en-US" sz="3700">
                <a:solidFill>
                  <a:schemeClr val="tx1"/>
                </a:solidFill>
                <a:latin typeface="+mj-lt"/>
                <a:cs typeface="+mj-cs"/>
              </a:rPr>
              <a:t>Чернівецького</a:t>
            </a:r>
            <a:r>
              <a:rPr b="1" dirty="0" i="1" kern="1200" lang="en-US" sz="370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b="1" dirty="0" err="1" i="1" kern="1200" lang="en-US" sz="3700">
                <a:solidFill>
                  <a:schemeClr val="tx1"/>
                </a:solidFill>
                <a:latin typeface="+mj-lt"/>
                <a:cs typeface="+mj-cs"/>
              </a:rPr>
              <a:t>ліцею</a:t>
            </a:r>
            <a:r>
              <a:rPr b="1" dirty="0" i="1" kern="1200" lang="en-US" sz="3700">
                <a:solidFill>
                  <a:schemeClr val="tx1"/>
                </a:solidFill>
                <a:latin typeface="+mj-lt"/>
                <a:cs typeface="+mj-cs"/>
              </a:rPr>
              <a:t> №18 </a:t>
            </a:r>
            <a:br>
              <a:rPr b="1" dirty="0" i="1" kern="1200" lang="uk-UA" sz="3700">
                <a:solidFill>
                  <a:schemeClr val="tx1"/>
                </a:solidFill>
                <a:latin typeface="+mj-lt"/>
                <a:cs typeface="+mj-cs"/>
              </a:rPr>
            </a:br>
            <a:r>
              <a:rPr b="1" dirty="0" err="1" i="1" kern="1200" lang="en-US" sz="3700">
                <a:solidFill>
                  <a:schemeClr val="tx1"/>
                </a:solidFill>
                <a:latin typeface="+mj-lt"/>
                <a:cs typeface="+mj-cs"/>
              </a:rPr>
              <a:t>за</a:t>
            </a:r>
            <a:r>
              <a:rPr b="1" dirty="0" i="1" kern="1200" lang="en-US" sz="3700">
                <a:solidFill>
                  <a:schemeClr val="tx1"/>
                </a:solidFill>
                <a:latin typeface="+mj-lt"/>
                <a:cs typeface="+mj-cs"/>
              </a:rPr>
              <a:t> І </a:t>
            </a:r>
            <a:r>
              <a:rPr b="1" dirty="0" err="1" i="1" kern="1200" lang="en-US" sz="3700">
                <a:solidFill>
                  <a:schemeClr val="tx1"/>
                </a:solidFill>
                <a:latin typeface="+mj-lt"/>
                <a:cs typeface="+mj-cs"/>
              </a:rPr>
              <a:t>семестр</a:t>
            </a:r>
            <a:r>
              <a:rPr b="1" dirty="0" i="1" kern="1200" lang="en-US" sz="3700">
                <a:solidFill>
                  <a:schemeClr val="tx1"/>
                </a:solidFill>
                <a:latin typeface="+mj-lt"/>
                <a:cs typeface="+mj-cs"/>
              </a:rPr>
              <a:t> 2023/2024 </a:t>
            </a:r>
            <a:r>
              <a:rPr b="1" dirty="0" err="1" i="1" kern="1200" lang="en-US" sz="3700">
                <a:solidFill>
                  <a:schemeClr val="tx1"/>
                </a:solidFill>
                <a:latin typeface="+mj-lt"/>
                <a:cs typeface="+mj-cs"/>
              </a:rPr>
              <a:t>н.р</a:t>
            </a:r>
            <a:r>
              <a:rPr b="1" dirty="0" i="1" kern="1200" lang="en-US" sz="3700">
                <a:solidFill>
                  <a:schemeClr val="tx1"/>
                </a:solidFill>
                <a:latin typeface="+mj-lt"/>
                <a:cs typeface="+mj-cs"/>
              </a:rPr>
              <a:t>.</a:t>
            </a:r>
            <a:endParaRPr dirty="0" kern="1200" lang="en-US" sz="370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prstClr val="white"/>
              </a:solidFill>
              <a:latin panose="020F0502020204030204"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78BE45-9E90-5916-CF03-DE594D2004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1" l="140" r="93" t="28"/>
          <a:stretch/>
        </p:blipFill>
        <p:spPr>
          <a:xfrm>
            <a:off x="4979322" y="0"/>
            <a:ext cx="7402553" cy="6858000"/>
          </a:xfrm>
          <a:prstGeom prst="rect">
            <a:avLst/>
          </a:prstGeom>
        </p:spPr>
      </p:pic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0B6C709-8794-DF4E-A15C-6E648F09DD12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9847810" y="6356350"/>
            <a:ext cx="1505989" cy="365125"/>
          </a:xfrm>
        </p:spPr>
        <p:txBody>
          <a:bodyPr anchor="ctr" bIns="45720" lIns="91440" rIns="91440" rtlCol="0" tIns="45720" vert="horz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FD448B0-743E-0045-8131-69B4EEC58365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uk-UA" smtClean="0"/>
              <a:pPr rtl="0"/>
              <a:t>11</a:t>
            </a:fld>
            <a:endParaRPr lang="uk-U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6C50BD-DF30-EE4D-01B8-B4FFDECC48A9}"/>
              </a:ext>
            </a:extLst>
          </p:cNvPr>
          <p:cNvSpPr txBox="1"/>
          <p:nvPr/>
        </p:nvSpPr>
        <p:spPr>
          <a:xfrm flipH="1">
            <a:off x="6616147" y="1590912"/>
            <a:ext cx="51948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i="1" lang="uk-UA" sz="3600">
                <a:solidFill>
                  <a:schemeClr val="accent2">
                    <a:lumMod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Діаграма успішності учнів Чернівецького ліцею №18</a:t>
            </a:r>
            <a:r>
              <a:rPr b="1" dirty="0" i="1" lang="en-US" sz="3600">
                <a:solidFill>
                  <a:schemeClr val="accent2">
                    <a:lumMod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i="1" lang="uk-UA" sz="3600">
                <a:solidFill>
                  <a:schemeClr val="accent2">
                    <a:lumMod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за рівнями</a:t>
            </a:r>
            <a:r>
              <a:rPr b="1" dirty="0" i="1" lang="en-US" sz="3600">
                <a:solidFill>
                  <a:schemeClr val="accent2">
                    <a:lumMod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i="1" lang="uk-UA" sz="3600">
                <a:solidFill>
                  <a:schemeClr val="accent2">
                    <a:lumMod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навчальних досягнень в І семестрі 2023/2024 </a:t>
            </a:r>
            <a:r>
              <a:rPr b="1" dirty="0" err="1" i="1" lang="uk-UA" sz="3600">
                <a:solidFill>
                  <a:schemeClr val="accent2">
                    <a:lumMod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н.р</a:t>
            </a:r>
            <a:r>
              <a:rPr b="1" dirty="0" i="1" lang="uk-UA" sz="3600">
                <a:solidFill>
                  <a:schemeClr val="accent2">
                    <a:lumMod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BC05CB0-BDCE-52D1-7E83-5C8F0409B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" l="14" r="83" t="155"/>
          <a:stretch/>
        </p:blipFill>
        <p:spPr>
          <a:xfrm>
            <a:off x="0" y="0"/>
            <a:ext cx="6245251" cy="6858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uk-UA" smtClean="0"/>
              <a:pPr rtl="0"/>
              <a:t>12</a:t>
            </a:fld>
            <a:endParaRPr lang="uk-UA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903EFF-9922-DAA7-6F94-9FBB2110EE83}"/>
              </a:ext>
            </a:extLst>
          </p:cNvPr>
          <p:cNvSpPr txBox="1"/>
          <p:nvPr/>
        </p:nvSpPr>
        <p:spPr>
          <a:xfrm>
            <a:off x="1004341" y="0"/>
            <a:ext cx="120358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i="1" lang="uk-UA" sz="3600">
                <a:solidFill>
                  <a:schemeClr val="accent2">
                    <a:lumMod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Динаміка успішності класів I семестр (2023-2024) порівняно з II семестром (2022-2023)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47DCDF0-E598-59A6-D0D9-186A782F51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" l="15" r="82" t="167"/>
          <a:stretch/>
        </p:blipFill>
        <p:spPr>
          <a:xfrm>
            <a:off x="0" y="1232680"/>
            <a:ext cx="12192000" cy="562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0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BBE0A-6AB7-0F6E-4484-6718385F4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06" y="461575"/>
            <a:ext cx="9779183" cy="1325563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відзнакою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9294EE5-67A7-ADDB-9C38-2F0F93E70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uk-UA" noProof="0" smtClean="0"/>
              <a:pPr/>
              <a:t>13</a:t>
            </a:fld>
            <a:endParaRPr lang="uk-UA" noProof="0">
              <a:latin typeface="Arial" panose="020B0604020202020204" pitchFamily="34" charset="0"/>
            </a:endParaRPr>
          </a:p>
        </p:txBody>
      </p:sp>
      <p:pic>
        <p:nvPicPr>
          <p:cNvPr id="12290" name="Picture 2" descr="Цікаве навчання та мотивація на успіх від МійКлас">
            <a:extLst>
              <a:ext uri="{FF2B5EF4-FFF2-40B4-BE49-F238E27FC236}">
                <a16:creationId xmlns:a16="http://schemas.microsoft.com/office/drawing/2014/main" id="{E293A008-DE52-01D1-ABD0-36AC5A0DA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696" y="1124356"/>
            <a:ext cx="5360586" cy="546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68549F25-3A8F-72A6-070A-7D7372D94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356315"/>
              </p:ext>
            </p:extLst>
          </p:nvPr>
        </p:nvGraphicFramePr>
        <p:xfrm>
          <a:off x="156806" y="2408555"/>
          <a:ext cx="7688480" cy="43129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22120">
                  <a:extLst>
                    <a:ext uri="{9D8B030D-6E8A-4147-A177-3AD203B41FA5}">
                      <a16:colId xmlns:a16="http://schemas.microsoft.com/office/drawing/2014/main" val="3611995090"/>
                    </a:ext>
                  </a:extLst>
                </a:gridCol>
                <a:gridCol w="1922120">
                  <a:extLst>
                    <a:ext uri="{9D8B030D-6E8A-4147-A177-3AD203B41FA5}">
                      <a16:colId xmlns:a16="http://schemas.microsoft.com/office/drawing/2014/main" val="1401208452"/>
                    </a:ext>
                  </a:extLst>
                </a:gridCol>
                <a:gridCol w="1922120">
                  <a:extLst>
                    <a:ext uri="{9D8B030D-6E8A-4147-A177-3AD203B41FA5}">
                      <a16:colId xmlns:a16="http://schemas.microsoft.com/office/drawing/2014/main" val="3164407367"/>
                    </a:ext>
                  </a:extLst>
                </a:gridCol>
                <a:gridCol w="1922120">
                  <a:extLst>
                    <a:ext uri="{9D8B030D-6E8A-4147-A177-3AD203B41FA5}">
                      <a16:colId xmlns:a16="http://schemas.microsoft.com/office/drawing/2014/main" val="233687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9-А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9-Б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9-В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9-Г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1.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</a:rPr>
                        <a:t>Артименко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 Андрій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1.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</a:rPr>
                        <a:t>Пазюк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 Анна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1.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</a:rPr>
                        <a:t>Бучинський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 Максим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1.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</a:rPr>
                        <a:t>Белей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 Кіра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24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2. Бережан Маргарита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2.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</a:rPr>
                        <a:t>Маланчук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 Евеліна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2.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</a:rPr>
                        <a:t>Гончарюк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 Ірина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2. Савка Валентин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243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</a:rPr>
                        <a:t>Данюшина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 Вікторія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3. Русу Михайло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3. Кравчук Валерія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3. Миронюк Вікторія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951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4.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</a:rPr>
                        <a:t>Зуляк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 Анастасія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4. Волков Владислав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4.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</a:rPr>
                        <a:t>Лакуста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</a:rPr>
                        <a:t>Крістіна</a:t>
                      </a:r>
                      <a:endParaRPr lang="uk-UA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4.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</a:rPr>
                        <a:t>Федьорко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 Вікторія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730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5. Іванова Олександра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5.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</a:rPr>
                        <a:t>Максимюк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 Варвара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471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6. Кушнір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</a:rPr>
                        <a:t>Ольна</a:t>
                      </a:r>
                      <a:endParaRPr lang="uk-UA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109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7.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</a:rPr>
                        <a:t>Моспан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 Артем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960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322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о затвердження Положення про золоту медаль &quot;За високі досягнення у  навчанні&quot; та срібну медаль &quot;За досягнення у навчанні&quot; | LIGA:ZAKON">
            <a:extLst>
              <a:ext uri="{FF2B5EF4-FFF2-40B4-BE49-F238E27FC236}">
                <a16:creationId xmlns:a16="http://schemas.microsoft.com/office/drawing/2014/main" id="{FFB41445-EB66-AE74-9887-3583CF7EA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59" y="2435847"/>
            <a:ext cx="4319241" cy="428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068EFE6-1872-FE73-FA9F-BDF27B62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uk-UA" noProof="0" smtClean="0"/>
              <a:pPr/>
              <a:t>14</a:t>
            </a:fld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E28FD4-1902-1759-5937-C5B502892534}"/>
              </a:ext>
            </a:extLst>
          </p:cNvPr>
          <p:cNvSpPr txBox="1"/>
          <p:nvPr/>
        </p:nvSpPr>
        <p:spPr>
          <a:xfrm>
            <a:off x="1348408" y="136525"/>
            <a:ext cx="86569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Претенденти </a:t>
            </a:r>
            <a:br>
              <a:rPr lang="uk-UA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нагородження золотою медаллю</a:t>
            </a:r>
            <a:br>
              <a:rPr lang="uk-UA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“За високі досягнення у навчанні”</a:t>
            </a:r>
          </a:p>
        </p:txBody>
      </p:sp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33666C67-01EE-A88D-D516-71F13FB12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7492"/>
              </p:ext>
            </p:extLst>
          </p:nvPr>
        </p:nvGraphicFramePr>
        <p:xfrm>
          <a:off x="153735" y="2572374"/>
          <a:ext cx="7761966" cy="378397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688071">
                  <a:extLst>
                    <a:ext uri="{9D8B030D-6E8A-4147-A177-3AD203B41FA5}">
                      <a16:colId xmlns:a16="http://schemas.microsoft.com/office/drawing/2014/main" val="3017369358"/>
                    </a:ext>
                  </a:extLst>
                </a:gridCol>
                <a:gridCol w="4073895">
                  <a:extLst>
                    <a:ext uri="{9D8B030D-6E8A-4147-A177-3AD203B41FA5}">
                      <a16:colId xmlns:a16="http://schemas.microsoft.com/office/drawing/2014/main" val="1388764577"/>
                    </a:ext>
                  </a:extLst>
                </a:gridCol>
              </a:tblGrid>
              <a:tr h="540568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bg1"/>
                          </a:solidFill>
                        </a:rPr>
                        <a:t>11-А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bg1"/>
                          </a:solidFill>
                        </a:rPr>
                        <a:t>11-Б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383262"/>
                  </a:ext>
                </a:extLst>
              </a:tr>
              <a:tr h="540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</a:rPr>
                        <a:t>1. Грабовецька Ксенія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solidFill>
                            <a:schemeClr val="bg1"/>
                          </a:solidFill>
                        </a:rPr>
                        <a:t>1. </a:t>
                      </a:r>
                      <a:r>
                        <a:rPr lang="uk-UA" sz="2400" dirty="0" err="1">
                          <a:solidFill>
                            <a:schemeClr val="bg1"/>
                          </a:solidFill>
                        </a:rPr>
                        <a:t>Калинюк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</a:rPr>
                        <a:t> Катерина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801993"/>
                  </a:ext>
                </a:extLst>
              </a:tr>
              <a:tr h="540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</a:rPr>
                        <a:t>2. Данилюк Єгор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solidFill>
                            <a:schemeClr val="bg1"/>
                          </a:solidFill>
                        </a:rPr>
                        <a:t>2. </a:t>
                      </a:r>
                      <a:r>
                        <a:rPr lang="uk-UA" sz="2400" dirty="0" err="1">
                          <a:solidFill>
                            <a:schemeClr val="bg1"/>
                          </a:solidFill>
                        </a:rPr>
                        <a:t>Рябой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</a:rPr>
                        <a:t> Юлія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718318"/>
                  </a:ext>
                </a:extLst>
              </a:tr>
              <a:tr h="540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</a:rPr>
                        <a:t>3. Павлович Діана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solidFill>
                            <a:schemeClr val="bg1"/>
                          </a:solidFill>
                        </a:rPr>
                        <a:t>3. Мельничук Валерія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432836"/>
                  </a:ext>
                </a:extLst>
              </a:tr>
              <a:tr h="540568">
                <a:tc>
                  <a:txBody>
                    <a:bodyPr/>
                    <a:lstStyle/>
                    <a:p>
                      <a:r>
                        <a:rPr lang="uk-UA" sz="2400" dirty="0">
                          <a:solidFill>
                            <a:schemeClr val="bg1"/>
                          </a:solidFill>
                        </a:rPr>
                        <a:t>4. Мельник Степан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solidFill>
                            <a:schemeClr val="bg1"/>
                          </a:solidFill>
                        </a:rPr>
                        <a:t>4. </a:t>
                      </a:r>
                      <a:r>
                        <a:rPr lang="uk-UA" sz="2400" dirty="0" err="1">
                          <a:solidFill>
                            <a:schemeClr val="bg1"/>
                          </a:solidFill>
                        </a:rPr>
                        <a:t>Паладян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</a:rPr>
                        <a:t> Кіра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023330"/>
                  </a:ext>
                </a:extLst>
              </a:tr>
              <a:tr h="540568">
                <a:tc>
                  <a:txBody>
                    <a:bodyPr/>
                    <a:lstStyle/>
                    <a:p>
                      <a:endParaRPr lang="uk-UA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solidFill>
                            <a:schemeClr val="bg1"/>
                          </a:solidFill>
                        </a:rPr>
                        <a:t>5. </a:t>
                      </a:r>
                      <a:r>
                        <a:rPr lang="uk-UA" sz="2400" dirty="0" err="1">
                          <a:solidFill>
                            <a:schemeClr val="bg1"/>
                          </a:solidFill>
                        </a:rPr>
                        <a:t>Ставчанська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</a:rPr>
                        <a:t> Софія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706546"/>
                  </a:ext>
                </a:extLst>
              </a:tr>
              <a:tr h="540568">
                <a:tc>
                  <a:txBody>
                    <a:bodyPr/>
                    <a:lstStyle/>
                    <a:p>
                      <a:endParaRPr lang="uk-UA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solidFill>
                            <a:schemeClr val="bg1"/>
                          </a:solidFill>
                        </a:rPr>
                        <a:t>6. </a:t>
                      </a:r>
                      <a:r>
                        <a:rPr lang="uk-UA" sz="2400" dirty="0" err="1">
                          <a:solidFill>
                            <a:schemeClr val="bg1"/>
                          </a:solidFill>
                        </a:rPr>
                        <a:t>Уколова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</a:rPr>
                        <a:t> Анна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518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862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98" y="3047226"/>
            <a:ext cx="6245912" cy="2387600"/>
          </a:xfrm>
        </p:spPr>
        <p:txBody>
          <a:bodyPr rtlCol="0"/>
          <a:lstStyle/>
          <a:p>
            <a:pPr algn="ctr"/>
            <a:r>
              <a:rPr lang="uk-UA" sz="6000" b="1" i="1" dirty="0">
                <a:latin typeface="Times New Roman" pitchFamily="18" charset="0"/>
                <a:cs typeface="Times New Roman" pitchFamily="18" charset="0"/>
              </a:rPr>
              <a:t>Діагностика контрольних замірів навчальних досягнень учнів з </a:t>
            </a:r>
            <a:br>
              <a:rPr lang="uk-UA" sz="6000" b="1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6000" b="1" i="1" dirty="0">
                <a:latin typeface="Times New Roman" pitchFamily="18" charset="0"/>
                <a:cs typeface="Times New Roman" pitchFamily="18" charset="0"/>
              </a:rPr>
              <a:t>української мови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78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9DC63445-0AAB-32FD-8889-B45B01CB0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683772"/>
              </p:ext>
            </p:extLst>
          </p:nvPr>
        </p:nvGraphicFramePr>
        <p:xfrm>
          <a:off x="0" y="0"/>
          <a:ext cx="10190921" cy="6875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9119">
                  <a:extLst>
                    <a:ext uri="{9D8B030D-6E8A-4147-A177-3AD203B41FA5}">
                      <a16:colId xmlns:a16="http://schemas.microsoft.com/office/drawing/2014/main" val="2930586467"/>
                    </a:ext>
                  </a:extLst>
                </a:gridCol>
                <a:gridCol w="752708">
                  <a:extLst>
                    <a:ext uri="{9D8B030D-6E8A-4147-A177-3AD203B41FA5}">
                      <a16:colId xmlns:a16="http://schemas.microsoft.com/office/drawing/2014/main" val="2848116487"/>
                    </a:ext>
                  </a:extLst>
                </a:gridCol>
                <a:gridCol w="348816">
                  <a:extLst>
                    <a:ext uri="{9D8B030D-6E8A-4147-A177-3AD203B41FA5}">
                      <a16:colId xmlns:a16="http://schemas.microsoft.com/office/drawing/2014/main" val="771296437"/>
                    </a:ext>
                  </a:extLst>
                </a:gridCol>
                <a:gridCol w="506701">
                  <a:extLst>
                    <a:ext uri="{9D8B030D-6E8A-4147-A177-3AD203B41FA5}">
                      <a16:colId xmlns:a16="http://schemas.microsoft.com/office/drawing/2014/main" val="2184673766"/>
                    </a:ext>
                  </a:extLst>
                </a:gridCol>
                <a:gridCol w="376353">
                  <a:extLst>
                    <a:ext uri="{9D8B030D-6E8A-4147-A177-3AD203B41FA5}">
                      <a16:colId xmlns:a16="http://schemas.microsoft.com/office/drawing/2014/main" val="2075782790"/>
                    </a:ext>
                  </a:extLst>
                </a:gridCol>
                <a:gridCol w="284561">
                  <a:extLst>
                    <a:ext uri="{9D8B030D-6E8A-4147-A177-3AD203B41FA5}">
                      <a16:colId xmlns:a16="http://schemas.microsoft.com/office/drawing/2014/main" val="2723118492"/>
                    </a:ext>
                  </a:extLst>
                </a:gridCol>
                <a:gridCol w="284561">
                  <a:extLst>
                    <a:ext uri="{9D8B030D-6E8A-4147-A177-3AD203B41FA5}">
                      <a16:colId xmlns:a16="http://schemas.microsoft.com/office/drawing/2014/main" val="3401566377"/>
                    </a:ext>
                  </a:extLst>
                </a:gridCol>
                <a:gridCol w="449789">
                  <a:extLst>
                    <a:ext uri="{9D8B030D-6E8A-4147-A177-3AD203B41FA5}">
                      <a16:colId xmlns:a16="http://schemas.microsoft.com/office/drawing/2014/main" val="513448538"/>
                    </a:ext>
                  </a:extLst>
                </a:gridCol>
                <a:gridCol w="449789">
                  <a:extLst>
                    <a:ext uri="{9D8B030D-6E8A-4147-A177-3AD203B41FA5}">
                      <a16:colId xmlns:a16="http://schemas.microsoft.com/office/drawing/2014/main" val="1382017944"/>
                    </a:ext>
                  </a:extLst>
                </a:gridCol>
                <a:gridCol w="357993">
                  <a:extLst>
                    <a:ext uri="{9D8B030D-6E8A-4147-A177-3AD203B41FA5}">
                      <a16:colId xmlns:a16="http://schemas.microsoft.com/office/drawing/2014/main" val="3559107500"/>
                    </a:ext>
                  </a:extLst>
                </a:gridCol>
                <a:gridCol w="302919">
                  <a:extLst>
                    <a:ext uri="{9D8B030D-6E8A-4147-A177-3AD203B41FA5}">
                      <a16:colId xmlns:a16="http://schemas.microsoft.com/office/drawing/2014/main" val="287970284"/>
                    </a:ext>
                  </a:extLst>
                </a:gridCol>
                <a:gridCol w="302919">
                  <a:extLst>
                    <a:ext uri="{9D8B030D-6E8A-4147-A177-3AD203B41FA5}">
                      <a16:colId xmlns:a16="http://schemas.microsoft.com/office/drawing/2014/main" val="2214663505"/>
                    </a:ext>
                  </a:extLst>
                </a:gridCol>
                <a:gridCol w="449789">
                  <a:extLst>
                    <a:ext uri="{9D8B030D-6E8A-4147-A177-3AD203B41FA5}">
                      <a16:colId xmlns:a16="http://schemas.microsoft.com/office/drawing/2014/main" val="2579943591"/>
                    </a:ext>
                  </a:extLst>
                </a:gridCol>
                <a:gridCol w="449789">
                  <a:extLst>
                    <a:ext uri="{9D8B030D-6E8A-4147-A177-3AD203B41FA5}">
                      <a16:colId xmlns:a16="http://schemas.microsoft.com/office/drawing/2014/main" val="3544275526"/>
                    </a:ext>
                  </a:extLst>
                </a:gridCol>
                <a:gridCol w="312098">
                  <a:extLst>
                    <a:ext uri="{9D8B030D-6E8A-4147-A177-3AD203B41FA5}">
                      <a16:colId xmlns:a16="http://schemas.microsoft.com/office/drawing/2014/main" val="3006510053"/>
                    </a:ext>
                  </a:extLst>
                </a:gridCol>
                <a:gridCol w="321276">
                  <a:extLst>
                    <a:ext uri="{9D8B030D-6E8A-4147-A177-3AD203B41FA5}">
                      <a16:colId xmlns:a16="http://schemas.microsoft.com/office/drawing/2014/main" val="528488611"/>
                    </a:ext>
                  </a:extLst>
                </a:gridCol>
                <a:gridCol w="321276">
                  <a:extLst>
                    <a:ext uri="{9D8B030D-6E8A-4147-A177-3AD203B41FA5}">
                      <a16:colId xmlns:a16="http://schemas.microsoft.com/office/drawing/2014/main" val="2715845241"/>
                    </a:ext>
                  </a:extLst>
                </a:gridCol>
                <a:gridCol w="486506">
                  <a:extLst>
                    <a:ext uri="{9D8B030D-6E8A-4147-A177-3AD203B41FA5}">
                      <a16:colId xmlns:a16="http://schemas.microsoft.com/office/drawing/2014/main" val="4068404632"/>
                    </a:ext>
                  </a:extLst>
                </a:gridCol>
                <a:gridCol w="486506">
                  <a:extLst>
                    <a:ext uri="{9D8B030D-6E8A-4147-A177-3AD203B41FA5}">
                      <a16:colId xmlns:a16="http://schemas.microsoft.com/office/drawing/2014/main" val="593525479"/>
                    </a:ext>
                  </a:extLst>
                </a:gridCol>
                <a:gridCol w="339636">
                  <a:extLst>
                    <a:ext uri="{9D8B030D-6E8A-4147-A177-3AD203B41FA5}">
                      <a16:colId xmlns:a16="http://schemas.microsoft.com/office/drawing/2014/main" val="2151830972"/>
                    </a:ext>
                  </a:extLst>
                </a:gridCol>
                <a:gridCol w="339636">
                  <a:extLst>
                    <a:ext uri="{9D8B030D-6E8A-4147-A177-3AD203B41FA5}">
                      <a16:colId xmlns:a16="http://schemas.microsoft.com/office/drawing/2014/main" val="1943802442"/>
                    </a:ext>
                  </a:extLst>
                </a:gridCol>
                <a:gridCol w="339636">
                  <a:extLst>
                    <a:ext uri="{9D8B030D-6E8A-4147-A177-3AD203B41FA5}">
                      <a16:colId xmlns:a16="http://schemas.microsoft.com/office/drawing/2014/main" val="762903171"/>
                    </a:ext>
                  </a:extLst>
                </a:gridCol>
                <a:gridCol w="440609">
                  <a:extLst>
                    <a:ext uri="{9D8B030D-6E8A-4147-A177-3AD203B41FA5}">
                      <a16:colId xmlns:a16="http://schemas.microsoft.com/office/drawing/2014/main" val="2598608579"/>
                    </a:ext>
                  </a:extLst>
                </a:gridCol>
                <a:gridCol w="394713">
                  <a:extLst>
                    <a:ext uri="{9D8B030D-6E8A-4147-A177-3AD203B41FA5}">
                      <a16:colId xmlns:a16="http://schemas.microsoft.com/office/drawing/2014/main" val="3988247059"/>
                    </a:ext>
                  </a:extLst>
                </a:gridCol>
                <a:gridCol w="523223">
                  <a:extLst>
                    <a:ext uri="{9D8B030D-6E8A-4147-A177-3AD203B41FA5}">
                      <a16:colId xmlns:a16="http://schemas.microsoft.com/office/drawing/2014/main" val="459681416"/>
                    </a:ext>
                  </a:extLst>
                </a:gridCol>
              </a:tblGrid>
              <a:tr h="608608">
                <a:tc rowSpan="3"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200" dirty="0">
                          <a:effectLst/>
                        </a:rPr>
                        <a:t>Клас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К-сть учнів      по списку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indent="-34925"/>
                      <a:r>
                        <a:rPr lang="uk-UA" sz="1200">
                          <a:effectLst/>
                        </a:rPr>
                        <a:t>Писало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gridSpan="21"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200">
                          <a:effectLst/>
                        </a:rPr>
                        <a:t>Результати навчальних досягнень учнів за 12 бальною шкалою</a:t>
                      </a:r>
                    </a:p>
                    <a:p>
                      <a:pPr algn="ctr"/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Середній бал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extLst>
                  <a:ext uri="{0D108BD9-81ED-4DB2-BD59-A6C34878D82A}">
                    <a16:rowId xmlns:a16="http://schemas.microsoft.com/office/drawing/2014/main" val="3361090890"/>
                  </a:ext>
                </a:extLst>
              </a:tr>
              <a:tr h="20286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200">
                          <a:effectLst/>
                        </a:rPr>
                        <a:t>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Всього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Всього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Всього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rowSpan="2">
                  <a:txBody>
                    <a:bodyPr/>
                    <a:lstStyle/>
                    <a:p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r>
                        <a:rPr lang="uk-UA" sz="1200">
                          <a:effectLst/>
                        </a:rPr>
                        <a:t>11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200">
                          <a:effectLst/>
                        </a:rPr>
                        <a:t>12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Всього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832615"/>
                  </a:ext>
                </a:extLst>
              </a:tr>
              <a:tr h="43807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200">
                          <a:effectLst/>
                        </a:rPr>
                        <a:t>1-3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200">
                          <a:effectLst/>
                        </a:rPr>
                        <a:t>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200">
                          <a:effectLst/>
                        </a:rPr>
                        <a:t>4-6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200">
                          <a:effectLst/>
                        </a:rPr>
                        <a:t>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200">
                          <a:effectLst/>
                        </a:rPr>
                        <a:t>7-9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200">
                          <a:effectLst/>
                        </a:rPr>
                        <a:t>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10-12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200">
                          <a:effectLst/>
                        </a:rPr>
                        <a:t>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033726"/>
                  </a:ext>
                </a:extLst>
              </a:tr>
              <a:tr h="2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5-А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33%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30%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33%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7,5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extLst>
                  <a:ext uri="{0D108BD9-81ED-4DB2-BD59-A6C34878D82A}">
                    <a16:rowId xmlns:a16="http://schemas.microsoft.com/office/drawing/2014/main" val="754233319"/>
                  </a:ext>
                </a:extLst>
              </a:tr>
              <a:tr h="2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5-Б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82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14%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18%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43%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25%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extLst>
                  <a:ext uri="{0D108BD9-81ED-4DB2-BD59-A6C34878D82A}">
                    <a16:rowId xmlns:a16="http://schemas.microsoft.com/office/drawing/2014/main" val="1723382344"/>
                  </a:ext>
                </a:extLst>
              </a:tr>
              <a:tr h="2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5-В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69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10%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15%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25%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50%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8,5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extLst>
                  <a:ext uri="{0D108BD9-81ED-4DB2-BD59-A6C34878D82A}">
                    <a16:rowId xmlns:a16="http://schemas.microsoft.com/office/drawing/2014/main" val="3580591451"/>
                  </a:ext>
                </a:extLst>
              </a:tr>
              <a:tr h="291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5-Г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</a:rPr>
                        <a:t>       29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   25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86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  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24%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12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48%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24%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   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  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4%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5,6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extLst>
                  <a:ext uri="{0D108BD9-81ED-4DB2-BD59-A6C34878D82A}">
                    <a16:rowId xmlns:a16="http://schemas.microsoft.com/office/drawing/2014/main" val="3456753590"/>
                  </a:ext>
                </a:extLst>
              </a:tr>
              <a:tr h="2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Всього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125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97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3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6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6%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29%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31%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10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26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27%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7,2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060592"/>
                  </a:ext>
                </a:extLst>
              </a:tr>
              <a:tr h="2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6-А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27+(2 екс)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10%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50%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30%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10%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6,2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extLst>
                  <a:ext uri="{0D108BD9-81ED-4DB2-BD59-A6C34878D82A}">
                    <a16:rowId xmlns:a16="http://schemas.microsoft.com/office/drawing/2014/main" val="2269410771"/>
                  </a:ext>
                </a:extLst>
              </a:tr>
              <a:tr h="2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6-Б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26+(1екс.)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</a:rPr>
                        <a:t>20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77%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</a:rPr>
                        <a:t>-_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10%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10%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55%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25%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7,8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extLst>
                  <a:ext uri="{0D108BD9-81ED-4DB2-BD59-A6C34878D82A}">
                    <a16:rowId xmlns:a16="http://schemas.microsoft.com/office/drawing/2014/main" val="2700728075"/>
                  </a:ext>
                </a:extLst>
              </a:tr>
              <a:tr h="2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6-В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79%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13%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44%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39%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6,1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extLst>
                  <a:ext uri="{0D108BD9-81ED-4DB2-BD59-A6C34878D82A}">
                    <a16:rowId xmlns:a16="http://schemas.microsoft.com/office/drawing/2014/main" val="3810026026"/>
                  </a:ext>
                </a:extLst>
              </a:tr>
              <a:tr h="2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6-Г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24+(1екс.)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79%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5%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11%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42%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42%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8,8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extLst>
                  <a:ext uri="{0D108BD9-81ED-4DB2-BD59-A6C34878D82A}">
                    <a16:rowId xmlns:a16="http://schemas.microsoft.com/office/drawing/2014/main" val="1893158544"/>
                  </a:ext>
                </a:extLst>
              </a:tr>
              <a:tr h="2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Всього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106/110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82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77%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2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10%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10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29%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10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41%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4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20%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7,2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036114"/>
                  </a:ext>
                </a:extLst>
              </a:tr>
              <a:tr h="405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7-А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30(+3екст)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83%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20%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1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16%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36%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28%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7.1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extLst>
                  <a:ext uri="{0D108BD9-81ED-4DB2-BD59-A6C34878D82A}">
                    <a16:rowId xmlns:a16="http://schemas.microsoft.com/office/drawing/2014/main" val="1099717216"/>
                  </a:ext>
                </a:extLst>
              </a:tr>
              <a:tr h="2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7-Б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</a:rPr>
                        <a:t>34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82%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11%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18%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46%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25%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7.7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extLst>
                  <a:ext uri="{0D108BD9-81ED-4DB2-BD59-A6C34878D82A}">
                    <a16:rowId xmlns:a16="http://schemas.microsoft.com/office/drawing/2014/main" val="1277643890"/>
                  </a:ext>
                </a:extLst>
              </a:tr>
              <a:tr h="267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7-В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dirty="0">
                          <a:effectLst/>
                        </a:rPr>
                        <a:t>     31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dirty="0">
                          <a:effectLst/>
                        </a:rPr>
                        <a:t>23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dirty="0">
                          <a:effectLst/>
                        </a:rPr>
                        <a:t>74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uk-UA" sz="1200" dirty="0">
                        <a:effectLst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9%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44%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39%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9%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6,4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extLst>
                  <a:ext uri="{0D108BD9-81ED-4DB2-BD59-A6C34878D82A}">
                    <a16:rowId xmlns:a16="http://schemas.microsoft.com/office/drawing/2014/main" val="1653018400"/>
                  </a:ext>
                </a:extLst>
              </a:tr>
              <a:tr h="2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Всього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95/98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80%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13%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19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25%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31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</a:rPr>
                        <a:t>41%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5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3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16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21%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7,1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827124"/>
                  </a:ext>
                </a:extLst>
              </a:tr>
              <a:tr h="267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8-А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31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24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77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dirty="0">
                          <a:effectLst/>
                        </a:rPr>
                        <a:t>-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29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33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38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  8,2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extLst>
                  <a:ext uri="{0D108BD9-81ED-4DB2-BD59-A6C34878D82A}">
                    <a16:rowId xmlns:a16="http://schemas.microsoft.com/office/drawing/2014/main" val="3728327142"/>
                  </a:ext>
                </a:extLst>
              </a:tr>
              <a:tr h="2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8-Б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</a:rPr>
                        <a:t>       30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77%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9%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26%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22%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43%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extLst>
                  <a:ext uri="{0D108BD9-81ED-4DB2-BD59-A6C34878D82A}">
                    <a16:rowId xmlns:a16="http://schemas.microsoft.com/office/drawing/2014/main" val="2568761817"/>
                  </a:ext>
                </a:extLst>
              </a:tr>
              <a:tr h="2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8-В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92%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13%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50%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8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33%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6,3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extLst>
                  <a:ext uri="{0D108BD9-81ED-4DB2-BD59-A6C34878D82A}">
                    <a16:rowId xmlns:a16="http://schemas.microsoft.com/office/drawing/2014/main" val="3085335457"/>
                  </a:ext>
                </a:extLst>
              </a:tr>
              <a:tr h="2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8-Г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31+(1екс.)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74%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30%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22%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44%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8,3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extLst>
                  <a:ext uri="{0D108BD9-81ED-4DB2-BD59-A6C34878D82A}">
                    <a16:rowId xmlns:a16="http://schemas.microsoft.com/office/drawing/2014/main" val="3301426607"/>
                  </a:ext>
                </a:extLst>
              </a:tr>
              <a:tr h="2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Всього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118/119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94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>
                          <a:effectLst/>
                        </a:rPr>
                        <a:t>80%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6%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7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</a:rPr>
                        <a:t>34%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7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28%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6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32%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7,7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909661"/>
                  </a:ext>
                </a:extLst>
              </a:tr>
              <a:tr h="20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9-А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29+(1екс.)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72,4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9%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29%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29%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7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33%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7,6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extLst>
                  <a:ext uri="{0D108BD9-81ED-4DB2-BD59-A6C34878D82A}">
                    <a16:rowId xmlns:a16="http://schemas.microsoft.com/office/drawing/2014/main" val="4170070739"/>
                  </a:ext>
                </a:extLst>
              </a:tr>
              <a:tr h="405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9-Б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22(+1екст)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50%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18%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</a:rPr>
                        <a:t>18%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64%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9,2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extLst>
                  <a:ext uri="{0D108BD9-81ED-4DB2-BD59-A6C34878D82A}">
                    <a16:rowId xmlns:a16="http://schemas.microsoft.com/office/drawing/2014/main" val="3563268342"/>
                  </a:ext>
                </a:extLst>
              </a:tr>
              <a:tr h="291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9-В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27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19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70%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37%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dirty="0">
                          <a:effectLst/>
                        </a:rPr>
                        <a:t>3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16%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26%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>
                          <a:effectLst/>
                        </a:rPr>
                        <a:t>21%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5,8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867" marR="22867" marT="22867" marB="22867"/>
                </a:tc>
                <a:extLst>
                  <a:ext uri="{0D108BD9-81ED-4DB2-BD59-A6C34878D82A}">
                    <a16:rowId xmlns:a16="http://schemas.microsoft.com/office/drawing/2014/main" val="2431251427"/>
                  </a:ext>
                </a:extLst>
              </a:tr>
              <a:tr h="165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9-Г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28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22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79%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12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55%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</a:rPr>
                        <a:t>36%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-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effectLst/>
                        </a:rPr>
                        <a:t>9%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effectLst/>
                        </a:rPr>
                        <a:t>6,6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/>
                </a:tc>
                <a:extLst>
                  <a:ext uri="{0D108BD9-81ED-4DB2-BD59-A6C34878D82A}">
                    <a16:rowId xmlns:a16="http://schemas.microsoft.com/office/drawing/2014/main" val="3735507332"/>
                  </a:ext>
                </a:extLst>
              </a:tr>
              <a:tr h="184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Всього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106/108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69%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9%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32%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29%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696" marR="2469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253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369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4A7A8E07-FF55-5CB5-434A-E5C9E682E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56539"/>
              </p:ext>
            </p:extLst>
          </p:nvPr>
        </p:nvGraphicFramePr>
        <p:xfrm>
          <a:off x="1" y="1"/>
          <a:ext cx="10721008" cy="685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510">
                  <a:extLst>
                    <a:ext uri="{9D8B030D-6E8A-4147-A177-3AD203B41FA5}">
                      <a16:colId xmlns:a16="http://schemas.microsoft.com/office/drawing/2014/main" val="2642768313"/>
                    </a:ext>
                  </a:extLst>
                </a:gridCol>
                <a:gridCol w="602302">
                  <a:extLst>
                    <a:ext uri="{9D8B030D-6E8A-4147-A177-3AD203B41FA5}">
                      <a16:colId xmlns:a16="http://schemas.microsoft.com/office/drawing/2014/main" val="4119848820"/>
                    </a:ext>
                  </a:extLst>
                </a:gridCol>
                <a:gridCol w="576608">
                  <a:extLst>
                    <a:ext uri="{9D8B030D-6E8A-4147-A177-3AD203B41FA5}">
                      <a16:colId xmlns:a16="http://schemas.microsoft.com/office/drawing/2014/main" val="404749718"/>
                    </a:ext>
                  </a:extLst>
                </a:gridCol>
                <a:gridCol w="478878">
                  <a:extLst>
                    <a:ext uri="{9D8B030D-6E8A-4147-A177-3AD203B41FA5}">
                      <a16:colId xmlns:a16="http://schemas.microsoft.com/office/drawing/2014/main" val="1998578553"/>
                    </a:ext>
                  </a:extLst>
                </a:gridCol>
                <a:gridCol w="322510">
                  <a:extLst>
                    <a:ext uri="{9D8B030D-6E8A-4147-A177-3AD203B41FA5}">
                      <a16:colId xmlns:a16="http://schemas.microsoft.com/office/drawing/2014/main" val="3528241639"/>
                    </a:ext>
                  </a:extLst>
                </a:gridCol>
                <a:gridCol w="322510">
                  <a:extLst>
                    <a:ext uri="{9D8B030D-6E8A-4147-A177-3AD203B41FA5}">
                      <a16:colId xmlns:a16="http://schemas.microsoft.com/office/drawing/2014/main" val="309737364"/>
                    </a:ext>
                  </a:extLst>
                </a:gridCol>
                <a:gridCol w="322510">
                  <a:extLst>
                    <a:ext uri="{9D8B030D-6E8A-4147-A177-3AD203B41FA5}">
                      <a16:colId xmlns:a16="http://schemas.microsoft.com/office/drawing/2014/main" val="3388944762"/>
                    </a:ext>
                  </a:extLst>
                </a:gridCol>
                <a:gridCol w="430014">
                  <a:extLst>
                    <a:ext uri="{9D8B030D-6E8A-4147-A177-3AD203B41FA5}">
                      <a16:colId xmlns:a16="http://schemas.microsoft.com/office/drawing/2014/main" val="2575556927"/>
                    </a:ext>
                  </a:extLst>
                </a:gridCol>
                <a:gridCol w="430014">
                  <a:extLst>
                    <a:ext uri="{9D8B030D-6E8A-4147-A177-3AD203B41FA5}">
                      <a16:colId xmlns:a16="http://schemas.microsoft.com/office/drawing/2014/main" val="2640522256"/>
                    </a:ext>
                  </a:extLst>
                </a:gridCol>
                <a:gridCol w="322510">
                  <a:extLst>
                    <a:ext uri="{9D8B030D-6E8A-4147-A177-3AD203B41FA5}">
                      <a16:colId xmlns:a16="http://schemas.microsoft.com/office/drawing/2014/main" val="3543014572"/>
                    </a:ext>
                  </a:extLst>
                </a:gridCol>
                <a:gridCol w="332283">
                  <a:extLst>
                    <a:ext uri="{9D8B030D-6E8A-4147-A177-3AD203B41FA5}">
                      <a16:colId xmlns:a16="http://schemas.microsoft.com/office/drawing/2014/main" val="277278876"/>
                    </a:ext>
                  </a:extLst>
                </a:gridCol>
                <a:gridCol w="332283">
                  <a:extLst>
                    <a:ext uri="{9D8B030D-6E8A-4147-A177-3AD203B41FA5}">
                      <a16:colId xmlns:a16="http://schemas.microsoft.com/office/drawing/2014/main" val="43825124"/>
                    </a:ext>
                  </a:extLst>
                </a:gridCol>
                <a:gridCol w="478878">
                  <a:extLst>
                    <a:ext uri="{9D8B030D-6E8A-4147-A177-3AD203B41FA5}">
                      <a16:colId xmlns:a16="http://schemas.microsoft.com/office/drawing/2014/main" val="2503200247"/>
                    </a:ext>
                  </a:extLst>
                </a:gridCol>
                <a:gridCol w="478878">
                  <a:extLst>
                    <a:ext uri="{9D8B030D-6E8A-4147-A177-3AD203B41FA5}">
                      <a16:colId xmlns:a16="http://schemas.microsoft.com/office/drawing/2014/main" val="423852960"/>
                    </a:ext>
                  </a:extLst>
                </a:gridCol>
                <a:gridCol w="322510">
                  <a:extLst>
                    <a:ext uri="{9D8B030D-6E8A-4147-A177-3AD203B41FA5}">
                      <a16:colId xmlns:a16="http://schemas.microsoft.com/office/drawing/2014/main" val="2124023233"/>
                    </a:ext>
                  </a:extLst>
                </a:gridCol>
                <a:gridCol w="332283">
                  <a:extLst>
                    <a:ext uri="{9D8B030D-6E8A-4147-A177-3AD203B41FA5}">
                      <a16:colId xmlns:a16="http://schemas.microsoft.com/office/drawing/2014/main" val="1002613737"/>
                    </a:ext>
                  </a:extLst>
                </a:gridCol>
                <a:gridCol w="332283">
                  <a:extLst>
                    <a:ext uri="{9D8B030D-6E8A-4147-A177-3AD203B41FA5}">
                      <a16:colId xmlns:a16="http://schemas.microsoft.com/office/drawing/2014/main" val="3201013596"/>
                    </a:ext>
                  </a:extLst>
                </a:gridCol>
                <a:gridCol w="478878">
                  <a:extLst>
                    <a:ext uri="{9D8B030D-6E8A-4147-A177-3AD203B41FA5}">
                      <a16:colId xmlns:a16="http://schemas.microsoft.com/office/drawing/2014/main" val="427615331"/>
                    </a:ext>
                  </a:extLst>
                </a:gridCol>
                <a:gridCol w="508197">
                  <a:extLst>
                    <a:ext uri="{9D8B030D-6E8A-4147-A177-3AD203B41FA5}">
                      <a16:colId xmlns:a16="http://schemas.microsoft.com/office/drawing/2014/main" val="2548424155"/>
                    </a:ext>
                  </a:extLst>
                </a:gridCol>
                <a:gridCol w="371375">
                  <a:extLst>
                    <a:ext uri="{9D8B030D-6E8A-4147-A177-3AD203B41FA5}">
                      <a16:colId xmlns:a16="http://schemas.microsoft.com/office/drawing/2014/main" val="3565085529"/>
                    </a:ext>
                  </a:extLst>
                </a:gridCol>
                <a:gridCol w="371375">
                  <a:extLst>
                    <a:ext uri="{9D8B030D-6E8A-4147-A177-3AD203B41FA5}">
                      <a16:colId xmlns:a16="http://schemas.microsoft.com/office/drawing/2014/main" val="976901067"/>
                    </a:ext>
                  </a:extLst>
                </a:gridCol>
                <a:gridCol w="371375">
                  <a:extLst>
                    <a:ext uri="{9D8B030D-6E8A-4147-A177-3AD203B41FA5}">
                      <a16:colId xmlns:a16="http://schemas.microsoft.com/office/drawing/2014/main" val="1770148325"/>
                    </a:ext>
                  </a:extLst>
                </a:gridCol>
                <a:gridCol w="508197">
                  <a:extLst>
                    <a:ext uri="{9D8B030D-6E8A-4147-A177-3AD203B41FA5}">
                      <a16:colId xmlns:a16="http://schemas.microsoft.com/office/drawing/2014/main" val="2380727428"/>
                    </a:ext>
                  </a:extLst>
                </a:gridCol>
                <a:gridCol w="478878">
                  <a:extLst>
                    <a:ext uri="{9D8B030D-6E8A-4147-A177-3AD203B41FA5}">
                      <a16:colId xmlns:a16="http://schemas.microsoft.com/office/drawing/2014/main" val="711070852"/>
                    </a:ext>
                  </a:extLst>
                </a:gridCol>
                <a:gridCol w="517969">
                  <a:extLst>
                    <a:ext uri="{9D8B030D-6E8A-4147-A177-3AD203B41FA5}">
                      <a16:colId xmlns:a16="http://schemas.microsoft.com/office/drawing/2014/main" val="1470747565"/>
                    </a:ext>
                  </a:extLst>
                </a:gridCol>
              </a:tblGrid>
              <a:tr h="696570">
                <a:tc rowSpan="3"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Клас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К-сть учнів      по списку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indent="-34925"/>
                      <a:r>
                        <a:rPr lang="uk-UA" sz="1400">
                          <a:effectLst/>
                        </a:rPr>
                        <a:t>Писало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gridSpan="21"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Результати навчальних досягнень учнів за 12 бальною шкалою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Середній бал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extLst>
                  <a:ext uri="{0D108BD9-81ED-4DB2-BD59-A6C34878D82A}">
                    <a16:rowId xmlns:a16="http://schemas.microsoft.com/office/drawing/2014/main" val="4243086413"/>
                  </a:ext>
                </a:extLst>
              </a:tr>
              <a:tr h="23219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Всього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Всього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Всього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10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rowSpan="2"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r>
                        <a:rPr lang="uk-UA" sz="1400">
                          <a:effectLst/>
                        </a:rPr>
                        <a:t>11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12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Всього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765827"/>
                  </a:ext>
                </a:extLst>
              </a:tr>
              <a:tr h="69657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1-3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4-6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7-9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10-12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140881"/>
                  </a:ext>
                </a:extLst>
              </a:tr>
              <a:tr h="499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10-А (І група)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15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87%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15%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85%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10,9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extLst>
                  <a:ext uri="{0D108BD9-81ED-4DB2-BD59-A6C34878D82A}">
                    <a16:rowId xmlns:a16="http://schemas.microsoft.com/office/drawing/2014/main" val="3934114814"/>
                  </a:ext>
                </a:extLst>
              </a:tr>
              <a:tr h="696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10-А (ІІ група)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13+4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54%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43%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43%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14%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extLst>
                  <a:ext uri="{0D108BD9-81ED-4DB2-BD59-A6C34878D82A}">
                    <a16:rowId xmlns:a16="http://schemas.microsoft.com/office/drawing/2014/main" val="2311185676"/>
                  </a:ext>
                </a:extLst>
              </a:tr>
              <a:tr h="696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10-Б</a:t>
                      </a:r>
                      <a:br>
                        <a:rPr lang="uk-UA" sz="1400">
                          <a:effectLst/>
                        </a:rPr>
                      </a:br>
                      <a:r>
                        <a:rPr lang="uk-UA" sz="1400">
                          <a:effectLst/>
                        </a:rPr>
                        <a:t>(І група)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12+1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75%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44%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34%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22%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7,8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extLst>
                  <a:ext uri="{0D108BD9-81ED-4DB2-BD59-A6C34878D82A}">
                    <a16:rowId xmlns:a16="http://schemas.microsoft.com/office/drawing/2014/main" val="474739782"/>
                  </a:ext>
                </a:extLst>
              </a:tr>
              <a:tr h="696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10-Б</a:t>
                      </a:r>
                      <a:br>
                        <a:rPr lang="uk-UA" sz="1400">
                          <a:effectLst/>
                        </a:rPr>
                      </a:br>
                      <a:r>
                        <a:rPr lang="uk-UA" sz="1400">
                          <a:effectLst/>
                        </a:rPr>
                        <a:t>(ІІ група)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13+1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92%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25%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42%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33%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6,5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extLst>
                  <a:ext uri="{0D108BD9-81ED-4DB2-BD59-A6C34878D82A}">
                    <a16:rowId xmlns:a16="http://schemas.microsoft.com/office/drawing/2014/main" val="1468040235"/>
                  </a:ext>
                </a:extLst>
              </a:tr>
              <a:tr h="459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Всього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53/56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41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77%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2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7%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29%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20%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7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18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44%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572571"/>
                  </a:ext>
                </a:extLst>
              </a:tr>
              <a:tr h="345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11-А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effectLst/>
                        </a:rPr>
                        <a:t>24+3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2" marR="44962" marT="44962" marB="449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effectLst/>
                        </a:rPr>
                        <a:t>16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2" marR="44962" marT="44962" marB="449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effectLst/>
                        </a:rPr>
                        <a:t>67%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2" marR="44962" marT="44962" marB="449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2" marR="44962" marT="44962" marB="449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2" marR="44962" marT="44962" marB="449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2" marR="44962" marT="44962" marB="449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2" marR="44962" marT="44962" marB="449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2" marR="44962" marT="44962" marB="449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2" marR="44962" marT="44962" marB="449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2" marR="44962" marT="44962" marB="449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2" marR="44962" marT="44962" marB="449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2" marR="44962" marT="44962" marB="449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effectLst/>
                        </a:rPr>
                        <a:t>6%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2" marR="44962" marT="44962" marB="449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2" marR="44962" marT="44962" marB="449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2" marR="44962" marT="44962" marB="449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2" marR="44962" marT="44962" marB="449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2" marR="44962" marT="44962" marB="449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effectLst/>
                        </a:rPr>
                        <a:t>63%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2" marR="44962" marT="44962" marB="449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2" marR="44962" marT="44962" marB="449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2" marR="44962" marT="44962" marB="449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2" marR="44962" marT="44962" marB="449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2" marR="44962" marT="44962" marB="449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effectLst/>
                        </a:rPr>
                        <a:t>31%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2" marR="44962" marT="44962" marB="449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400">
                          <a:effectLst/>
                        </a:rPr>
                        <a:t>  8,7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962" marR="44962" marT="44962" marB="44962"/>
                </a:tc>
                <a:extLst>
                  <a:ext uri="{0D108BD9-81ED-4DB2-BD59-A6C34878D82A}">
                    <a16:rowId xmlns:a16="http://schemas.microsoft.com/office/drawing/2014/main" val="962870382"/>
                  </a:ext>
                </a:extLst>
              </a:tr>
              <a:tr h="6894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11-Б (І група)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10+4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60%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50%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16%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34%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7,5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extLst>
                  <a:ext uri="{0D108BD9-81ED-4DB2-BD59-A6C34878D82A}">
                    <a16:rowId xmlns:a16="http://schemas.microsoft.com/office/drawing/2014/main" val="666807376"/>
                  </a:ext>
                </a:extLst>
              </a:tr>
              <a:tr h="6894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11-Б (ІІ група)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14+1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79%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18%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64%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18%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/>
                </a:tc>
                <a:extLst>
                  <a:ext uri="{0D108BD9-81ED-4DB2-BD59-A6C34878D82A}">
                    <a16:rowId xmlns:a16="http://schemas.microsoft.com/office/drawing/2014/main" val="51064466"/>
                  </a:ext>
                </a:extLst>
              </a:tr>
              <a:tr h="459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Всього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48/56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69%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18%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4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18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55%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2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9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27%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8,2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559" marR="48559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295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184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98" y="3047226"/>
            <a:ext cx="6245912" cy="2387600"/>
          </a:xfrm>
        </p:spPr>
        <p:txBody>
          <a:bodyPr rtlCol="0"/>
          <a:lstStyle/>
          <a:p>
            <a:pPr algn="ctr"/>
            <a:r>
              <a:rPr lang="uk-UA" sz="6000" b="1" i="1" dirty="0">
                <a:latin typeface="Times New Roman" pitchFamily="18" charset="0"/>
                <a:cs typeface="Times New Roman" pitchFamily="18" charset="0"/>
              </a:rPr>
              <a:t>Діагностика контрольних замірів навчальних досягнень учнів з </a:t>
            </a:r>
            <a:br>
              <a:rPr lang="uk-UA" sz="6000" b="1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6000" b="1" i="1" dirty="0">
                <a:latin typeface="Times New Roman" pitchFamily="18" charset="0"/>
                <a:cs typeface="Times New Roman" pitchFamily="18" charset="0"/>
              </a:rPr>
              <a:t>математики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924382D5-1952-65B5-B36B-79FC57776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555472"/>
              </p:ext>
            </p:extLst>
          </p:nvPr>
        </p:nvGraphicFramePr>
        <p:xfrm>
          <a:off x="0" y="4"/>
          <a:ext cx="10734266" cy="68548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0781">
                  <a:extLst>
                    <a:ext uri="{9D8B030D-6E8A-4147-A177-3AD203B41FA5}">
                      <a16:colId xmlns:a16="http://schemas.microsoft.com/office/drawing/2014/main" val="423912896"/>
                    </a:ext>
                  </a:extLst>
                </a:gridCol>
                <a:gridCol w="498370">
                  <a:extLst>
                    <a:ext uri="{9D8B030D-6E8A-4147-A177-3AD203B41FA5}">
                      <a16:colId xmlns:a16="http://schemas.microsoft.com/office/drawing/2014/main" val="3721197336"/>
                    </a:ext>
                  </a:extLst>
                </a:gridCol>
                <a:gridCol w="400663">
                  <a:extLst>
                    <a:ext uri="{9D8B030D-6E8A-4147-A177-3AD203B41FA5}">
                      <a16:colId xmlns:a16="http://schemas.microsoft.com/office/drawing/2014/main" val="3495383780"/>
                    </a:ext>
                  </a:extLst>
                </a:gridCol>
                <a:gridCol w="395039">
                  <a:extLst>
                    <a:ext uri="{9D8B030D-6E8A-4147-A177-3AD203B41FA5}">
                      <a16:colId xmlns:a16="http://schemas.microsoft.com/office/drawing/2014/main" val="3459697832"/>
                    </a:ext>
                  </a:extLst>
                </a:gridCol>
                <a:gridCol w="349350">
                  <a:extLst>
                    <a:ext uri="{9D8B030D-6E8A-4147-A177-3AD203B41FA5}">
                      <a16:colId xmlns:a16="http://schemas.microsoft.com/office/drawing/2014/main" val="952965350"/>
                    </a:ext>
                  </a:extLst>
                </a:gridCol>
                <a:gridCol w="328965">
                  <a:extLst>
                    <a:ext uri="{9D8B030D-6E8A-4147-A177-3AD203B41FA5}">
                      <a16:colId xmlns:a16="http://schemas.microsoft.com/office/drawing/2014/main" val="2972768396"/>
                    </a:ext>
                  </a:extLst>
                </a:gridCol>
                <a:gridCol w="328965">
                  <a:extLst>
                    <a:ext uri="{9D8B030D-6E8A-4147-A177-3AD203B41FA5}">
                      <a16:colId xmlns:a16="http://schemas.microsoft.com/office/drawing/2014/main" val="4234282273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3613315152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678362729"/>
                    </a:ext>
                  </a:extLst>
                </a:gridCol>
                <a:gridCol w="350756">
                  <a:extLst>
                    <a:ext uri="{9D8B030D-6E8A-4147-A177-3AD203B41FA5}">
                      <a16:colId xmlns:a16="http://schemas.microsoft.com/office/drawing/2014/main" val="3745181895"/>
                    </a:ext>
                  </a:extLst>
                </a:gridCol>
                <a:gridCol w="350756">
                  <a:extLst>
                    <a:ext uri="{9D8B030D-6E8A-4147-A177-3AD203B41FA5}">
                      <a16:colId xmlns:a16="http://schemas.microsoft.com/office/drawing/2014/main" val="3193291395"/>
                    </a:ext>
                  </a:extLst>
                </a:gridCol>
                <a:gridCol w="350054">
                  <a:extLst>
                    <a:ext uri="{9D8B030D-6E8A-4147-A177-3AD203B41FA5}">
                      <a16:colId xmlns:a16="http://schemas.microsoft.com/office/drawing/2014/main" val="1550782186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3751930302"/>
                    </a:ext>
                  </a:extLst>
                </a:gridCol>
                <a:gridCol w="422454">
                  <a:extLst>
                    <a:ext uri="{9D8B030D-6E8A-4147-A177-3AD203B41FA5}">
                      <a16:colId xmlns:a16="http://schemas.microsoft.com/office/drawing/2014/main" val="4130813471"/>
                    </a:ext>
                  </a:extLst>
                </a:gridCol>
                <a:gridCol w="356382">
                  <a:extLst>
                    <a:ext uri="{9D8B030D-6E8A-4147-A177-3AD203B41FA5}">
                      <a16:colId xmlns:a16="http://schemas.microsoft.com/office/drawing/2014/main" val="3157207136"/>
                    </a:ext>
                  </a:extLst>
                </a:gridCol>
                <a:gridCol w="352163">
                  <a:extLst>
                    <a:ext uri="{9D8B030D-6E8A-4147-A177-3AD203B41FA5}">
                      <a16:colId xmlns:a16="http://schemas.microsoft.com/office/drawing/2014/main" val="1016244669"/>
                    </a:ext>
                  </a:extLst>
                </a:gridCol>
                <a:gridCol w="350054">
                  <a:extLst>
                    <a:ext uri="{9D8B030D-6E8A-4147-A177-3AD203B41FA5}">
                      <a16:colId xmlns:a16="http://schemas.microsoft.com/office/drawing/2014/main" val="3211747078"/>
                    </a:ext>
                  </a:extLst>
                </a:gridCol>
                <a:gridCol w="435809">
                  <a:extLst>
                    <a:ext uri="{9D8B030D-6E8A-4147-A177-3AD203B41FA5}">
                      <a16:colId xmlns:a16="http://schemas.microsoft.com/office/drawing/2014/main" val="2573998017"/>
                    </a:ext>
                  </a:extLst>
                </a:gridCol>
                <a:gridCol w="447056">
                  <a:extLst>
                    <a:ext uri="{9D8B030D-6E8A-4147-A177-3AD203B41FA5}">
                      <a16:colId xmlns:a16="http://schemas.microsoft.com/office/drawing/2014/main" val="3540679"/>
                    </a:ext>
                  </a:extLst>
                </a:gridCol>
                <a:gridCol w="384496">
                  <a:extLst>
                    <a:ext uri="{9D8B030D-6E8A-4147-A177-3AD203B41FA5}">
                      <a16:colId xmlns:a16="http://schemas.microsoft.com/office/drawing/2014/main" val="1039094702"/>
                    </a:ext>
                  </a:extLst>
                </a:gridCol>
                <a:gridCol w="384496">
                  <a:extLst>
                    <a:ext uri="{9D8B030D-6E8A-4147-A177-3AD203B41FA5}">
                      <a16:colId xmlns:a16="http://schemas.microsoft.com/office/drawing/2014/main" val="1286170658"/>
                    </a:ext>
                  </a:extLst>
                </a:gridCol>
                <a:gridCol w="352163">
                  <a:extLst>
                    <a:ext uri="{9D8B030D-6E8A-4147-A177-3AD203B41FA5}">
                      <a16:colId xmlns:a16="http://schemas.microsoft.com/office/drawing/2014/main" val="2588211911"/>
                    </a:ext>
                  </a:extLst>
                </a:gridCol>
                <a:gridCol w="451275">
                  <a:extLst>
                    <a:ext uri="{9D8B030D-6E8A-4147-A177-3AD203B41FA5}">
                      <a16:colId xmlns:a16="http://schemas.microsoft.com/office/drawing/2014/main" val="3853363112"/>
                    </a:ext>
                  </a:extLst>
                </a:gridCol>
                <a:gridCol w="451275">
                  <a:extLst>
                    <a:ext uri="{9D8B030D-6E8A-4147-A177-3AD203B41FA5}">
                      <a16:colId xmlns:a16="http://schemas.microsoft.com/office/drawing/2014/main" val="2369845785"/>
                    </a:ext>
                  </a:extLst>
                </a:gridCol>
                <a:gridCol w="421750">
                  <a:extLst>
                    <a:ext uri="{9D8B030D-6E8A-4147-A177-3AD203B41FA5}">
                      <a16:colId xmlns:a16="http://schemas.microsoft.com/office/drawing/2014/main" val="263335592"/>
                    </a:ext>
                  </a:extLst>
                </a:gridCol>
                <a:gridCol w="513832">
                  <a:extLst>
                    <a:ext uri="{9D8B030D-6E8A-4147-A177-3AD203B41FA5}">
                      <a16:colId xmlns:a16="http://schemas.microsoft.com/office/drawing/2014/main" val="2319270546"/>
                    </a:ext>
                  </a:extLst>
                </a:gridCol>
              </a:tblGrid>
              <a:tr h="746472"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 </a:t>
                      </a:r>
                    </a:p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Клас</a:t>
                      </a:r>
                    </a:p>
                    <a:p>
                      <a:pPr marR="7175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          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vert="vert270"/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К-сть учнів по списку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vert="vert270"/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Писало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vert="vert270"/>
                </a:tc>
                <a:tc gridSpan="2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0500" algn="l"/>
                        </a:tabLst>
                      </a:pPr>
                      <a:r>
                        <a:rPr lang="uk-UA" sz="1100" kern="100">
                          <a:effectLst/>
                        </a:rPr>
                        <a:t>	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Результати   навчальних досягнень учнів за 12 бальною шкалою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Середній бал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vert="vert270"/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Рівень навченості   %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vert="vert270"/>
                </a:tc>
                <a:extLst>
                  <a:ext uri="{0D108BD9-81ED-4DB2-BD59-A6C34878D82A}">
                    <a16:rowId xmlns:a16="http://schemas.microsoft.com/office/drawing/2014/main" val="2831718554"/>
                  </a:ext>
                </a:extLst>
              </a:tr>
              <a:tr h="17352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%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Всього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Всього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Всього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Всього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09877"/>
                  </a:ext>
                </a:extLst>
              </a:tr>
              <a:tr h="74647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1-3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%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4-6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%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7-9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%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10-12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%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89957"/>
                  </a:ext>
                </a:extLst>
              </a:tr>
              <a:tr h="173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5А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extLst>
                  <a:ext uri="{0D108BD9-81ED-4DB2-BD59-A6C34878D82A}">
                    <a16:rowId xmlns:a16="http://schemas.microsoft.com/office/drawing/2014/main" val="2608391086"/>
                  </a:ext>
                </a:extLst>
              </a:tr>
              <a:tr h="174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5Б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34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3,5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24,1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48,3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24,1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7,8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extLst>
                  <a:ext uri="{0D108BD9-81ED-4DB2-BD59-A6C34878D82A}">
                    <a16:rowId xmlns:a16="http://schemas.microsoft.com/office/drawing/2014/main" val="2565503336"/>
                  </a:ext>
                </a:extLst>
              </a:tr>
              <a:tr h="173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5В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21,4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14,4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32,1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32,1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extLst>
                  <a:ext uri="{0D108BD9-81ED-4DB2-BD59-A6C34878D82A}">
                    <a16:rowId xmlns:a16="http://schemas.microsoft.com/office/drawing/2014/main" val="1033612972"/>
                  </a:ext>
                </a:extLst>
              </a:tr>
              <a:tr h="118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5Г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41,7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37,5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12,5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8,3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4,8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extLst>
                  <a:ext uri="{0D108BD9-81ED-4DB2-BD59-A6C34878D82A}">
                    <a16:rowId xmlns:a16="http://schemas.microsoft.com/office/drawing/2014/main" val="3833277155"/>
                  </a:ext>
                </a:extLst>
              </a:tr>
              <a:tr h="174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5-ті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125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2400" algn="ctr"/>
                        </a:tabLst>
                      </a:pPr>
                      <a:r>
                        <a:rPr lang="uk-UA" sz="1100" kern="100">
                          <a:effectLst/>
                        </a:rPr>
                        <a:t>86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35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5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26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24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6,9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784011"/>
                  </a:ext>
                </a:extLst>
              </a:tr>
              <a:tr h="173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6А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-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9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8,1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extLst>
                  <a:ext uri="{0D108BD9-81ED-4DB2-BD59-A6C34878D82A}">
                    <a16:rowId xmlns:a16="http://schemas.microsoft.com/office/drawing/2014/main" val="483814566"/>
                  </a:ext>
                </a:extLst>
              </a:tr>
              <a:tr h="174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6Б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5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7,3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extLst>
                  <a:ext uri="{0D108BD9-81ED-4DB2-BD59-A6C34878D82A}">
                    <a16:rowId xmlns:a16="http://schemas.microsoft.com/office/drawing/2014/main" val="4171334019"/>
                  </a:ext>
                </a:extLst>
              </a:tr>
              <a:tr h="173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6В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extLst>
                  <a:ext uri="{0D108BD9-81ED-4DB2-BD59-A6C34878D82A}">
                    <a16:rowId xmlns:a16="http://schemas.microsoft.com/office/drawing/2014/main" val="3260971269"/>
                  </a:ext>
                </a:extLst>
              </a:tr>
              <a:tr h="173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6Г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extLst>
                  <a:ext uri="{0D108BD9-81ED-4DB2-BD59-A6C34878D82A}">
                    <a16:rowId xmlns:a16="http://schemas.microsoft.com/office/drawing/2014/main" val="1441727801"/>
                  </a:ext>
                </a:extLst>
              </a:tr>
              <a:tr h="174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6-ті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106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6,2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281386"/>
                  </a:ext>
                </a:extLst>
              </a:tr>
              <a:tr h="173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7А (алг.)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extLst>
                  <a:ext uri="{0D108BD9-81ED-4DB2-BD59-A6C34878D82A}">
                    <a16:rowId xmlns:a16="http://schemas.microsoft.com/office/drawing/2014/main" val="1353932503"/>
                  </a:ext>
                </a:extLst>
              </a:tr>
              <a:tr h="174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7Б (алг.)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7,9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extLst>
                  <a:ext uri="{0D108BD9-81ED-4DB2-BD59-A6C34878D82A}">
                    <a16:rowId xmlns:a16="http://schemas.microsoft.com/office/drawing/2014/main" val="1546665945"/>
                  </a:ext>
                </a:extLst>
              </a:tr>
              <a:tr h="173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7В (алг.)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extLst>
                  <a:ext uri="{0D108BD9-81ED-4DB2-BD59-A6C34878D82A}">
                    <a16:rowId xmlns:a16="http://schemas.microsoft.com/office/drawing/2014/main" val="181597619"/>
                  </a:ext>
                </a:extLst>
              </a:tr>
              <a:tr h="174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7-мі(а)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42034"/>
                  </a:ext>
                </a:extLst>
              </a:tr>
              <a:tr h="190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7А(геом.)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extLst>
                  <a:ext uri="{0D108BD9-81ED-4DB2-BD59-A6C34878D82A}">
                    <a16:rowId xmlns:a16="http://schemas.microsoft.com/office/drawing/2014/main" val="2652034089"/>
                  </a:ext>
                </a:extLst>
              </a:tr>
              <a:tr h="190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7Б(геом.)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7,2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extLst>
                  <a:ext uri="{0D108BD9-81ED-4DB2-BD59-A6C34878D82A}">
                    <a16:rowId xmlns:a16="http://schemas.microsoft.com/office/drawing/2014/main" val="2380732481"/>
                  </a:ext>
                </a:extLst>
              </a:tr>
              <a:tr h="190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7В(геом.)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extLst>
                  <a:ext uri="{0D108BD9-81ED-4DB2-BD59-A6C34878D82A}">
                    <a16:rowId xmlns:a16="http://schemas.microsoft.com/office/drawing/2014/main" val="2090482889"/>
                  </a:ext>
                </a:extLst>
              </a:tr>
              <a:tr h="2287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-мі(ге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м)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6,3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088036"/>
                  </a:ext>
                </a:extLst>
              </a:tr>
              <a:tr h="173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8А (алг.)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84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50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8,2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extLst>
                  <a:ext uri="{0D108BD9-81ED-4DB2-BD59-A6C34878D82A}">
                    <a16:rowId xmlns:a16="http://schemas.microsoft.com/office/drawing/2014/main" val="3615961176"/>
                  </a:ext>
                </a:extLst>
              </a:tr>
              <a:tr h="174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8Б  (алг.)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30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40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30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7,1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extLst>
                  <a:ext uri="{0D108BD9-81ED-4DB2-BD59-A6C34878D82A}">
                    <a16:rowId xmlns:a16="http://schemas.microsoft.com/office/drawing/2014/main" val="3053385912"/>
                  </a:ext>
                </a:extLst>
              </a:tr>
              <a:tr h="173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8В  (алг.)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92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6,5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extLst>
                  <a:ext uri="{0D108BD9-81ED-4DB2-BD59-A6C34878D82A}">
                    <a16:rowId xmlns:a16="http://schemas.microsoft.com/office/drawing/2014/main" val="258147420"/>
                  </a:ext>
                </a:extLst>
              </a:tr>
              <a:tr h="174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8Г  (алг.)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84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tabLst>
                          <a:tab pos="111125" algn="ctr"/>
                        </a:tabLs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5,5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extLst>
                  <a:ext uri="{0D108BD9-81ED-4DB2-BD59-A6C34878D82A}">
                    <a16:rowId xmlns:a16="http://schemas.microsoft.com/office/drawing/2014/main" val="3810763215"/>
                  </a:ext>
                </a:extLst>
              </a:tr>
              <a:tr h="1741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8-мі (</a:t>
                      </a:r>
                      <a:r>
                        <a:rPr lang="uk-UA" sz="1100" kern="100" dirty="0" err="1">
                          <a:solidFill>
                            <a:schemeClr val="tx1"/>
                          </a:solidFill>
                          <a:effectLst/>
                        </a:rPr>
                        <a:t>ал</a:t>
                      </a: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119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6,8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04964"/>
                  </a:ext>
                </a:extLst>
              </a:tr>
              <a:tr h="190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8А(геом.)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90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7,5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extLst>
                  <a:ext uri="{0D108BD9-81ED-4DB2-BD59-A6C34878D82A}">
                    <a16:rowId xmlns:a16="http://schemas.microsoft.com/office/drawing/2014/main" val="391685612"/>
                  </a:ext>
                </a:extLst>
              </a:tr>
              <a:tr h="190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8Б(геом.)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30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5,3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36,8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36,8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21,1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7,4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extLst>
                  <a:ext uri="{0D108BD9-81ED-4DB2-BD59-A6C34878D82A}">
                    <a16:rowId xmlns:a16="http://schemas.microsoft.com/office/drawing/2014/main" val="3732651959"/>
                  </a:ext>
                </a:extLst>
              </a:tr>
              <a:tr h="190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8В(геом.)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65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6,7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extLst>
                  <a:ext uri="{0D108BD9-81ED-4DB2-BD59-A6C34878D82A}">
                    <a16:rowId xmlns:a16="http://schemas.microsoft.com/office/drawing/2014/main" val="854112678"/>
                  </a:ext>
                </a:extLst>
              </a:tr>
              <a:tr h="1741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8Г(геом.)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66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6,6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/>
                </a:tc>
                <a:extLst>
                  <a:ext uri="{0D108BD9-81ED-4DB2-BD59-A6C34878D82A}">
                    <a16:rowId xmlns:a16="http://schemas.microsoft.com/office/drawing/2014/main" val="2079193098"/>
                  </a:ext>
                </a:extLst>
              </a:tr>
              <a:tr h="3435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8-мі(</a:t>
                      </a:r>
                      <a:r>
                        <a:rPr lang="uk-UA" sz="1100" kern="100" dirty="0" err="1">
                          <a:solidFill>
                            <a:schemeClr val="tx1"/>
                          </a:solidFill>
                          <a:effectLst/>
                        </a:rPr>
                        <a:t>геом</a:t>
                      </a: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119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7,1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47" marR="37847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169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93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062" y="-402541"/>
            <a:ext cx="9779183" cy="1325563"/>
          </a:xfrm>
        </p:spPr>
        <p:txBody>
          <a:bodyPr rtlCol="0"/>
          <a:lstStyle/>
          <a:p>
            <a:pPr algn="ctr" rtl="0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педради: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uk-UA" smtClean="0"/>
              <a:pPr/>
              <a:t>2</a:t>
            </a:fld>
            <a:endParaRPr lang="uk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AF6C5D-5BF3-C065-3A21-FFC7C0C135B0}"/>
              </a:ext>
            </a:extLst>
          </p:cNvPr>
          <p:cNvSpPr txBox="1"/>
          <p:nvPr/>
        </p:nvSpPr>
        <p:spPr>
          <a:xfrm>
            <a:off x="1869941" y="714747"/>
            <a:ext cx="869342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«Про якість знань і навчання здобувачів освіти, управління педагогічним персоналом у І семестрі 2023/2024 </a:t>
            </a:r>
            <a:r>
              <a:rPr lang="uk-UA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н.р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Підсумки навчальних досягнень здобувачів освіти, які навчаються за сімейною формою навчання та екстернат за І семестр. Завдання на ІІ семестр щодо поліпшення контролю і керівництва закладом, забезпечення рівнів навчальних досягнень учнів»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3200" dirty="0"/>
          </a:p>
        </p:txBody>
      </p:sp>
      <p:pic>
        <p:nvPicPr>
          <p:cNvPr id="13314" name="Picture 2" descr="Матеріали для самостійного опрацювання - Офіційний портал сучасного  інноваційного закладу освіти">
            <a:extLst>
              <a:ext uri="{FF2B5EF4-FFF2-40B4-BE49-F238E27FC236}">
                <a16:creationId xmlns:a16="http://schemas.microsoft.com/office/drawing/2014/main" id="{91AF95D7-D75C-E272-2E6E-90510A024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550" y="3657600"/>
            <a:ext cx="4876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12DC5D61-FD6A-E9DD-AA8E-FB138D4D4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99864"/>
              </p:ext>
            </p:extLst>
          </p:nvPr>
        </p:nvGraphicFramePr>
        <p:xfrm>
          <a:off x="0" y="0"/>
          <a:ext cx="10091119" cy="68579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88587">
                  <a:extLst>
                    <a:ext uri="{9D8B030D-6E8A-4147-A177-3AD203B41FA5}">
                      <a16:colId xmlns:a16="http://schemas.microsoft.com/office/drawing/2014/main" val="1132294921"/>
                    </a:ext>
                  </a:extLst>
                </a:gridCol>
                <a:gridCol w="329372">
                  <a:extLst>
                    <a:ext uri="{9D8B030D-6E8A-4147-A177-3AD203B41FA5}">
                      <a16:colId xmlns:a16="http://schemas.microsoft.com/office/drawing/2014/main" val="928226327"/>
                    </a:ext>
                  </a:extLst>
                </a:gridCol>
                <a:gridCol w="368977">
                  <a:extLst>
                    <a:ext uri="{9D8B030D-6E8A-4147-A177-3AD203B41FA5}">
                      <a16:colId xmlns:a16="http://schemas.microsoft.com/office/drawing/2014/main" val="2408262258"/>
                    </a:ext>
                  </a:extLst>
                </a:gridCol>
                <a:gridCol w="409612">
                  <a:extLst>
                    <a:ext uri="{9D8B030D-6E8A-4147-A177-3AD203B41FA5}">
                      <a16:colId xmlns:a16="http://schemas.microsoft.com/office/drawing/2014/main" val="303850751"/>
                    </a:ext>
                  </a:extLst>
                </a:gridCol>
                <a:gridCol w="204743">
                  <a:extLst>
                    <a:ext uri="{9D8B030D-6E8A-4147-A177-3AD203B41FA5}">
                      <a16:colId xmlns:a16="http://schemas.microsoft.com/office/drawing/2014/main" val="3611439176"/>
                    </a:ext>
                  </a:extLst>
                </a:gridCol>
                <a:gridCol w="306717">
                  <a:extLst>
                    <a:ext uri="{9D8B030D-6E8A-4147-A177-3AD203B41FA5}">
                      <a16:colId xmlns:a16="http://schemas.microsoft.com/office/drawing/2014/main" val="3723247630"/>
                    </a:ext>
                  </a:extLst>
                </a:gridCol>
                <a:gridCol w="306717">
                  <a:extLst>
                    <a:ext uri="{9D8B030D-6E8A-4147-A177-3AD203B41FA5}">
                      <a16:colId xmlns:a16="http://schemas.microsoft.com/office/drawing/2014/main" val="476333664"/>
                    </a:ext>
                  </a:extLst>
                </a:gridCol>
                <a:gridCol w="387329">
                  <a:extLst>
                    <a:ext uri="{9D8B030D-6E8A-4147-A177-3AD203B41FA5}">
                      <a16:colId xmlns:a16="http://schemas.microsoft.com/office/drawing/2014/main" val="3532503593"/>
                    </a:ext>
                  </a:extLst>
                </a:gridCol>
                <a:gridCol w="387329">
                  <a:extLst>
                    <a:ext uri="{9D8B030D-6E8A-4147-A177-3AD203B41FA5}">
                      <a16:colId xmlns:a16="http://schemas.microsoft.com/office/drawing/2014/main" val="395110797"/>
                    </a:ext>
                  </a:extLst>
                </a:gridCol>
                <a:gridCol w="327035">
                  <a:extLst>
                    <a:ext uri="{9D8B030D-6E8A-4147-A177-3AD203B41FA5}">
                      <a16:colId xmlns:a16="http://schemas.microsoft.com/office/drawing/2014/main" val="3417777714"/>
                    </a:ext>
                  </a:extLst>
                </a:gridCol>
                <a:gridCol w="327035">
                  <a:extLst>
                    <a:ext uri="{9D8B030D-6E8A-4147-A177-3AD203B41FA5}">
                      <a16:colId xmlns:a16="http://schemas.microsoft.com/office/drawing/2014/main" val="726179287"/>
                    </a:ext>
                  </a:extLst>
                </a:gridCol>
                <a:gridCol w="326377">
                  <a:extLst>
                    <a:ext uri="{9D8B030D-6E8A-4147-A177-3AD203B41FA5}">
                      <a16:colId xmlns:a16="http://schemas.microsoft.com/office/drawing/2014/main" val="1145186911"/>
                    </a:ext>
                  </a:extLst>
                </a:gridCol>
                <a:gridCol w="391261">
                  <a:extLst>
                    <a:ext uri="{9D8B030D-6E8A-4147-A177-3AD203B41FA5}">
                      <a16:colId xmlns:a16="http://schemas.microsoft.com/office/drawing/2014/main" val="527036249"/>
                    </a:ext>
                  </a:extLst>
                </a:gridCol>
                <a:gridCol w="391261">
                  <a:extLst>
                    <a:ext uri="{9D8B030D-6E8A-4147-A177-3AD203B41FA5}">
                      <a16:colId xmlns:a16="http://schemas.microsoft.com/office/drawing/2014/main" val="1625271623"/>
                    </a:ext>
                  </a:extLst>
                </a:gridCol>
                <a:gridCol w="332276">
                  <a:extLst>
                    <a:ext uri="{9D8B030D-6E8A-4147-A177-3AD203B41FA5}">
                      <a16:colId xmlns:a16="http://schemas.microsoft.com/office/drawing/2014/main" val="895129902"/>
                    </a:ext>
                  </a:extLst>
                </a:gridCol>
                <a:gridCol w="328344">
                  <a:extLst>
                    <a:ext uri="{9D8B030D-6E8A-4147-A177-3AD203B41FA5}">
                      <a16:colId xmlns:a16="http://schemas.microsoft.com/office/drawing/2014/main" val="3307258672"/>
                    </a:ext>
                  </a:extLst>
                </a:gridCol>
                <a:gridCol w="326377">
                  <a:extLst>
                    <a:ext uri="{9D8B030D-6E8A-4147-A177-3AD203B41FA5}">
                      <a16:colId xmlns:a16="http://schemas.microsoft.com/office/drawing/2014/main" val="1982394750"/>
                    </a:ext>
                  </a:extLst>
                </a:gridCol>
                <a:gridCol w="405679">
                  <a:extLst>
                    <a:ext uri="{9D8B030D-6E8A-4147-A177-3AD203B41FA5}">
                      <a16:colId xmlns:a16="http://schemas.microsoft.com/office/drawing/2014/main" val="791035944"/>
                    </a:ext>
                  </a:extLst>
                </a:gridCol>
                <a:gridCol w="417477">
                  <a:extLst>
                    <a:ext uri="{9D8B030D-6E8A-4147-A177-3AD203B41FA5}">
                      <a16:colId xmlns:a16="http://schemas.microsoft.com/office/drawing/2014/main" val="488140257"/>
                    </a:ext>
                  </a:extLst>
                </a:gridCol>
                <a:gridCol w="358492">
                  <a:extLst>
                    <a:ext uri="{9D8B030D-6E8A-4147-A177-3AD203B41FA5}">
                      <a16:colId xmlns:a16="http://schemas.microsoft.com/office/drawing/2014/main" val="3725593036"/>
                    </a:ext>
                  </a:extLst>
                </a:gridCol>
                <a:gridCol w="358492">
                  <a:extLst>
                    <a:ext uri="{9D8B030D-6E8A-4147-A177-3AD203B41FA5}">
                      <a16:colId xmlns:a16="http://schemas.microsoft.com/office/drawing/2014/main" val="3963996498"/>
                    </a:ext>
                  </a:extLst>
                </a:gridCol>
                <a:gridCol w="328344">
                  <a:extLst>
                    <a:ext uri="{9D8B030D-6E8A-4147-A177-3AD203B41FA5}">
                      <a16:colId xmlns:a16="http://schemas.microsoft.com/office/drawing/2014/main" val="1155865170"/>
                    </a:ext>
                  </a:extLst>
                </a:gridCol>
                <a:gridCol w="420753">
                  <a:extLst>
                    <a:ext uri="{9D8B030D-6E8A-4147-A177-3AD203B41FA5}">
                      <a16:colId xmlns:a16="http://schemas.microsoft.com/office/drawing/2014/main" val="135451546"/>
                    </a:ext>
                  </a:extLst>
                </a:gridCol>
                <a:gridCol w="420753">
                  <a:extLst>
                    <a:ext uri="{9D8B030D-6E8A-4147-A177-3AD203B41FA5}">
                      <a16:colId xmlns:a16="http://schemas.microsoft.com/office/drawing/2014/main" val="1366809399"/>
                    </a:ext>
                  </a:extLst>
                </a:gridCol>
                <a:gridCol w="376188">
                  <a:extLst>
                    <a:ext uri="{9D8B030D-6E8A-4147-A177-3AD203B41FA5}">
                      <a16:colId xmlns:a16="http://schemas.microsoft.com/office/drawing/2014/main" val="1635211803"/>
                    </a:ext>
                  </a:extLst>
                </a:gridCol>
                <a:gridCol w="565592">
                  <a:extLst>
                    <a:ext uri="{9D8B030D-6E8A-4147-A177-3AD203B41FA5}">
                      <a16:colId xmlns:a16="http://schemas.microsoft.com/office/drawing/2014/main" val="3704488335"/>
                    </a:ext>
                  </a:extLst>
                </a:gridCol>
              </a:tblGrid>
              <a:tr h="915526"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 </a:t>
                      </a:r>
                    </a:p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Клас</a:t>
                      </a:r>
                    </a:p>
                    <a:p>
                      <a:pPr marR="7175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          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 vert="vert270"/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К-сть учнів по списку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 vert="vert270"/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Писало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 vert="vert270"/>
                </a:tc>
                <a:tc gridSpan="2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Результати   навчальних досягнень учнів за 12 бальною шкалою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Середній бал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 vert="vert270"/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Рівень навченості   %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 vert="vert270"/>
                </a:tc>
                <a:extLst>
                  <a:ext uri="{0D108BD9-81ED-4DB2-BD59-A6C34878D82A}">
                    <a16:rowId xmlns:a16="http://schemas.microsoft.com/office/drawing/2014/main" val="2203569208"/>
                  </a:ext>
                </a:extLst>
              </a:tr>
              <a:tr h="20047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%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Всього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Всього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Всього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Всього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030396"/>
                  </a:ext>
                </a:extLst>
              </a:tr>
              <a:tr h="92468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1-3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%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4-6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%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7-9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%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10-12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%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561085"/>
                  </a:ext>
                </a:extLst>
              </a:tr>
              <a:tr h="202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9А (алг.)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r>
                        <a:rPr lang="en-US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100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 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61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8,1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67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extLst>
                  <a:ext uri="{0D108BD9-81ED-4DB2-BD59-A6C34878D82A}">
                    <a16:rowId xmlns:a16="http://schemas.microsoft.com/office/drawing/2014/main" val="1430826637"/>
                  </a:ext>
                </a:extLst>
              </a:tr>
              <a:tr h="179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9Б(алг.)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 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extLst>
                  <a:ext uri="{0D108BD9-81ED-4DB2-BD59-A6C34878D82A}">
                    <a16:rowId xmlns:a16="http://schemas.microsoft.com/office/drawing/2014/main" val="106492524"/>
                  </a:ext>
                </a:extLst>
              </a:tr>
              <a:tr h="202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9В(алг.)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46 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7,3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extLst>
                  <a:ext uri="{0D108BD9-81ED-4DB2-BD59-A6C34878D82A}">
                    <a16:rowId xmlns:a16="http://schemas.microsoft.com/office/drawing/2014/main" val="445358220"/>
                  </a:ext>
                </a:extLst>
              </a:tr>
              <a:tr h="202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9Г(алг.)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7,2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extLst>
                  <a:ext uri="{0D108BD9-81ED-4DB2-BD59-A6C34878D82A}">
                    <a16:rowId xmlns:a16="http://schemas.microsoft.com/office/drawing/2014/main" val="3016370540"/>
                  </a:ext>
                </a:extLst>
              </a:tr>
              <a:tr h="179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9-ті(</a:t>
                      </a:r>
                      <a:r>
                        <a:rPr lang="uk-UA" sz="1100" kern="100" dirty="0" err="1">
                          <a:solidFill>
                            <a:schemeClr val="tx1"/>
                          </a:solidFill>
                          <a:effectLst/>
                        </a:rPr>
                        <a:t>алг</a:t>
                      </a: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106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2400" algn="ctr"/>
                        </a:tabLs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7,4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362028"/>
                  </a:ext>
                </a:extLst>
              </a:tr>
              <a:tr h="179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9А (геом.)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r>
                        <a:rPr lang="en-US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100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4</a:t>
                      </a: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7,7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66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extLst>
                  <a:ext uri="{0D108BD9-81ED-4DB2-BD59-A6C34878D82A}">
                    <a16:rowId xmlns:a16="http://schemas.microsoft.com/office/drawing/2014/main" val="4011363888"/>
                  </a:ext>
                </a:extLst>
              </a:tr>
              <a:tr h="202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9Б(геом.)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7,2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extLst>
                  <a:ext uri="{0D108BD9-81ED-4DB2-BD59-A6C34878D82A}">
                    <a16:rowId xmlns:a16="http://schemas.microsoft.com/office/drawing/2014/main" val="3329512681"/>
                  </a:ext>
                </a:extLst>
              </a:tr>
              <a:tr h="179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9В(геом.)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7,2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extLst>
                  <a:ext uri="{0D108BD9-81ED-4DB2-BD59-A6C34878D82A}">
                    <a16:rowId xmlns:a16="http://schemas.microsoft.com/office/drawing/2014/main" val="659457409"/>
                  </a:ext>
                </a:extLst>
              </a:tr>
              <a:tr h="179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9Г(геом.)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6,2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extLst>
                  <a:ext uri="{0D108BD9-81ED-4DB2-BD59-A6C34878D82A}">
                    <a16:rowId xmlns:a16="http://schemas.microsoft.com/office/drawing/2014/main" val="1550666757"/>
                  </a:ext>
                </a:extLst>
              </a:tr>
              <a:tr h="179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9-ті(</a:t>
                      </a:r>
                      <a:r>
                        <a:rPr lang="uk-UA" sz="1100" kern="100" dirty="0" err="1">
                          <a:solidFill>
                            <a:schemeClr val="tx1"/>
                          </a:solidFill>
                          <a:effectLst/>
                        </a:rPr>
                        <a:t>геом</a:t>
                      </a: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106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7,0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2661"/>
                  </a:ext>
                </a:extLst>
              </a:tr>
              <a:tr h="202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10А</a:t>
                      </a:r>
                      <a:r>
                        <a:rPr lang="uk-UA" sz="1100" kern="100" baseline="-25000">
                          <a:effectLst/>
                        </a:rPr>
                        <a:t>1</a:t>
                      </a:r>
                      <a:r>
                        <a:rPr lang="uk-UA" sz="1100" kern="100">
                          <a:effectLst/>
                        </a:rPr>
                        <a:t>(алг.)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93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50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8,6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extLst>
                  <a:ext uri="{0D108BD9-81ED-4DB2-BD59-A6C34878D82A}">
                    <a16:rowId xmlns:a16="http://schemas.microsoft.com/office/drawing/2014/main" val="499063468"/>
                  </a:ext>
                </a:extLst>
              </a:tr>
              <a:tr h="202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10А</a:t>
                      </a:r>
                      <a:r>
                        <a:rPr lang="uk-UA" sz="1100" kern="100" baseline="-25000">
                          <a:effectLst/>
                        </a:rPr>
                        <a:t>2</a:t>
                      </a:r>
                      <a:r>
                        <a:rPr lang="uk-UA" sz="1100" kern="100">
                          <a:effectLst/>
                        </a:rPr>
                        <a:t>(алг.)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6,2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extLst>
                  <a:ext uri="{0D108BD9-81ED-4DB2-BD59-A6C34878D82A}">
                    <a16:rowId xmlns:a16="http://schemas.microsoft.com/office/drawing/2014/main" val="3811510284"/>
                  </a:ext>
                </a:extLst>
              </a:tr>
              <a:tr h="202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10Б(алг.)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extLst>
                  <a:ext uri="{0D108BD9-81ED-4DB2-BD59-A6C34878D82A}">
                    <a16:rowId xmlns:a16="http://schemas.microsoft.com/office/drawing/2014/main" val="719605671"/>
                  </a:ext>
                </a:extLst>
              </a:tr>
              <a:tr h="202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10-ті(</a:t>
                      </a:r>
                      <a:r>
                        <a:rPr lang="uk-UA" sz="1100" kern="100" dirty="0" err="1">
                          <a:solidFill>
                            <a:schemeClr val="tx1"/>
                          </a:solidFill>
                          <a:effectLst/>
                        </a:rPr>
                        <a:t>алг</a:t>
                      </a: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7,7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715272"/>
                  </a:ext>
                </a:extLst>
              </a:tr>
              <a:tr h="2024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10А</a:t>
                      </a:r>
                      <a:r>
                        <a:rPr lang="uk-UA" sz="1100" kern="100" baseline="-25000">
                          <a:effectLst/>
                        </a:rPr>
                        <a:t>1</a:t>
                      </a:r>
                      <a:r>
                        <a:rPr lang="uk-UA" sz="1100" kern="100">
                          <a:effectLst/>
                        </a:rPr>
                        <a:t>(геом.)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80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58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8,8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extLst>
                  <a:ext uri="{0D108BD9-81ED-4DB2-BD59-A6C34878D82A}">
                    <a16:rowId xmlns:a16="http://schemas.microsoft.com/office/drawing/2014/main" val="298332321"/>
                  </a:ext>
                </a:extLst>
              </a:tr>
              <a:tr h="2024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10А</a:t>
                      </a:r>
                      <a:r>
                        <a:rPr lang="uk-UA" sz="1100" kern="100" baseline="-25000">
                          <a:effectLst/>
                        </a:rPr>
                        <a:t>2</a:t>
                      </a:r>
                      <a:r>
                        <a:rPr lang="uk-UA" sz="1100" kern="100">
                          <a:effectLst/>
                        </a:rPr>
                        <a:t>(геом.)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6,6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extLst>
                  <a:ext uri="{0D108BD9-81ED-4DB2-BD59-A6C34878D82A}">
                    <a16:rowId xmlns:a16="http://schemas.microsoft.com/office/drawing/2014/main" val="3471045788"/>
                  </a:ext>
                </a:extLst>
              </a:tr>
              <a:tr h="2024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10Б(геом.)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7,1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58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extLst>
                  <a:ext uri="{0D108BD9-81ED-4DB2-BD59-A6C34878D82A}">
                    <a16:rowId xmlns:a16="http://schemas.microsoft.com/office/drawing/2014/main" val="3099856196"/>
                  </a:ext>
                </a:extLst>
              </a:tr>
              <a:tr h="2412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10-ті(</a:t>
                      </a:r>
                      <a:r>
                        <a:rPr lang="uk-UA" sz="1100" kern="100" dirty="0" err="1">
                          <a:solidFill>
                            <a:schemeClr val="tx1"/>
                          </a:solidFill>
                          <a:effectLst/>
                        </a:rPr>
                        <a:t>геом</a:t>
                      </a: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.)-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7,4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75804"/>
                  </a:ext>
                </a:extLst>
              </a:tr>
              <a:tr h="179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11А(алг.)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50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extLst>
                  <a:ext uri="{0D108BD9-81ED-4DB2-BD59-A6C34878D82A}">
                    <a16:rowId xmlns:a16="http://schemas.microsoft.com/office/drawing/2014/main" val="1132133374"/>
                  </a:ext>
                </a:extLst>
              </a:tr>
              <a:tr h="179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11Б(алг.)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7,2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extLst>
                  <a:ext uri="{0D108BD9-81ED-4DB2-BD59-A6C34878D82A}">
                    <a16:rowId xmlns:a16="http://schemas.microsoft.com/office/drawing/2014/main" val="3595833849"/>
                  </a:ext>
                </a:extLst>
              </a:tr>
              <a:tr h="202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11-ті(</a:t>
                      </a:r>
                      <a:r>
                        <a:rPr lang="uk-UA" sz="1100" kern="100" dirty="0" err="1">
                          <a:solidFill>
                            <a:schemeClr val="tx1"/>
                          </a:solidFill>
                          <a:effectLst/>
                        </a:rPr>
                        <a:t>алг</a:t>
                      </a: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6,8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639548"/>
                  </a:ext>
                </a:extLst>
              </a:tr>
              <a:tr h="1797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11А(геом.)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63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6,3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extLst>
                  <a:ext uri="{0D108BD9-81ED-4DB2-BD59-A6C34878D82A}">
                    <a16:rowId xmlns:a16="http://schemas.microsoft.com/office/drawing/2014/main" val="2329207920"/>
                  </a:ext>
                </a:extLst>
              </a:tr>
              <a:tr h="1797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11Б(геом.)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74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70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7,2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/>
                </a:tc>
                <a:extLst>
                  <a:ext uri="{0D108BD9-81ED-4DB2-BD59-A6C34878D82A}">
                    <a16:rowId xmlns:a16="http://schemas.microsoft.com/office/drawing/2014/main" val="2290974199"/>
                  </a:ext>
                </a:extLst>
              </a:tr>
              <a:tr h="3488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11-ті(</a:t>
                      </a:r>
                      <a:r>
                        <a:rPr lang="uk-UA" sz="1100" kern="100" dirty="0" err="1">
                          <a:solidFill>
                            <a:schemeClr val="tx1"/>
                          </a:solidFill>
                          <a:effectLst/>
                        </a:rPr>
                        <a:t>геом</a:t>
                      </a: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.)-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6,8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447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25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98" y="3047226"/>
            <a:ext cx="6245912" cy="2387600"/>
          </a:xfrm>
        </p:spPr>
        <p:txBody>
          <a:bodyPr rtlCol="0"/>
          <a:lstStyle/>
          <a:p>
            <a:pPr algn="ctr"/>
            <a:r>
              <a:rPr lang="uk-UA" sz="6000" b="1" i="1" dirty="0">
                <a:latin typeface="Times New Roman" pitchFamily="18" charset="0"/>
                <a:cs typeface="Times New Roman" pitchFamily="18" charset="0"/>
              </a:rPr>
              <a:t>Діагностика контрольних замірів навчальних досягнень учнів з </a:t>
            </a:r>
            <a:br>
              <a:rPr lang="uk-UA" sz="6000" b="1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6000" b="1" i="1" dirty="0">
                <a:latin typeface="Times New Roman" pitchFamily="18" charset="0"/>
                <a:cs typeface="Times New Roman" pitchFamily="18" charset="0"/>
              </a:rPr>
              <a:t>англійської мови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14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D2FAFD2A-B5B9-EB0C-5506-B00486E84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850346"/>
              </p:ext>
            </p:extLst>
          </p:nvPr>
        </p:nvGraphicFramePr>
        <p:xfrm>
          <a:off x="-1" y="1"/>
          <a:ext cx="10880043" cy="6857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235">
                  <a:extLst>
                    <a:ext uri="{9D8B030D-6E8A-4147-A177-3AD203B41FA5}">
                      <a16:colId xmlns:a16="http://schemas.microsoft.com/office/drawing/2014/main" val="2536278752"/>
                    </a:ext>
                  </a:extLst>
                </a:gridCol>
                <a:gridCol w="548038">
                  <a:extLst>
                    <a:ext uri="{9D8B030D-6E8A-4147-A177-3AD203B41FA5}">
                      <a16:colId xmlns:a16="http://schemas.microsoft.com/office/drawing/2014/main" val="271907596"/>
                    </a:ext>
                  </a:extLst>
                </a:gridCol>
                <a:gridCol w="321574">
                  <a:extLst>
                    <a:ext uri="{9D8B030D-6E8A-4147-A177-3AD203B41FA5}">
                      <a16:colId xmlns:a16="http://schemas.microsoft.com/office/drawing/2014/main" val="1706225116"/>
                    </a:ext>
                  </a:extLst>
                </a:gridCol>
                <a:gridCol w="434806">
                  <a:extLst>
                    <a:ext uri="{9D8B030D-6E8A-4147-A177-3AD203B41FA5}">
                      <a16:colId xmlns:a16="http://schemas.microsoft.com/office/drawing/2014/main" val="2769893374"/>
                    </a:ext>
                  </a:extLst>
                </a:gridCol>
                <a:gridCol w="434806">
                  <a:extLst>
                    <a:ext uri="{9D8B030D-6E8A-4147-A177-3AD203B41FA5}">
                      <a16:colId xmlns:a16="http://schemas.microsoft.com/office/drawing/2014/main" val="3654859152"/>
                    </a:ext>
                  </a:extLst>
                </a:gridCol>
                <a:gridCol w="434806">
                  <a:extLst>
                    <a:ext uri="{9D8B030D-6E8A-4147-A177-3AD203B41FA5}">
                      <a16:colId xmlns:a16="http://schemas.microsoft.com/office/drawing/2014/main" val="95608213"/>
                    </a:ext>
                  </a:extLst>
                </a:gridCol>
                <a:gridCol w="434806">
                  <a:extLst>
                    <a:ext uri="{9D8B030D-6E8A-4147-A177-3AD203B41FA5}">
                      <a16:colId xmlns:a16="http://schemas.microsoft.com/office/drawing/2014/main" val="3832331071"/>
                    </a:ext>
                  </a:extLst>
                </a:gridCol>
                <a:gridCol w="434806">
                  <a:extLst>
                    <a:ext uri="{9D8B030D-6E8A-4147-A177-3AD203B41FA5}">
                      <a16:colId xmlns:a16="http://schemas.microsoft.com/office/drawing/2014/main" val="2976213613"/>
                    </a:ext>
                  </a:extLst>
                </a:gridCol>
                <a:gridCol w="434806">
                  <a:extLst>
                    <a:ext uri="{9D8B030D-6E8A-4147-A177-3AD203B41FA5}">
                      <a16:colId xmlns:a16="http://schemas.microsoft.com/office/drawing/2014/main" val="3952624486"/>
                    </a:ext>
                  </a:extLst>
                </a:gridCol>
                <a:gridCol w="434806">
                  <a:extLst>
                    <a:ext uri="{9D8B030D-6E8A-4147-A177-3AD203B41FA5}">
                      <a16:colId xmlns:a16="http://schemas.microsoft.com/office/drawing/2014/main" val="3913857631"/>
                    </a:ext>
                  </a:extLst>
                </a:gridCol>
                <a:gridCol w="434806">
                  <a:extLst>
                    <a:ext uri="{9D8B030D-6E8A-4147-A177-3AD203B41FA5}">
                      <a16:colId xmlns:a16="http://schemas.microsoft.com/office/drawing/2014/main" val="2346060820"/>
                    </a:ext>
                  </a:extLst>
                </a:gridCol>
                <a:gridCol w="434806">
                  <a:extLst>
                    <a:ext uri="{9D8B030D-6E8A-4147-A177-3AD203B41FA5}">
                      <a16:colId xmlns:a16="http://schemas.microsoft.com/office/drawing/2014/main" val="2709009596"/>
                    </a:ext>
                  </a:extLst>
                </a:gridCol>
                <a:gridCol w="434806">
                  <a:extLst>
                    <a:ext uri="{9D8B030D-6E8A-4147-A177-3AD203B41FA5}">
                      <a16:colId xmlns:a16="http://schemas.microsoft.com/office/drawing/2014/main" val="2504780056"/>
                    </a:ext>
                  </a:extLst>
                </a:gridCol>
                <a:gridCol w="567069">
                  <a:extLst>
                    <a:ext uri="{9D8B030D-6E8A-4147-A177-3AD203B41FA5}">
                      <a16:colId xmlns:a16="http://schemas.microsoft.com/office/drawing/2014/main" val="918590523"/>
                    </a:ext>
                  </a:extLst>
                </a:gridCol>
                <a:gridCol w="302543">
                  <a:extLst>
                    <a:ext uri="{9D8B030D-6E8A-4147-A177-3AD203B41FA5}">
                      <a16:colId xmlns:a16="http://schemas.microsoft.com/office/drawing/2014/main" val="1244263564"/>
                    </a:ext>
                  </a:extLst>
                </a:gridCol>
                <a:gridCol w="434806">
                  <a:extLst>
                    <a:ext uri="{9D8B030D-6E8A-4147-A177-3AD203B41FA5}">
                      <a16:colId xmlns:a16="http://schemas.microsoft.com/office/drawing/2014/main" val="1331939431"/>
                    </a:ext>
                  </a:extLst>
                </a:gridCol>
                <a:gridCol w="434806">
                  <a:extLst>
                    <a:ext uri="{9D8B030D-6E8A-4147-A177-3AD203B41FA5}">
                      <a16:colId xmlns:a16="http://schemas.microsoft.com/office/drawing/2014/main" val="239742773"/>
                    </a:ext>
                  </a:extLst>
                </a:gridCol>
                <a:gridCol w="434806">
                  <a:extLst>
                    <a:ext uri="{9D8B030D-6E8A-4147-A177-3AD203B41FA5}">
                      <a16:colId xmlns:a16="http://schemas.microsoft.com/office/drawing/2014/main" val="3392585991"/>
                    </a:ext>
                  </a:extLst>
                </a:gridCol>
                <a:gridCol w="434806">
                  <a:extLst>
                    <a:ext uri="{9D8B030D-6E8A-4147-A177-3AD203B41FA5}">
                      <a16:colId xmlns:a16="http://schemas.microsoft.com/office/drawing/2014/main" val="1432609595"/>
                    </a:ext>
                  </a:extLst>
                </a:gridCol>
                <a:gridCol w="434806">
                  <a:extLst>
                    <a:ext uri="{9D8B030D-6E8A-4147-A177-3AD203B41FA5}">
                      <a16:colId xmlns:a16="http://schemas.microsoft.com/office/drawing/2014/main" val="697523682"/>
                    </a:ext>
                  </a:extLst>
                </a:gridCol>
                <a:gridCol w="434806">
                  <a:extLst>
                    <a:ext uri="{9D8B030D-6E8A-4147-A177-3AD203B41FA5}">
                      <a16:colId xmlns:a16="http://schemas.microsoft.com/office/drawing/2014/main" val="3232007007"/>
                    </a:ext>
                  </a:extLst>
                </a:gridCol>
                <a:gridCol w="434806">
                  <a:extLst>
                    <a:ext uri="{9D8B030D-6E8A-4147-A177-3AD203B41FA5}">
                      <a16:colId xmlns:a16="http://schemas.microsoft.com/office/drawing/2014/main" val="467694874"/>
                    </a:ext>
                  </a:extLst>
                </a:gridCol>
                <a:gridCol w="434806">
                  <a:extLst>
                    <a:ext uri="{9D8B030D-6E8A-4147-A177-3AD203B41FA5}">
                      <a16:colId xmlns:a16="http://schemas.microsoft.com/office/drawing/2014/main" val="3558476072"/>
                    </a:ext>
                  </a:extLst>
                </a:gridCol>
                <a:gridCol w="434806">
                  <a:extLst>
                    <a:ext uri="{9D8B030D-6E8A-4147-A177-3AD203B41FA5}">
                      <a16:colId xmlns:a16="http://schemas.microsoft.com/office/drawing/2014/main" val="3902850467"/>
                    </a:ext>
                  </a:extLst>
                </a:gridCol>
                <a:gridCol w="324270">
                  <a:extLst>
                    <a:ext uri="{9D8B030D-6E8A-4147-A177-3AD203B41FA5}">
                      <a16:colId xmlns:a16="http://schemas.microsoft.com/office/drawing/2014/main" val="3475740158"/>
                    </a:ext>
                  </a:extLst>
                </a:gridCol>
              </a:tblGrid>
              <a:tr h="359628">
                <a:tc rowSpan="3"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 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К-сть 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списком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Писало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gridSpan="21"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 навчальних досягнень учнів за 12 бальною шкалою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бал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vert="vert270" anchor="ctr"/>
                </a:tc>
                <a:extLst>
                  <a:ext uri="{0D108BD9-81ED-4DB2-BD59-A6C34878D82A}">
                    <a16:rowId xmlns:a16="http://schemas.microsoft.com/office/drawing/2014/main" val="1528972202"/>
                  </a:ext>
                </a:extLst>
              </a:tr>
              <a:tr h="17981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982939"/>
                  </a:ext>
                </a:extLst>
              </a:tr>
              <a:tr h="51151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188484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5А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extLst>
                  <a:ext uri="{0D108BD9-81ED-4DB2-BD59-A6C34878D82A}">
                    <a16:rowId xmlns:a16="http://schemas.microsoft.com/office/drawing/2014/main" val="992832934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82% 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extLst>
                  <a:ext uri="{0D108BD9-81ED-4DB2-BD59-A6C34878D82A}">
                    <a16:rowId xmlns:a16="http://schemas.microsoft.com/office/drawing/2014/main" val="2811904223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5В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extLst>
                  <a:ext uri="{0D108BD9-81ED-4DB2-BD59-A6C34878D82A}">
                    <a16:rowId xmlns:a16="http://schemas.microsoft.com/office/drawing/2014/main" val="1968082907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5Г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29+2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extLst>
                  <a:ext uri="{0D108BD9-81ED-4DB2-BD59-A6C34878D82A}">
                    <a16:rowId xmlns:a16="http://schemas.microsoft.com/office/drawing/2014/main" val="836774170"/>
                  </a:ext>
                </a:extLst>
              </a:tr>
              <a:tr h="19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-ті</a:t>
                      </a:r>
                      <a:endParaRPr lang="uk-UA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125+2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478941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6А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extLst>
                  <a:ext uri="{0D108BD9-81ED-4DB2-BD59-A6C34878D82A}">
                    <a16:rowId xmlns:a16="http://schemas.microsoft.com/office/drawing/2014/main" val="4038834946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6Б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26+1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extLst>
                  <a:ext uri="{0D108BD9-81ED-4DB2-BD59-A6C34878D82A}">
                    <a16:rowId xmlns:a16="http://schemas.microsoft.com/office/drawing/2014/main" val="3458815743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6В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extLst>
                  <a:ext uri="{0D108BD9-81ED-4DB2-BD59-A6C34878D82A}">
                    <a16:rowId xmlns:a16="http://schemas.microsoft.com/office/drawing/2014/main" val="224161703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6Г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24+1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extLst>
                  <a:ext uri="{0D108BD9-81ED-4DB2-BD59-A6C34878D82A}">
                    <a16:rowId xmlns:a16="http://schemas.microsoft.com/office/drawing/2014/main" val="1892240950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6-ті</a:t>
                      </a:r>
                      <a:endParaRPr lang="uk-UA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108+2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61169"/>
                  </a:ext>
                </a:extLst>
              </a:tr>
              <a:tr h="243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7А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30+3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extLst>
                  <a:ext uri="{0D108BD9-81ED-4DB2-BD59-A6C34878D82A}">
                    <a16:rowId xmlns:a16="http://schemas.microsoft.com/office/drawing/2014/main" val="2432223943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7Б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extLst>
                  <a:ext uri="{0D108BD9-81ED-4DB2-BD59-A6C34878D82A}">
                    <a16:rowId xmlns:a16="http://schemas.microsoft.com/office/drawing/2014/main" val="2450815488"/>
                  </a:ext>
                </a:extLst>
              </a:tr>
              <a:tr h="237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7В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extLst>
                  <a:ext uri="{0D108BD9-81ED-4DB2-BD59-A6C34878D82A}">
                    <a16:rowId xmlns:a16="http://schemas.microsoft.com/office/drawing/2014/main" val="2194000061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7-мі</a:t>
                      </a:r>
                      <a:endParaRPr lang="uk-UA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95+3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133104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8А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extLst>
                  <a:ext uri="{0D108BD9-81ED-4DB2-BD59-A6C34878D82A}">
                    <a16:rowId xmlns:a16="http://schemas.microsoft.com/office/drawing/2014/main" val="2107008100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8Б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extLst>
                  <a:ext uri="{0D108BD9-81ED-4DB2-BD59-A6C34878D82A}">
                    <a16:rowId xmlns:a16="http://schemas.microsoft.com/office/drawing/2014/main" val="2469365107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8В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extLst>
                  <a:ext uri="{0D108BD9-81ED-4DB2-BD59-A6C34878D82A}">
                    <a16:rowId xmlns:a16="http://schemas.microsoft.com/office/drawing/2014/main" val="2734289788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8Г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32+1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extLst>
                  <a:ext uri="{0D108BD9-81ED-4DB2-BD59-A6C34878D82A}">
                    <a16:rowId xmlns:a16="http://schemas.microsoft.com/office/drawing/2014/main" val="960748902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8-мі</a:t>
                      </a:r>
                      <a:endParaRPr lang="uk-UA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119+1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357469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29+1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extLst>
                  <a:ext uri="{0D108BD9-81ED-4DB2-BD59-A6C34878D82A}">
                    <a16:rowId xmlns:a16="http://schemas.microsoft.com/office/drawing/2014/main" val="301821116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9Б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22+1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extLst>
                  <a:ext uri="{0D108BD9-81ED-4DB2-BD59-A6C34878D82A}">
                    <a16:rowId xmlns:a16="http://schemas.microsoft.com/office/drawing/2014/main" val="2584487207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9В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extLst>
                  <a:ext uri="{0D108BD9-81ED-4DB2-BD59-A6C34878D82A}">
                    <a16:rowId xmlns:a16="http://schemas.microsoft.com/office/drawing/2014/main" val="95867424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9Г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25+3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extLst>
                  <a:ext uri="{0D108BD9-81ED-4DB2-BD59-A6C34878D82A}">
                    <a16:rowId xmlns:a16="http://schemas.microsoft.com/office/drawing/2014/main" val="697242316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9-ті</a:t>
                      </a:r>
                      <a:endParaRPr lang="uk-UA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103+5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009184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28+4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extLst>
                  <a:ext uri="{0D108BD9-81ED-4DB2-BD59-A6C34878D82A}">
                    <a16:rowId xmlns:a16="http://schemas.microsoft.com/office/drawing/2014/main" val="1128228994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25+2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extLst>
                  <a:ext uri="{0D108BD9-81ED-4DB2-BD59-A6C34878D82A}">
                    <a16:rowId xmlns:a16="http://schemas.microsoft.com/office/drawing/2014/main" val="1734368241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10-ті</a:t>
                      </a:r>
                      <a:endParaRPr lang="uk-UA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53+6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592586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11А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24+3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extLst>
                  <a:ext uri="{0D108BD9-81ED-4DB2-BD59-A6C34878D82A}">
                    <a16:rowId xmlns:a16="http://schemas.microsoft.com/office/drawing/2014/main" val="2921257260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11Б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24+5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/>
                </a:tc>
                <a:extLst>
                  <a:ext uri="{0D108BD9-81ED-4DB2-BD59-A6C34878D82A}">
                    <a16:rowId xmlns:a16="http://schemas.microsoft.com/office/drawing/2014/main" val="2834604789"/>
                  </a:ext>
                </a:extLst>
              </a:tr>
              <a:tr h="190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11-ті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48+8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424" marR="2142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144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719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28EA37-4CD7-F22F-0E55-5965C84F9035}"/>
              </a:ext>
            </a:extLst>
          </p:cNvPr>
          <p:cNvSpPr txBox="1"/>
          <p:nvPr/>
        </p:nvSpPr>
        <p:spPr>
          <a:xfrm>
            <a:off x="1630018" y="-144909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25000"/>
                  </a:schemeClr>
                </a:solidFill>
              </a:rPr>
              <a:t>Підсумки роботи з обдарованими учнями ліцею</a:t>
            </a:r>
            <a:endParaRPr lang="uk-UA" sz="40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9475C-E28D-FBF2-DA69-1D827E1744C4}"/>
              </a:ext>
            </a:extLst>
          </p:cNvPr>
          <p:cNvSpPr txBox="1"/>
          <p:nvPr/>
        </p:nvSpPr>
        <p:spPr>
          <a:xfrm>
            <a:off x="543338" y="1178530"/>
            <a:ext cx="77525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1.Конкурс бізнес-ідей «нові можливості» </a:t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	Команда ліцею (8-Г) – ІІ місце</a:t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	керівник – </a:t>
            </a:r>
            <a:r>
              <a:rPr lang="uk-UA" dirty="0" err="1">
                <a:solidFill>
                  <a:schemeClr val="accent5">
                    <a:lumMod val="50000"/>
                  </a:schemeClr>
                </a:solidFill>
              </a:rPr>
              <a:t>Шморгунов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 І.В.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2. Турнір «Математичний Занзібар»</a:t>
            </a:r>
            <a:br>
              <a:rPr lang="uk-UA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	4 клас – ІІІ місце (вч.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Васьковська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Н.В.)</a:t>
            </a:r>
            <a:br>
              <a:rPr lang="uk-UA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	5 клас – ІІІ місце (вч.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Речковська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Л.О.)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	6 клас – ІІІ місце (вч.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Куванова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Н.І.)</a:t>
            </a:r>
          </a:p>
          <a:p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3. Змагання з </a:t>
            </a:r>
            <a:r>
              <a:rPr lang="uk-UA" dirty="0" err="1">
                <a:solidFill>
                  <a:schemeClr val="accent5">
                    <a:lumMod val="50000"/>
                  </a:schemeClr>
                </a:solidFill>
              </a:rPr>
              <a:t>мініфутболу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 серед збірних команд закладів загальної середньої освіти міста </a:t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	І місце (вч. Стасюк В.В.)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4. Міський конкурс «Галерея мистецтв» у номінації «Образотворче мистецтво» </a:t>
            </a:r>
            <a:br>
              <a:rPr lang="uk-UA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Белей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Кіра (9-Г) – ІІІ місце  Вчитель: Юрченко Н.Р.</a:t>
            </a:r>
          </a:p>
          <a:p>
            <a:r>
              <a:rPr lang="uk-UA">
                <a:solidFill>
                  <a:schemeClr val="accent5">
                    <a:lumMod val="50000"/>
                  </a:schemeClr>
                </a:solidFill>
              </a:rPr>
              <a:t>5. Міський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етап обласного фестивалю колядок, щедрівок та сучасних різдвяних пісень «Колядує зима»</a:t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	Гуменна Ангеліна (5-Г) – ІІІ місце Вчитель: </a:t>
            </a:r>
            <a:r>
              <a:rPr lang="uk-UA" dirty="0" err="1">
                <a:solidFill>
                  <a:schemeClr val="accent5">
                    <a:lumMod val="50000"/>
                  </a:schemeClr>
                </a:solidFill>
              </a:rPr>
              <a:t>Маращук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 Е.М.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6. ІІ етап Міжнародного конкурсу з української мови ім. Петра Яцика</a:t>
            </a:r>
            <a:br>
              <a:rPr lang="uk-UA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	Демчук Анна (3-Г) – ІІІ місце Вчитель: Майстришина В.А.</a:t>
            </a:r>
          </a:p>
          <a:p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7. Міський етап онлайн-конкурсу «Україна на святковій листівці» </a:t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uk-UA" dirty="0" err="1">
                <a:solidFill>
                  <a:schemeClr val="accent5">
                    <a:lumMod val="50000"/>
                  </a:schemeClr>
                </a:solidFill>
              </a:rPr>
              <a:t>Гашпан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 Ангеліна (5-Б) – ІІІ місце Вчитель: Карп В.В.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453D66-638A-E8A2-F1B8-49887B0409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909"/>
          <a:stretch/>
        </p:blipFill>
        <p:spPr>
          <a:xfrm>
            <a:off x="8295861" y="4037958"/>
            <a:ext cx="2445894" cy="2820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84EB78-4BA8-83A1-FA5E-F5C32C7375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04" r="34090"/>
          <a:stretch/>
        </p:blipFill>
        <p:spPr>
          <a:xfrm>
            <a:off x="9687339" y="2311182"/>
            <a:ext cx="2584175" cy="2820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F62F66-1F2E-90CF-D516-4EA9C65E35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518"/>
          <a:stretch/>
        </p:blipFill>
        <p:spPr>
          <a:xfrm>
            <a:off x="7871792" y="352915"/>
            <a:ext cx="2551911" cy="2820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1459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694" y="3661375"/>
            <a:ext cx="6245912" cy="2387600"/>
          </a:xfrm>
        </p:spPr>
        <p:txBody>
          <a:bodyPr rtlCol="0"/>
          <a:lstStyle/>
          <a:p>
            <a:pPr algn="ctr"/>
            <a:r>
              <a:rPr lang="uk-UA" sz="6000" b="1" i="1" dirty="0">
                <a:latin typeface="Times New Roman" pitchFamily="18" charset="0"/>
                <a:cs typeface="Times New Roman" pitchFamily="18" charset="0"/>
              </a:rPr>
              <a:t>Список                                                           </a:t>
            </a:r>
            <a:br>
              <a:rPr lang="ru-RU" sz="6000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6000" b="1" i="1" dirty="0">
                <a:latin typeface="Times New Roman" pitchFamily="18" charset="0"/>
                <a:cs typeface="Times New Roman" pitchFamily="18" charset="0"/>
              </a:rPr>
              <a:t>переможців ІІ етапу Всеукраїнських учнівських олімпіад</a:t>
            </a:r>
            <a:br>
              <a:rPr lang="uk-UA" sz="6000" b="1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6000" b="1" i="1" dirty="0">
                <a:latin typeface="Times New Roman" pitchFamily="18" charset="0"/>
                <a:cs typeface="Times New Roman" pitchFamily="18" charset="0"/>
              </a:rPr>
              <a:t> у 2023/20</a:t>
            </a:r>
            <a:r>
              <a:rPr lang="ru-RU" sz="6000" b="1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6000" b="1" i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6000" b="1" i="1" dirty="0" err="1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60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68978"/>
      </p:ext>
    </p:extLst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 bIns="45720" lIns="91440" rIns="91440" rtlCol="0" tIns="45720" vert="horz">
            <a:normAutofit/>
          </a:bodyPr>
          <a:lstStyle/>
          <a:p>
            <a:r>
              <a:rPr lang="en-US" sz="5400">
                <a:latin typeface="+mj-lt"/>
                <a:cs typeface="+mj-cs"/>
              </a:rPr>
              <a:t>Географія</a:t>
            </a:r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fmla="*/ 0 w 3474720" name="connsiteX0"/>
              <a:gd fmla="*/ 0 h 18288" name="connsiteY0"/>
              <a:gd fmla="*/ 694944 w 3474720" name="connsiteX1"/>
              <a:gd fmla="*/ 0 h 18288" name="connsiteY1"/>
              <a:gd fmla="*/ 1355141 w 3474720" name="connsiteX2"/>
              <a:gd fmla="*/ 0 h 18288" name="connsiteY2"/>
              <a:gd fmla="*/ 2015338 w 3474720" name="connsiteX3"/>
              <a:gd fmla="*/ 0 h 18288" name="connsiteY3"/>
              <a:gd fmla="*/ 2779776 w 3474720" name="connsiteX4"/>
              <a:gd fmla="*/ 0 h 18288" name="connsiteY4"/>
              <a:gd fmla="*/ 3474720 w 3474720" name="connsiteX5"/>
              <a:gd fmla="*/ 0 h 18288" name="connsiteY5"/>
              <a:gd fmla="*/ 3474720 w 3474720" name="connsiteX6"/>
              <a:gd fmla="*/ 18288 h 18288" name="connsiteY6"/>
              <a:gd fmla="*/ 2779776 w 3474720" name="connsiteX7"/>
              <a:gd fmla="*/ 18288 h 18288" name="connsiteY7"/>
              <a:gd fmla="*/ 2189074 w 3474720" name="connsiteX8"/>
              <a:gd fmla="*/ 18288 h 18288" name="connsiteY8"/>
              <a:gd fmla="*/ 1528877 w 3474720" name="connsiteX9"/>
              <a:gd fmla="*/ 18288 h 18288" name="connsiteY9"/>
              <a:gd fmla="*/ 868680 w 3474720" name="connsiteX10"/>
              <a:gd fmla="*/ 18288 h 18288" name="connsiteY10"/>
              <a:gd fmla="*/ 0 w 3474720" name="connsiteX11"/>
              <a:gd fmla="*/ 18288 h 18288" name="connsiteY11"/>
              <a:gd fmla="*/ 0 w 3474720" name="connsiteX12"/>
              <a:gd fmla="*/ 0 h 18288" name="connsiteY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stroke="0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4450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640080" y="2872899"/>
            <a:ext cx="4243589" cy="3320668"/>
          </a:xfrm>
        </p:spPr>
        <p:txBody>
          <a:bodyPr bIns="45720" lIns="91440" rIns="91440" rtlCol="0" tIns="45720" vert="horz">
            <a:normAutofit/>
          </a:bodyPr>
          <a:lstStyle/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Думитрюк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Валерія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(8-Б) – ІІ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місце</a:t>
            </a:r>
            <a:b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</a:b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Вчитель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Ягольник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Н.Я.</a:t>
            </a:r>
          </a:p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Зуляк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Анастасія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(9-А) – ІІ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місце</a:t>
            </a:r>
            <a:b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</a:b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Вчитель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Ягольник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Н.Я.</a:t>
            </a:r>
          </a:p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endParaRPr dirty="0" lang="en-US" sz="220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descr="Як зацікавити дитину географією: що почитати, подивитися та у що пограти |  Українська правда _Життя" id="6146" name="Picture 2">
            <a:extLst>
              <a:ext uri="{FF2B5EF4-FFF2-40B4-BE49-F238E27FC236}">
                <a16:creationId xmlns:a16="http://schemas.microsoft.com/office/drawing/2014/main" id="{861CA614-B115-7E10-3114-4757D73F0011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 l="86" r="8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b="b" l="l" r="r" t="t"/>
            <a:pathLst>
              <a:path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10439400" y="6356350"/>
            <a:ext cx="914400" cy="365125"/>
          </a:xfrm>
        </p:spPr>
        <p:txBody>
          <a:bodyPr anchor="ctr" bIns="45720" lIns="91440" rIns="91440" rtlCol="0" tIns="45720" vert="horz">
            <a:normAutofit/>
          </a:bodyPr>
          <a:lstStyle/>
          <a:p>
            <a:pPr>
              <a:spcAft>
                <a:spcPts val="600"/>
              </a:spcAft>
              <a:defRPr/>
            </a:pPr>
            <a:fld id="{294A09A9-5501-47C1-A89A-A340965A2BE2}" type="slidenum">
              <a:rPr lang="en-US">
                <a:solidFill>
                  <a:srgbClr val="FFFFFF"/>
                </a:solidFill>
                <a:latin panose="020F0502020204030204" typeface="Calibri"/>
                <a:cs typeface="+mn-cs"/>
              </a:rPr>
              <a:pPr>
                <a:spcAft>
                  <a:spcPts val="600"/>
                </a:spcAft>
                <a:defRPr/>
              </a:pPr>
              <a:t>25</a:t>
            </a:fld>
            <a:endParaRPr lang="en-US">
              <a:solidFill>
                <a:srgbClr val="FFFFFF"/>
              </a:solidFill>
              <a:latin panose="020F0502020204030204"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 bIns="45720" lIns="91440" rIns="91440" rtlCol="0" tIns="45720" vert="horz">
            <a:normAutofit/>
          </a:bodyPr>
          <a:lstStyle/>
          <a:p>
            <a:r>
              <a:rPr dirty="0" err="1" lang="en-US" sz="4200">
                <a:latin typeface="+mj-lt"/>
                <a:cs typeface="+mj-cs"/>
              </a:rPr>
              <a:t>Українська</a:t>
            </a:r>
            <a:r>
              <a:rPr dirty="0" lang="en-US" sz="4200">
                <a:latin typeface="+mj-lt"/>
                <a:cs typeface="+mj-cs"/>
              </a:rPr>
              <a:t> </a:t>
            </a:r>
            <a:r>
              <a:rPr dirty="0" err="1" lang="en-US" sz="4200">
                <a:latin typeface="+mj-lt"/>
                <a:cs typeface="+mj-cs"/>
              </a:rPr>
              <a:t>мова</a:t>
            </a:r>
            <a:r>
              <a:rPr dirty="0" lang="en-US" sz="4200">
                <a:latin typeface="+mj-lt"/>
                <a:cs typeface="+mj-cs"/>
              </a:rPr>
              <a:t> </a:t>
            </a:r>
            <a:r>
              <a:rPr dirty="0" err="1" lang="en-US" sz="4200">
                <a:latin typeface="+mj-lt"/>
                <a:cs typeface="+mj-cs"/>
              </a:rPr>
              <a:t>та</a:t>
            </a:r>
            <a:r>
              <a:rPr dirty="0" lang="en-US" sz="4200">
                <a:latin typeface="+mj-lt"/>
                <a:cs typeface="+mj-cs"/>
              </a:rPr>
              <a:t> </a:t>
            </a:r>
            <a:r>
              <a:rPr dirty="0" err="1" lang="en-US" sz="4200">
                <a:latin typeface="+mj-lt"/>
                <a:cs typeface="+mj-cs"/>
              </a:rPr>
              <a:t>література</a:t>
            </a:r>
            <a:endParaRPr dirty="0" lang="en-US" sz="4200">
              <a:latin typeface="+mj-lt"/>
              <a:cs typeface="+mj-cs"/>
            </a:endParaRPr>
          </a:p>
        </p:txBody>
      </p:sp>
      <p:sp>
        <p:nvSpPr>
          <p:cNvPr id="717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fmla="*/ 0 w 3474720" name="connsiteX0"/>
              <a:gd fmla="*/ 0 h 18288" name="connsiteY0"/>
              <a:gd fmla="*/ 694944 w 3474720" name="connsiteX1"/>
              <a:gd fmla="*/ 0 h 18288" name="connsiteY1"/>
              <a:gd fmla="*/ 1355141 w 3474720" name="connsiteX2"/>
              <a:gd fmla="*/ 0 h 18288" name="connsiteY2"/>
              <a:gd fmla="*/ 2015338 w 3474720" name="connsiteX3"/>
              <a:gd fmla="*/ 0 h 18288" name="connsiteY3"/>
              <a:gd fmla="*/ 2779776 w 3474720" name="connsiteX4"/>
              <a:gd fmla="*/ 0 h 18288" name="connsiteY4"/>
              <a:gd fmla="*/ 3474720 w 3474720" name="connsiteX5"/>
              <a:gd fmla="*/ 0 h 18288" name="connsiteY5"/>
              <a:gd fmla="*/ 3474720 w 3474720" name="connsiteX6"/>
              <a:gd fmla="*/ 18288 h 18288" name="connsiteY6"/>
              <a:gd fmla="*/ 2779776 w 3474720" name="connsiteX7"/>
              <a:gd fmla="*/ 18288 h 18288" name="connsiteY7"/>
              <a:gd fmla="*/ 2189074 w 3474720" name="connsiteX8"/>
              <a:gd fmla="*/ 18288 h 18288" name="connsiteY8"/>
              <a:gd fmla="*/ 1528877 w 3474720" name="connsiteX9"/>
              <a:gd fmla="*/ 18288 h 18288" name="connsiteY9"/>
              <a:gd fmla="*/ 868680 w 3474720" name="connsiteX10"/>
              <a:gd fmla="*/ 18288 h 18288" name="connsiteY10"/>
              <a:gd fmla="*/ 0 w 3474720" name="connsiteX11"/>
              <a:gd fmla="*/ 18288 h 18288" name="connsiteY11"/>
              <a:gd fmla="*/ 0 w 3474720" name="connsiteX12"/>
              <a:gd fmla="*/ 0 h 18288" name="connsiteY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stroke="0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4450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640080" y="2872899"/>
            <a:ext cx="4243589" cy="3320668"/>
          </a:xfrm>
        </p:spPr>
        <p:txBody>
          <a:bodyPr bIns="45720" lIns="91440" rIns="91440" rtlCol="0" tIns="45720" vert="horz">
            <a:normAutofit/>
          </a:bodyPr>
          <a:lstStyle/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Андрієш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Михайло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(7-А) – ІІІ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місце</a:t>
            </a:r>
            <a:b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</a:b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Вчителі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Гаврилюк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Н.Д./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Чорней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А.Д.</a:t>
            </a:r>
          </a:p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Ревега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Аліса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(8-Б) – ІІІ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місце</a:t>
            </a:r>
            <a:b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</a:b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Вчителі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Гаврилюк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Н.Д./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Гривул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А.</a:t>
            </a:r>
            <a:r>
              <a:rPr dirty="0" lang="uk-UA" sz="2200">
                <a:solidFill>
                  <a:schemeClr val="tx1"/>
                </a:solidFill>
                <a:latin typeface="+mn-lt"/>
                <a:cs typeface="+mn-cs"/>
              </a:rPr>
              <a:t>В.</a:t>
            </a:r>
            <a:endParaRPr dirty="0" lang="en-US" sz="22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endParaRPr dirty="0" lang="en-US" sz="220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descr="Завдання ІІ етапу Всеукраїнської учнівської олімпіади з української мови та  літератури (2013-2014н.р.)" id="7170" name="Picture 2">
            <a:extLst>
              <a:ext uri="{FF2B5EF4-FFF2-40B4-BE49-F238E27FC236}">
                <a16:creationId xmlns:a16="http://schemas.microsoft.com/office/drawing/2014/main" id="{7871463E-9E32-F226-688E-511B1D63F284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 r="10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b="b" l="l" r="r" t="t"/>
            <a:pathLst>
              <a:path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10439400" y="6356350"/>
            <a:ext cx="914400" cy="365125"/>
          </a:xfrm>
        </p:spPr>
        <p:txBody>
          <a:bodyPr anchor="ctr" bIns="45720" lIns="91440" rIns="91440" rtlCol="0" tIns="45720" vert="horz">
            <a:normAutofit/>
          </a:bodyPr>
          <a:lstStyle/>
          <a:p>
            <a:pPr>
              <a:spcAft>
                <a:spcPts val="600"/>
              </a:spcAft>
              <a:defRPr/>
            </a:pPr>
            <a:fld id="{294A09A9-5501-47C1-A89A-A340965A2BE2}" type="slidenum">
              <a:rPr lang="en-US">
                <a:solidFill>
                  <a:srgbClr val="FFFFFF"/>
                </a:solidFill>
                <a:latin panose="020F0502020204030204" typeface="Calibri"/>
                <a:cs typeface="+mn-cs"/>
              </a:rPr>
              <a:pPr>
                <a:spcAft>
                  <a:spcPts val="600"/>
                </a:spcAft>
                <a:defRPr/>
              </a:pPr>
              <a:t>26</a:t>
            </a:fld>
            <a:endParaRPr lang="en-US">
              <a:solidFill>
                <a:srgbClr val="FFFFFF"/>
              </a:solidFill>
              <a:latin panose="020F0502020204030204"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948541"/>
      </p:ext>
    </p:extLst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 bIns="45720" lIns="91440" rIns="91440" rtlCol="0" tIns="45720" vert="horz">
            <a:normAutofit/>
          </a:bodyPr>
          <a:lstStyle/>
          <a:p>
            <a:r>
              <a:rPr dirty="0" err="1" lang="en-US" sz="5400">
                <a:latin typeface="+mj-lt"/>
                <a:cs typeface="+mj-cs"/>
              </a:rPr>
              <a:t>Зарубіжна</a:t>
            </a:r>
            <a:r>
              <a:rPr dirty="0" lang="en-US" sz="5400">
                <a:latin typeface="+mj-lt"/>
                <a:cs typeface="+mj-cs"/>
              </a:rPr>
              <a:t> </a:t>
            </a:r>
            <a:r>
              <a:rPr dirty="0" err="1" lang="en-US" sz="5400">
                <a:latin typeface="+mj-lt"/>
                <a:cs typeface="+mj-cs"/>
              </a:rPr>
              <a:t>література</a:t>
            </a:r>
            <a:endParaRPr dirty="0" lang="en-US" sz="5400">
              <a:latin typeface="+mj-lt"/>
              <a:cs typeface="+mj-cs"/>
            </a:endParaRPr>
          </a:p>
        </p:txBody>
      </p:sp>
      <p:sp>
        <p:nvSpPr>
          <p:cNvPr id="820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fmla="*/ 0 w 3474720" name="connsiteX0"/>
              <a:gd fmla="*/ 0 h 18288" name="connsiteY0"/>
              <a:gd fmla="*/ 694944 w 3474720" name="connsiteX1"/>
              <a:gd fmla="*/ 0 h 18288" name="connsiteY1"/>
              <a:gd fmla="*/ 1355141 w 3474720" name="connsiteX2"/>
              <a:gd fmla="*/ 0 h 18288" name="connsiteY2"/>
              <a:gd fmla="*/ 2015338 w 3474720" name="connsiteX3"/>
              <a:gd fmla="*/ 0 h 18288" name="connsiteY3"/>
              <a:gd fmla="*/ 2779776 w 3474720" name="connsiteX4"/>
              <a:gd fmla="*/ 0 h 18288" name="connsiteY4"/>
              <a:gd fmla="*/ 3474720 w 3474720" name="connsiteX5"/>
              <a:gd fmla="*/ 0 h 18288" name="connsiteY5"/>
              <a:gd fmla="*/ 3474720 w 3474720" name="connsiteX6"/>
              <a:gd fmla="*/ 18288 h 18288" name="connsiteY6"/>
              <a:gd fmla="*/ 2779776 w 3474720" name="connsiteX7"/>
              <a:gd fmla="*/ 18288 h 18288" name="connsiteY7"/>
              <a:gd fmla="*/ 2189074 w 3474720" name="connsiteX8"/>
              <a:gd fmla="*/ 18288 h 18288" name="connsiteY8"/>
              <a:gd fmla="*/ 1528877 w 3474720" name="connsiteX9"/>
              <a:gd fmla="*/ 18288 h 18288" name="connsiteY9"/>
              <a:gd fmla="*/ 868680 w 3474720" name="connsiteX10"/>
              <a:gd fmla="*/ 18288 h 18288" name="connsiteY10"/>
              <a:gd fmla="*/ 0 w 3474720" name="connsiteX11"/>
              <a:gd fmla="*/ 18288 h 18288" name="connsiteY11"/>
              <a:gd fmla="*/ 0 w 3474720" name="connsiteX12"/>
              <a:gd fmla="*/ 0 h 18288" name="connsiteY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stroke="0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4450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640080" y="2872899"/>
            <a:ext cx="4243589" cy="3320668"/>
          </a:xfrm>
        </p:spPr>
        <p:txBody>
          <a:bodyPr bIns="45720" lIns="91440" rIns="91440" rtlCol="0" tIns="45720" vert="horz">
            <a:normAutofit/>
          </a:bodyPr>
          <a:lstStyle/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Зуляк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Анастасія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(9-А) – ІІІ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місце</a:t>
            </a:r>
            <a:b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</a:b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Вчитель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Іванущак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В.С.</a:t>
            </a:r>
          </a:p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Бойко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Людмила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(10-А) – ІІІ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місце</a:t>
            </a:r>
            <a:b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</a:b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Вчитель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Камінник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І.В.</a:t>
            </a:r>
          </a:p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endParaRPr dirty="0" lang="en-US" sz="220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descr="Української мови та літератури, зарубіжної літератури | Ліцей &quot;ГРОНО&quot;" id="8194" name="Picture 2">
            <a:extLst>
              <a:ext uri="{FF2B5EF4-FFF2-40B4-BE49-F238E27FC236}">
                <a16:creationId xmlns:a16="http://schemas.microsoft.com/office/drawing/2014/main" id="{558AEBA1-AD5A-64DD-9C39-78BA142CD25E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 l="141" r="36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b="b" l="l" r="r" t="t"/>
            <a:pathLst>
              <a:path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10439400" y="6356350"/>
            <a:ext cx="914400" cy="365125"/>
          </a:xfrm>
        </p:spPr>
        <p:txBody>
          <a:bodyPr anchor="ctr" bIns="45720" lIns="91440" rIns="91440" rtlCol="0" tIns="45720" vert="horz">
            <a:normAutofit/>
          </a:bodyPr>
          <a:lstStyle/>
          <a:p>
            <a:pPr>
              <a:spcAft>
                <a:spcPts val="600"/>
              </a:spcAft>
              <a:defRPr/>
            </a:pPr>
            <a:fld id="{294A09A9-5501-47C1-A89A-A340965A2BE2}" type="slidenum">
              <a:rPr lang="en-US">
                <a:solidFill>
                  <a:srgbClr val="FFFFFF"/>
                </a:solidFill>
                <a:latin panose="020F0502020204030204" typeface="Calibri"/>
                <a:cs typeface="+mn-cs"/>
              </a:rPr>
              <a:pPr>
                <a:spcAft>
                  <a:spcPts val="600"/>
                </a:spcAft>
                <a:defRPr/>
              </a:pPr>
              <a:t>27</a:t>
            </a:fld>
            <a:endParaRPr lang="en-US">
              <a:solidFill>
                <a:srgbClr val="FFFFFF"/>
              </a:solidFill>
              <a:latin panose="020F0502020204030204"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665357"/>
      </p:ext>
    </p:extLst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 bIns="45720" lIns="91440" rIns="91440" rtlCol="0" tIns="45720" vert="horz">
            <a:normAutofit/>
          </a:bodyPr>
          <a:lstStyle/>
          <a:p>
            <a:r>
              <a:rPr dirty="0" err="1" lang="en-US" sz="5400">
                <a:latin typeface="+mj-lt"/>
                <a:cs typeface="+mj-cs"/>
              </a:rPr>
              <a:t>Математика</a:t>
            </a:r>
            <a:endParaRPr dirty="0" lang="en-US" sz="5400">
              <a:latin typeface="+mj-lt"/>
              <a:cs typeface="+mj-cs"/>
            </a:endParaRPr>
          </a:p>
        </p:txBody>
      </p:sp>
      <p:sp>
        <p:nvSpPr>
          <p:cNvPr id="92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fmla="*/ 0 w 3474720" name="connsiteX0"/>
              <a:gd fmla="*/ 0 h 18288" name="connsiteY0"/>
              <a:gd fmla="*/ 694944 w 3474720" name="connsiteX1"/>
              <a:gd fmla="*/ 0 h 18288" name="connsiteY1"/>
              <a:gd fmla="*/ 1355141 w 3474720" name="connsiteX2"/>
              <a:gd fmla="*/ 0 h 18288" name="connsiteY2"/>
              <a:gd fmla="*/ 2015338 w 3474720" name="connsiteX3"/>
              <a:gd fmla="*/ 0 h 18288" name="connsiteY3"/>
              <a:gd fmla="*/ 2779776 w 3474720" name="connsiteX4"/>
              <a:gd fmla="*/ 0 h 18288" name="connsiteY4"/>
              <a:gd fmla="*/ 3474720 w 3474720" name="connsiteX5"/>
              <a:gd fmla="*/ 0 h 18288" name="connsiteY5"/>
              <a:gd fmla="*/ 3474720 w 3474720" name="connsiteX6"/>
              <a:gd fmla="*/ 18288 h 18288" name="connsiteY6"/>
              <a:gd fmla="*/ 2779776 w 3474720" name="connsiteX7"/>
              <a:gd fmla="*/ 18288 h 18288" name="connsiteY7"/>
              <a:gd fmla="*/ 2189074 w 3474720" name="connsiteX8"/>
              <a:gd fmla="*/ 18288 h 18288" name="connsiteY8"/>
              <a:gd fmla="*/ 1528877 w 3474720" name="connsiteX9"/>
              <a:gd fmla="*/ 18288 h 18288" name="connsiteY9"/>
              <a:gd fmla="*/ 868680 w 3474720" name="connsiteX10"/>
              <a:gd fmla="*/ 18288 h 18288" name="connsiteY10"/>
              <a:gd fmla="*/ 0 w 3474720" name="connsiteX11"/>
              <a:gd fmla="*/ 18288 h 18288" name="connsiteY11"/>
              <a:gd fmla="*/ 0 w 3474720" name="connsiteX12"/>
              <a:gd fmla="*/ 0 h 18288" name="connsiteY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stroke="0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4450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640080" y="2872899"/>
            <a:ext cx="4243589" cy="3320668"/>
          </a:xfrm>
        </p:spPr>
        <p:txBody>
          <a:bodyPr bIns="45720" lIns="91440" rIns="91440" rtlCol="0" tIns="45720" vert="horz">
            <a:normAutofit/>
          </a:bodyPr>
          <a:lstStyle/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Єгрищіна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Аріна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(7-Б) – ІІІ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місце</a:t>
            </a:r>
            <a:b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</a:b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Вчитель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Речковська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Л.О.</a:t>
            </a:r>
          </a:p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Черновський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Дмитро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(8-Г) – ІІІ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місце</a:t>
            </a:r>
            <a:b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</a:b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Вчитель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Бешлей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І.С.</a:t>
            </a:r>
          </a:p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Кушнір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Ольга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(9-А) – ІІІ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місце</a:t>
            </a:r>
            <a:b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</a:b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Вчитель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Широковських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А.О.</a:t>
            </a:r>
          </a:p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endParaRPr dirty="0" lang="en-US" sz="220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descr="Що таке математика і звідки вона взялась - BBC News Україна" id="9218" name="Picture 2">
            <a:extLst>
              <a:ext uri="{FF2B5EF4-FFF2-40B4-BE49-F238E27FC236}">
                <a16:creationId xmlns:a16="http://schemas.microsoft.com/office/drawing/2014/main" id="{B6C42747-4E3A-C492-C8D1-B105D636A5B2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r="11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b="b" l="l" r="r" t="t"/>
            <a:pathLst>
              <a:path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10439400" y="6356350"/>
            <a:ext cx="914400" cy="365125"/>
          </a:xfrm>
        </p:spPr>
        <p:txBody>
          <a:bodyPr anchor="ctr" bIns="45720" lIns="91440" rIns="91440" rtlCol="0" tIns="45720" vert="horz">
            <a:normAutofit/>
          </a:bodyPr>
          <a:lstStyle/>
          <a:p>
            <a:pPr>
              <a:spcAft>
                <a:spcPts val="600"/>
              </a:spcAft>
              <a:defRPr/>
            </a:pPr>
            <a:fld id="{294A09A9-5501-47C1-A89A-A340965A2BE2}" type="slidenum">
              <a:rPr lang="en-US">
                <a:solidFill>
                  <a:srgbClr val="FFFFFF"/>
                </a:solidFill>
                <a:latin panose="020F0502020204030204" typeface="Calibri"/>
                <a:cs typeface="+mn-cs"/>
              </a:rPr>
              <a:pPr>
                <a:spcAft>
                  <a:spcPts val="600"/>
                </a:spcAft>
                <a:defRPr/>
              </a:pPr>
              <a:t>28</a:t>
            </a:fld>
            <a:endParaRPr lang="en-US">
              <a:solidFill>
                <a:srgbClr val="FFFFFF"/>
              </a:solidFill>
              <a:latin panose="020F0502020204030204"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149272"/>
      </p:ext>
    </p:extLst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1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 bIns="45720" lIns="91440" rIns="91440" rtlCol="0" tIns="45720" vert="horz">
            <a:normAutofit/>
          </a:bodyPr>
          <a:lstStyle/>
          <a:p>
            <a:r>
              <a:rPr lang="en-US" sz="5400">
                <a:latin typeface="+mj-lt"/>
                <a:cs typeface="+mj-cs"/>
              </a:rPr>
              <a:t>Фізика</a:t>
            </a:r>
          </a:p>
        </p:txBody>
      </p:sp>
      <p:sp>
        <p:nvSpPr>
          <p:cNvPr id="41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fmla="*/ 0 w 3474720" name="connsiteX0"/>
              <a:gd fmla="*/ 0 h 18288" name="connsiteY0"/>
              <a:gd fmla="*/ 694944 w 3474720" name="connsiteX1"/>
              <a:gd fmla="*/ 0 h 18288" name="connsiteY1"/>
              <a:gd fmla="*/ 1355141 w 3474720" name="connsiteX2"/>
              <a:gd fmla="*/ 0 h 18288" name="connsiteY2"/>
              <a:gd fmla="*/ 2015338 w 3474720" name="connsiteX3"/>
              <a:gd fmla="*/ 0 h 18288" name="connsiteY3"/>
              <a:gd fmla="*/ 2779776 w 3474720" name="connsiteX4"/>
              <a:gd fmla="*/ 0 h 18288" name="connsiteY4"/>
              <a:gd fmla="*/ 3474720 w 3474720" name="connsiteX5"/>
              <a:gd fmla="*/ 0 h 18288" name="connsiteY5"/>
              <a:gd fmla="*/ 3474720 w 3474720" name="connsiteX6"/>
              <a:gd fmla="*/ 18288 h 18288" name="connsiteY6"/>
              <a:gd fmla="*/ 2779776 w 3474720" name="connsiteX7"/>
              <a:gd fmla="*/ 18288 h 18288" name="connsiteY7"/>
              <a:gd fmla="*/ 2189074 w 3474720" name="connsiteX8"/>
              <a:gd fmla="*/ 18288 h 18288" name="connsiteY8"/>
              <a:gd fmla="*/ 1528877 w 3474720" name="connsiteX9"/>
              <a:gd fmla="*/ 18288 h 18288" name="connsiteY9"/>
              <a:gd fmla="*/ 868680 w 3474720" name="connsiteX10"/>
              <a:gd fmla="*/ 18288 h 18288" name="connsiteY10"/>
              <a:gd fmla="*/ 0 w 3474720" name="connsiteX11"/>
              <a:gd fmla="*/ 18288 h 18288" name="connsiteY11"/>
              <a:gd fmla="*/ 0 w 3474720" name="connsiteX12"/>
              <a:gd fmla="*/ 0 h 18288" name="connsiteY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stroke="0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4450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640080" y="2872899"/>
            <a:ext cx="4243589" cy="3320668"/>
          </a:xfrm>
        </p:spPr>
        <p:txBody>
          <a:bodyPr bIns="45720" lIns="91440" rIns="91440" rtlCol="0" tIns="45720" vert="horz">
            <a:normAutofit/>
          </a:bodyPr>
          <a:lstStyle/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Кищенко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Максим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(8-А) – ІІ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місце</a:t>
            </a:r>
            <a:b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</a:b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Вчитель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Юзик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М.І.</a:t>
            </a:r>
          </a:p>
          <a:p>
            <a:pPr indent="-228600">
              <a:lnSpc>
                <a:spcPct val="90000"/>
              </a:lnSpc>
              <a:buFont charset="0" panose="020B0604020202020204" pitchFamily="34" typeface="Arial"/>
              <a:buChar char="•"/>
            </a:pPr>
            <a:endParaRPr dirty="0" lang="en-US" sz="220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descr="Як вивчити фізику?" id="4098" name="Picture 2">
            <a:extLst>
              <a:ext uri="{FF2B5EF4-FFF2-40B4-BE49-F238E27FC236}">
                <a16:creationId xmlns:a16="http://schemas.microsoft.com/office/drawing/2014/main" id="{3E9FE2D7-1121-8476-82E5-0E96CB7C43EF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r="4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b="b" l="l" r="r" t="t"/>
            <a:pathLst>
              <a:path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10439400" y="6356350"/>
            <a:ext cx="914400" cy="365125"/>
          </a:xfrm>
        </p:spPr>
        <p:txBody>
          <a:bodyPr anchor="ctr" bIns="45720" lIns="91440" rIns="91440" rtlCol="0" tIns="45720" vert="horz">
            <a:normAutofit/>
          </a:bodyPr>
          <a:lstStyle/>
          <a:p>
            <a:pPr>
              <a:spcAft>
                <a:spcPts val="600"/>
              </a:spcAft>
              <a:defRPr/>
            </a:pPr>
            <a:fld id="{294A09A9-5501-47C1-A89A-A340965A2BE2}" type="slidenum">
              <a:rPr lang="en-US">
                <a:solidFill>
                  <a:srgbClr val="FFFFFF"/>
                </a:solidFill>
                <a:latin panose="020F0502020204030204" typeface="Calibri"/>
                <a:cs typeface="+mn-cs"/>
              </a:rPr>
              <a:pPr>
                <a:spcAft>
                  <a:spcPts val="600"/>
                </a:spcAft>
                <a:defRPr/>
              </a:pPr>
              <a:t>29</a:t>
            </a:fld>
            <a:endParaRPr lang="en-US">
              <a:solidFill>
                <a:srgbClr val="FFFFFF"/>
              </a:solidFill>
              <a:latin panose="020F0502020204030204"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589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250" y="-614598"/>
            <a:ext cx="9779183" cy="1325563"/>
          </a:xfrm>
        </p:spPr>
        <p:txBody>
          <a:bodyPr rtlCol="0"/>
          <a:lstStyle/>
          <a:p>
            <a:pPr algn="ctr" rtl="0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педради: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uk-UA" smtClean="0"/>
              <a:pPr rtl="0"/>
              <a:t>3</a:t>
            </a:fld>
            <a:endParaRPr lang="uk-UA"/>
          </a:p>
        </p:txBody>
      </p:sp>
      <p:pic>
        <p:nvPicPr>
          <p:cNvPr id="14338" name="Picture 2" descr="Дистанційне навчання 2023 | Українська школа Майбутнього онлайн">
            <a:extLst>
              <a:ext uri="{FF2B5EF4-FFF2-40B4-BE49-F238E27FC236}">
                <a16:creationId xmlns:a16="http://schemas.microsoft.com/office/drawing/2014/main" id="{8C88913E-9854-D7DB-0F2B-E7AEC7BC0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31" y="4092315"/>
            <a:ext cx="4348584" cy="31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F15BDF84-0090-EB42-7AB0-9906553A7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321" y="710965"/>
            <a:ext cx="10544112" cy="3366815"/>
          </a:xfrm>
        </p:spPr>
        <p:txBody>
          <a:bodyPr/>
          <a:lstStyle/>
          <a:p>
            <a:pPr marL="514350" indent="-514350">
              <a:lnSpc>
                <a:spcPct val="115000"/>
              </a:lnSpc>
              <a:spcAft>
                <a:spcPts val="1000"/>
              </a:spcAft>
              <a:buAutoNum type="arabicPeriod"/>
              <a:tabLst>
                <a:tab pos="1530350" algn="l"/>
              </a:tabLst>
            </a:pP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Проаналізувати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педагогічним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персоналом за  І семестр 2023/2024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AutoNum type="arabicPeriod"/>
              <a:tabLst>
                <a:tab pos="1530350" algn="l"/>
              </a:tabLst>
            </a:pP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педагогічного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колективу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рівня знань та умінь учнів у ІІ семестрі 2023/2024 </a:t>
            </a:r>
            <a:r>
              <a:rPr lang="uk-UA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2636911"/>
      </p:ext>
    </p:extLst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5" name="Rectangle 51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 bIns="45720" lIns="91440" rIns="91440" rtlCol="0" tIns="45720" vert="horz">
            <a:normAutofit/>
          </a:bodyPr>
          <a:lstStyle/>
          <a:p>
            <a:r>
              <a:rPr lang="en-US" sz="5400">
                <a:latin typeface="+mj-lt"/>
                <a:cs typeface="+mj-cs"/>
              </a:rPr>
              <a:t>Історія</a:t>
            </a:r>
          </a:p>
        </p:txBody>
      </p:sp>
      <p:sp>
        <p:nvSpPr>
          <p:cNvPr id="513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fmla="*/ 0 w 3474720" name="connsiteX0"/>
              <a:gd fmla="*/ 0 h 18288" name="connsiteY0"/>
              <a:gd fmla="*/ 694944 w 3474720" name="connsiteX1"/>
              <a:gd fmla="*/ 0 h 18288" name="connsiteY1"/>
              <a:gd fmla="*/ 1355141 w 3474720" name="connsiteX2"/>
              <a:gd fmla="*/ 0 h 18288" name="connsiteY2"/>
              <a:gd fmla="*/ 2015338 w 3474720" name="connsiteX3"/>
              <a:gd fmla="*/ 0 h 18288" name="connsiteY3"/>
              <a:gd fmla="*/ 2779776 w 3474720" name="connsiteX4"/>
              <a:gd fmla="*/ 0 h 18288" name="connsiteY4"/>
              <a:gd fmla="*/ 3474720 w 3474720" name="connsiteX5"/>
              <a:gd fmla="*/ 0 h 18288" name="connsiteY5"/>
              <a:gd fmla="*/ 3474720 w 3474720" name="connsiteX6"/>
              <a:gd fmla="*/ 18288 h 18288" name="connsiteY6"/>
              <a:gd fmla="*/ 2779776 w 3474720" name="connsiteX7"/>
              <a:gd fmla="*/ 18288 h 18288" name="connsiteY7"/>
              <a:gd fmla="*/ 2189074 w 3474720" name="connsiteX8"/>
              <a:gd fmla="*/ 18288 h 18288" name="connsiteY8"/>
              <a:gd fmla="*/ 1528877 w 3474720" name="connsiteX9"/>
              <a:gd fmla="*/ 18288 h 18288" name="connsiteY9"/>
              <a:gd fmla="*/ 868680 w 3474720" name="connsiteX10"/>
              <a:gd fmla="*/ 18288 h 18288" name="connsiteY10"/>
              <a:gd fmla="*/ 0 w 3474720" name="connsiteX11"/>
              <a:gd fmla="*/ 18288 h 18288" name="connsiteY11"/>
              <a:gd fmla="*/ 0 w 3474720" name="connsiteX12"/>
              <a:gd fmla="*/ 0 h 18288" name="connsiteY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stroke="0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4450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640080" y="2872899"/>
            <a:ext cx="4243589" cy="3320668"/>
          </a:xfrm>
        </p:spPr>
        <p:txBody>
          <a:bodyPr bIns="45720" lIns="91440" rIns="91440" rtlCol="0" tIns="45720" vert="horz">
            <a:normAutofit/>
          </a:bodyPr>
          <a:lstStyle/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Ревега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Аліса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(8-Б) – ІІІ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місце</a:t>
            </a:r>
            <a:b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</a:b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Вчитель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Григорян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І.Р.</a:t>
            </a:r>
          </a:p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Павлович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Діана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(11-А) – ІІІ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місце</a:t>
            </a:r>
            <a:b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</a:b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Вчитель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Боднарюк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М.М.</a:t>
            </a:r>
          </a:p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endParaRPr dirty="0" lang="en-US" sz="220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descr="Histogram. Невідома історія України" id="5122" name="Picture 2">
            <a:extLst>
              <a:ext uri="{FF2B5EF4-FFF2-40B4-BE49-F238E27FC236}">
                <a16:creationId xmlns:a16="http://schemas.microsoft.com/office/drawing/2014/main" id="{75B64770-7F43-AD35-CB14-100066563E39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r="1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b="b" l="l" r="r" t="t"/>
            <a:pathLst>
              <a:path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10439400" y="6356350"/>
            <a:ext cx="914400" cy="365125"/>
          </a:xfrm>
        </p:spPr>
        <p:txBody>
          <a:bodyPr anchor="ctr" bIns="45720" lIns="91440" rIns="91440" rtlCol="0" tIns="45720" vert="horz">
            <a:normAutofit/>
          </a:bodyPr>
          <a:lstStyle/>
          <a:p>
            <a:pPr>
              <a:spcAft>
                <a:spcPts val="600"/>
              </a:spcAft>
              <a:defRPr/>
            </a:pPr>
            <a:fld id="{294A09A9-5501-47C1-A89A-A340965A2BE2}" type="slidenum">
              <a:rPr lang="en-US">
                <a:solidFill>
                  <a:srgbClr val="FFFFFF"/>
                </a:solidFill>
                <a:latin panose="020F0502020204030204" typeface="Calibri"/>
                <a:cs typeface="+mn-cs"/>
              </a:rPr>
              <a:pPr>
                <a:spcAft>
                  <a:spcPts val="600"/>
                </a:spcAft>
                <a:defRPr/>
              </a:pPr>
              <a:t>30</a:t>
            </a:fld>
            <a:endParaRPr lang="en-US">
              <a:solidFill>
                <a:srgbClr val="FFFFFF"/>
              </a:solidFill>
              <a:latin panose="020F0502020204030204"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734619"/>
      </p:ext>
    </p:extLst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 bIns="45720" lIns="91440" rIns="91440" rtlCol="0" tIns="45720" vert="horz">
            <a:normAutofit/>
          </a:bodyPr>
          <a:lstStyle/>
          <a:p>
            <a:r>
              <a:rPr lang="en-US" sz="5400">
                <a:latin typeface="+mj-lt"/>
                <a:cs typeface="+mj-cs"/>
              </a:rPr>
              <a:t>Англійська мова</a:t>
            </a:r>
          </a:p>
        </p:txBody>
      </p:sp>
      <p:sp>
        <p:nvSpPr>
          <p:cNvPr id="1024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fmla="*/ 0 w 3474720" name="connsiteX0"/>
              <a:gd fmla="*/ 0 h 18288" name="connsiteY0"/>
              <a:gd fmla="*/ 694944 w 3474720" name="connsiteX1"/>
              <a:gd fmla="*/ 0 h 18288" name="connsiteY1"/>
              <a:gd fmla="*/ 1355141 w 3474720" name="connsiteX2"/>
              <a:gd fmla="*/ 0 h 18288" name="connsiteY2"/>
              <a:gd fmla="*/ 2015338 w 3474720" name="connsiteX3"/>
              <a:gd fmla="*/ 0 h 18288" name="connsiteY3"/>
              <a:gd fmla="*/ 2779776 w 3474720" name="connsiteX4"/>
              <a:gd fmla="*/ 0 h 18288" name="connsiteY4"/>
              <a:gd fmla="*/ 3474720 w 3474720" name="connsiteX5"/>
              <a:gd fmla="*/ 0 h 18288" name="connsiteY5"/>
              <a:gd fmla="*/ 3474720 w 3474720" name="connsiteX6"/>
              <a:gd fmla="*/ 18288 h 18288" name="connsiteY6"/>
              <a:gd fmla="*/ 2779776 w 3474720" name="connsiteX7"/>
              <a:gd fmla="*/ 18288 h 18288" name="connsiteY7"/>
              <a:gd fmla="*/ 2189074 w 3474720" name="connsiteX8"/>
              <a:gd fmla="*/ 18288 h 18288" name="connsiteY8"/>
              <a:gd fmla="*/ 1528877 w 3474720" name="connsiteX9"/>
              <a:gd fmla="*/ 18288 h 18288" name="connsiteY9"/>
              <a:gd fmla="*/ 868680 w 3474720" name="connsiteX10"/>
              <a:gd fmla="*/ 18288 h 18288" name="connsiteY10"/>
              <a:gd fmla="*/ 0 w 3474720" name="connsiteX11"/>
              <a:gd fmla="*/ 18288 h 18288" name="connsiteY11"/>
              <a:gd fmla="*/ 0 w 3474720" name="connsiteX12"/>
              <a:gd fmla="*/ 0 h 18288" name="connsiteY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stroke="0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4450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640080" y="2872899"/>
            <a:ext cx="4243589" cy="3320668"/>
          </a:xfrm>
        </p:spPr>
        <p:txBody>
          <a:bodyPr bIns="45720" lIns="91440" rIns="91440" rtlCol="0" tIns="45720" vert="horz">
            <a:normAutofit/>
          </a:bodyPr>
          <a:lstStyle/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dirty="0" err="1" lang="en-US" sz="1900">
                <a:solidFill>
                  <a:schemeClr val="tx1"/>
                </a:solidFill>
                <a:latin typeface="+mn-lt"/>
                <a:cs typeface="+mn-cs"/>
              </a:rPr>
              <a:t>Штирбу</a:t>
            </a:r>
            <a:r>
              <a:rPr dirty="0" lang="en-US" sz="19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dirty="0" err="1" lang="en-US" sz="1900">
                <a:solidFill>
                  <a:schemeClr val="tx1"/>
                </a:solidFill>
                <a:latin typeface="+mn-lt"/>
                <a:cs typeface="+mn-cs"/>
              </a:rPr>
              <a:t>Вікторія</a:t>
            </a:r>
            <a:r>
              <a:rPr dirty="0" lang="en-US" sz="1900">
                <a:solidFill>
                  <a:schemeClr val="tx1"/>
                </a:solidFill>
                <a:latin typeface="+mn-lt"/>
                <a:cs typeface="+mn-cs"/>
              </a:rPr>
              <a:t> (8-Б) – ІІІ </a:t>
            </a:r>
            <a:r>
              <a:rPr dirty="0" err="1" lang="en-US" sz="1900">
                <a:solidFill>
                  <a:schemeClr val="tx1"/>
                </a:solidFill>
                <a:latin typeface="+mn-lt"/>
                <a:cs typeface="+mn-cs"/>
              </a:rPr>
              <a:t>місце</a:t>
            </a:r>
            <a:br>
              <a:rPr dirty="0" lang="en-US" sz="1900">
                <a:solidFill>
                  <a:schemeClr val="tx1"/>
                </a:solidFill>
                <a:latin typeface="+mn-lt"/>
                <a:cs typeface="+mn-cs"/>
              </a:rPr>
            </a:br>
            <a:r>
              <a:rPr dirty="0" err="1" lang="en-US" sz="1900">
                <a:solidFill>
                  <a:schemeClr val="tx1"/>
                </a:solidFill>
                <a:latin typeface="+mn-lt"/>
                <a:cs typeface="+mn-cs"/>
              </a:rPr>
              <a:t>Вчитель</a:t>
            </a:r>
            <a:r>
              <a:rPr dirty="0" lang="en-US" sz="190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dirty="0" err="1" lang="en-US" sz="1900">
                <a:solidFill>
                  <a:schemeClr val="tx1"/>
                </a:solidFill>
                <a:latin typeface="+mn-lt"/>
                <a:cs typeface="+mn-cs"/>
              </a:rPr>
              <a:t>Тушинська</a:t>
            </a:r>
            <a:r>
              <a:rPr dirty="0" lang="en-US" sz="1900">
                <a:solidFill>
                  <a:schemeClr val="tx1"/>
                </a:solidFill>
                <a:latin typeface="+mn-lt"/>
                <a:cs typeface="+mn-cs"/>
              </a:rPr>
              <a:t> О.Б.</a:t>
            </a:r>
          </a:p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dirty="0" err="1" lang="en-US" sz="1900">
                <a:solidFill>
                  <a:schemeClr val="tx1"/>
                </a:solidFill>
                <a:latin typeface="+mn-lt"/>
                <a:cs typeface="+mn-cs"/>
              </a:rPr>
              <a:t>Белей</a:t>
            </a:r>
            <a:r>
              <a:rPr dirty="0" lang="en-US" sz="19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dirty="0" err="1" lang="en-US" sz="1900">
                <a:solidFill>
                  <a:schemeClr val="tx1"/>
                </a:solidFill>
                <a:latin typeface="+mn-lt"/>
                <a:cs typeface="+mn-cs"/>
              </a:rPr>
              <a:t>Кіра</a:t>
            </a:r>
            <a:r>
              <a:rPr dirty="0" lang="en-US" sz="1900">
                <a:solidFill>
                  <a:schemeClr val="tx1"/>
                </a:solidFill>
                <a:latin typeface="+mn-lt"/>
                <a:cs typeface="+mn-cs"/>
              </a:rPr>
              <a:t> (9-Г) – ІІ </a:t>
            </a:r>
            <a:r>
              <a:rPr dirty="0" err="1" lang="en-US" sz="1900">
                <a:solidFill>
                  <a:schemeClr val="tx1"/>
                </a:solidFill>
                <a:latin typeface="+mn-lt"/>
                <a:cs typeface="+mn-cs"/>
              </a:rPr>
              <a:t>місце</a:t>
            </a:r>
            <a:br>
              <a:rPr dirty="0" lang="en-US" sz="1900">
                <a:solidFill>
                  <a:schemeClr val="tx1"/>
                </a:solidFill>
                <a:latin typeface="+mn-lt"/>
                <a:cs typeface="+mn-cs"/>
              </a:rPr>
            </a:br>
            <a:r>
              <a:rPr dirty="0" err="1" lang="en-US" sz="1900">
                <a:solidFill>
                  <a:schemeClr val="tx1"/>
                </a:solidFill>
                <a:latin typeface="+mn-lt"/>
                <a:cs typeface="+mn-cs"/>
              </a:rPr>
              <a:t>Вчитель</a:t>
            </a:r>
            <a:r>
              <a:rPr dirty="0" lang="en-US" sz="190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dirty="0" err="1" lang="en-US" sz="1900">
                <a:solidFill>
                  <a:schemeClr val="tx1"/>
                </a:solidFill>
                <a:latin typeface="+mn-lt"/>
                <a:cs typeface="+mn-cs"/>
              </a:rPr>
              <a:t>Токмак</a:t>
            </a:r>
            <a:r>
              <a:rPr dirty="0" lang="en-US" sz="1900">
                <a:solidFill>
                  <a:schemeClr val="tx1"/>
                </a:solidFill>
                <a:latin typeface="+mn-lt"/>
                <a:cs typeface="+mn-cs"/>
              </a:rPr>
              <a:t> Н.С.</a:t>
            </a:r>
          </a:p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dirty="0" err="1" lang="en-US" sz="1900">
                <a:solidFill>
                  <a:schemeClr val="tx1"/>
                </a:solidFill>
                <a:latin typeface="+mn-lt"/>
                <a:cs typeface="+mn-cs"/>
              </a:rPr>
              <a:t>Колесник</a:t>
            </a:r>
            <a:r>
              <a:rPr dirty="0" lang="en-US" sz="19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dirty="0" err="1" lang="en-US" sz="1900">
                <a:solidFill>
                  <a:schemeClr val="tx1"/>
                </a:solidFill>
                <a:latin typeface="+mn-lt"/>
                <a:cs typeface="+mn-cs"/>
              </a:rPr>
              <a:t>Людмила</a:t>
            </a:r>
            <a:r>
              <a:rPr dirty="0" lang="en-US" sz="1900">
                <a:solidFill>
                  <a:schemeClr val="tx1"/>
                </a:solidFill>
                <a:latin typeface="+mn-lt"/>
                <a:cs typeface="+mn-cs"/>
              </a:rPr>
              <a:t> (10-Б) – ІІІ </a:t>
            </a:r>
            <a:r>
              <a:rPr dirty="0" err="1" lang="en-US" sz="1900">
                <a:solidFill>
                  <a:schemeClr val="tx1"/>
                </a:solidFill>
                <a:latin typeface="+mn-lt"/>
                <a:cs typeface="+mn-cs"/>
              </a:rPr>
              <a:t>місце</a:t>
            </a:r>
            <a:br>
              <a:rPr dirty="0" lang="en-US" sz="1900">
                <a:solidFill>
                  <a:schemeClr val="tx1"/>
                </a:solidFill>
                <a:latin typeface="+mn-lt"/>
                <a:cs typeface="+mn-cs"/>
              </a:rPr>
            </a:br>
            <a:r>
              <a:rPr dirty="0" err="1" lang="en-US" sz="1900">
                <a:solidFill>
                  <a:schemeClr val="tx1"/>
                </a:solidFill>
                <a:latin typeface="+mn-lt"/>
                <a:cs typeface="+mn-cs"/>
              </a:rPr>
              <a:t>Вчитель</a:t>
            </a:r>
            <a:r>
              <a:rPr dirty="0" lang="en-US" sz="190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dirty="0" err="1" lang="en-US" sz="1900">
                <a:solidFill>
                  <a:schemeClr val="tx1"/>
                </a:solidFill>
                <a:latin typeface="+mn-lt"/>
                <a:cs typeface="+mn-cs"/>
              </a:rPr>
              <a:t>Тушинська</a:t>
            </a:r>
            <a:r>
              <a:rPr dirty="0" lang="en-US" sz="1900">
                <a:solidFill>
                  <a:schemeClr val="tx1"/>
                </a:solidFill>
                <a:latin typeface="+mn-lt"/>
                <a:cs typeface="+mn-cs"/>
              </a:rPr>
              <a:t> О.Б.</a:t>
            </a:r>
          </a:p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dirty="0" err="1" lang="en-US" sz="1900">
                <a:solidFill>
                  <a:schemeClr val="tx1"/>
                </a:solidFill>
                <a:latin typeface="+mn-lt"/>
                <a:cs typeface="+mn-cs"/>
              </a:rPr>
              <a:t>Ставчанська</a:t>
            </a:r>
            <a:r>
              <a:rPr dirty="0" lang="en-US" sz="19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dirty="0" err="1" lang="en-US" sz="1900">
                <a:solidFill>
                  <a:schemeClr val="tx1"/>
                </a:solidFill>
                <a:latin typeface="+mn-lt"/>
                <a:cs typeface="+mn-cs"/>
              </a:rPr>
              <a:t>Софія</a:t>
            </a:r>
            <a:r>
              <a:rPr dirty="0" lang="en-US" sz="1900">
                <a:solidFill>
                  <a:schemeClr val="tx1"/>
                </a:solidFill>
                <a:latin typeface="+mn-lt"/>
                <a:cs typeface="+mn-cs"/>
              </a:rPr>
              <a:t> (11-Б) – ІІІ </a:t>
            </a:r>
            <a:r>
              <a:rPr dirty="0" err="1" lang="en-US" sz="1900">
                <a:solidFill>
                  <a:schemeClr val="tx1"/>
                </a:solidFill>
                <a:latin typeface="+mn-lt"/>
                <a:cs typeface="+mn-cs"/>
              </a:rPr>
              <a:t>місце</a:t>
            </a:r>
            <a:br>
              <a:rPr dirty="0" lang="en-US" sz="1900">
                <a:solidFill>
                  <a:schemeClr val="tx1"/>
                </a:solidFill>
                <a:latin typeface="+mn-lt"/>
                <a:cs typeface="+mn-cs"/>
              </a:rPr>
            </a:br>
            <a:r>
              <a:rPr dirty="0" err="1" lang="en-US" sz="1900">
                <a:solidFill>
                  <a:schemeClr val="tx1"/>
                </a:solidFill>
                <a:latin typeface="+mn-lt"/>
                <a:cs typeface="+mn-cs"/>
              </a:rPr>
              <a:t>Вчитель</a:t>
            </a:r>
            <a:r>
              <a:rPr dirty="0" lang="en-US" sz="190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dirty="0" err="1" lang="en-US" sz="1900">
                <a:solidFill>
                  <a:schemeClr val="tx1"/>
                </a:solidFill>
                <a:latin typeface="+mn-lt"/>
                <a:cs typeface="+mn-cs"/>
              </a:rPr>
              <a:t>Пилипко</a:t>
            </a:r>
            <a:r>
              <a:rPr dirty="0" lang="en-US" sz="1900">
                <a:solidFill>
                  <a:schemeClr val="tx1"/>
                </a:solidFill>
                <a:latin typeface="+mn-lt"/>
                <a:cs typeface="+mn-cs"/>
              </a:rPr>
              <a:t> Ю.О.</a:t>
            </a:r>
          </a:p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endParaRPr dirty="0" lang="en-US" sz="190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descr="Англійська мова в Україні отримає новий статус - для кого вона стане  обов'язковою - Освіта" id="10242" name="Picture 2">
            <a:extLst>
              <a:ext uri="{FF2B5EF4-FFF2-40B4-BE49-F238E27FC236}">
                <a16:creationId xmlns:a16="http://schemas.microsoft.com/office/drawing/2014/main" id="{17E37B61-A3BC-DC5E-2490-12A322107043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 l="12" r="5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b="b" l="l" r="r" t="t"/>
            <a:pathLst>
              <a:path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10439400" y="6356350"/>
            <a:ext cx="914400" cy="365125"/>
          </a:xfrm>
        </p:spPr>
        <p:txBody>
          <a:bodyPr anchor="ctr" bIns="45720" lIns="91440" rIns="91440" rtlCol="0" tIns="45720" vert="horz">
            <a:normAutofit/>
          </a:bodyPr>
          <a:lstStyle/>
          <a:p>
            <a:pPr>
              <a:spcAft>
                <a:spcPts val="600"/>
              </a:spcAft>
              <a:defRPr/>
            </a:pPr>
            <a:fld id="{294A09A9-5501-47C1-A89A-A340965A2BE2}" type="slidenum">
              <a:rPr lang="en-US">
                <a:solidFill>
                  <a:srgbClr val="FFFFFF"/>
                </a:solidFill>
                <a:latin panose="020F0502020204030204" typeface="Calibri"/>
                <a:cs typeface="+mn-cs"/>
              </a:rPr>
              <a:pPr>
                <a:spcAft>
                  <a:spcPts val="600"/>
                </a:spcAft>
                <a:defRPr/>
              </a:pPr>
              <a:t>31</a:t>
            </a:fld>
            <a:endParaRPr lang="en-US">
              <a:solidFill>
                <a:srgbClr val="FFFFFF"/>
              </a:solidFill>
              <a:latin panose="020F0502020204030204"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177887"/>
      </p:ext>
    </p:extLst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92" name="Rectangle 1129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 bIns="45720" lIns="91440" rIns="91440" rtlCol="0" tIns="45720" vert="horz">
            <a:normAutofit/>
          </a:bodyPr>
          <a:lstStyle/>
          <a:p>
            <a:r>
              <a:rPr lang="en-US" sz="5400">
                <a:latin typeface="+mj-lt"/>
                <a:cs typeface="+mj-cs"/>
              </a:rPr>
              <a:t>Біологія </a:t>
            </a:r>
          </a:p>
        </p:txBody>
      </p:sp>
      <p:sp>
        <p:nvSpPr>
          <p:cNvPr id="1129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fmla="*/ 0 w 3474720" name="connsiteX0"/>
              <a:gd fmla="*/ 0 h 18288" name="connsiteY0"/>
              <a:gd fmla="*/ 694944 w 3474720" name="connsiteX1"/>
              <a:gd fmla="*/ 0 h 18288" name="connsiteY1"/>
              <a:gd fmla="*/ 1355141 w 3474720" name="connsiteX2"/>
              <a:gd fmla="*/ 0 h 18288" name="connsiteY2"/>
              <a:gd fmla="*/ 2015338 w 3474720" name="connsiteX3"/>
              <a:gd fmla="*/ 0 h 18288" name="connsiteY3"/>
              <a:gd fmla="*/ 2779776 w 3474720" name="connsiteX4"/>
              <a:gd fmla="*/ 0 h 18288" name="connsiteY4"/>
              <a:gd fmla="*/ 3474720 w 3474720" name="connsiteX5"/>
              <a:gd fmla="*/ 0 h 18288" name="connsiteY5"/>
              <a:gd fmla="*/ 3474720 w 3474720" name="connsiteX6"/>
              <a:gd fmla="*/ 18288 h 18288" name="connsiteY6"/>
              <a:gd fmla="*/ 2779776 w 3474720" name="connsiteX7"/>
              <a:gd fmla="*/ 18288 h 18288" name="connsiteY7"/>
              <a:gd fmla="*/ 2189074 w 3474720" name="connsiteX8"/>
              <a:gd fmla="*/ 18288 h 18288" name="connsiteY8"/>
              <a:gd fmla="*/ 1528877 w 3474720" name="connsiteX9"/>
              <a:gd fmla="*/ 18288 h 18288" name="connsiteY9"/>
              <a:gd fmla="*/ 868680 w 3474720" name="connsiteX10"/>
              <a:gd fmla="*/ 18288 h 18288" name="connsiteY10"/>
              <a:gd fmla="*/ 0 w 3474720" name="connsiteX11"/>
              <a:gd fmla="*/ 18288 h 18288" name="connsiteY11"/>
              <a:gd fmla="*/ 0 w 3474720" name="connsiteX12"/>
              <a:gd fmla="*/ 0 h 18288" name="connsiteY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stroke="0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4450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640080" y="2872899"/>
            <a:ext cx="4243589" cy="3320668"/>
          </a:xfrm>
        </p:spPr>
        <p:txBody>
          <a:bodyPr bIns="45720" lIns="91440" rIns="91440" rtlCol="0" tIns="45720" vert="horz">
            <a:normAutofit/>
          </a:bodyPr>
          <a:lstStyle/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Лакуста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Крістіна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(9-В) – ІІІ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місце</a:t>
            </a:r>
            <a:b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</a:b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Вчитель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Чернявська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Н.І.</a:t>
            </a:r>
          </a:p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Павлович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Діана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(11-А) – ІІІ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місце</a:t>
            </a:r>
            <a:b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</a:b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Вчитель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Парпауц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Л.Ю.</a:t>
            </a:r>
          </a:p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endParaRPr dirty="0" lang="en-US" sz="220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descr="19 цікавих фактів з біології" id="5" name="Picture 14">
            <a:extLst>
              <a:ext uri="{FF2B5EF4-FFF2-40B4-BE49-F238E27FC236}">
                <a16:creationId xmlns:a16="http://schemas.microsoft.com/office/drawing/2014/main" id="{6278BF75-3A17-ABB7-7E42-5A0184EEDCB6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r="14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b="b" l="l" r="r" t="t"/>
            <a:pathLst>
              <a:path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10439400" y="6356350"/>
            <a:ext cx="914400" cy="365125"/>
          </a:xfrm>
        </p:spPr>
        <p:txBody>
          <a:bodyPr anchor="ctr" bIns="45720" lIns="91440" rIns="91440" rtlCol="0" tIns="45720" vert="horz">
            <a:normAutofit/>
          </a:bodyPr>
          <a:lstStyle/>
          <a:p>
            <a:pPr>
              <a:spcAft>
                <a:spcPts val="600"/>
              </a:spcAft>
              <a:defRPr/>
            </a:pPr>
            <a:fld id="{294A09A9-5501-47C1-A89A-A340965A2BE2}" type="slidenum">
              <a:rPr lang="en-US">
                <a:solidFill>
                  <a:srgbClr val="FFFFFF"/>
                </a:solidFill>
                <a:latin panose="020F0502020204030204" typeface="Calibri"/>
                <a:cs typeface="+mn-cs"/>
              </a:rPr>
              <a:pPr>
                <a:spcAft>
                  <a:spcPts val="600"/>
                </a:spcAft>
                <a:defRPr/>
              </a:pPr>
              <a:t>32</a:t>
            </a:fld>
            <a:endParaRPr lang="en-US">
              <a:solidFill>
                <a:srgbClr val="FFFFFF"/>
              </a:solidFill>
              <a:latin panose="020F0502020204030204" typeface="Calibri"/>
              <a:cs typeface="+mn-cs"/>
            </a:endParaRPr>
          </a:p>
        </p:txBody>
      </p:sp>
      <p:sp>
        <p:nvSpPr>
          <p:cNvPr descr="Біологія | Учнівські олімпіади та конкурси" id="4" name="AutoShape 8">
            <a:extLst>
              <a:ext uri="{FF2B5EF4-FFF2-40B4-BE49-F238E27FC236}">
                <a16:creationId xmlns:a16="http://schemas.microsoft.com/office/drawing/2014/main" id="{7C2D6960-962C-4C32-F6B0-B10D2035E95F}"/>
              </a:ext>
            </a:extLst>
          </p:cNvPr>
          <p:cNvSpPr>
            <a:spLocks noChangeArrowheads="1" noChangeAspect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3863792"/>
      </p:ext>
    </p:extLst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2" name="Rectangle 1230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 bIns="45720" lIns="91440" rIns="91440" rtlCol="0" tIns="45720" vert="horz">
            <a:normAutofit/>
          </a:bodyPr>
          <a:lstStyle/>
          <a:p>
            <a:r>
              <a:rPr lang="en-US" sz="5400">
                <a:latin typeface="+mj-lt"/>
                <a:cs typeface="+mj-cs"/>
              </a:rPr>
              <a:t>Хімія</a:t>
            </a:r>
          </a:p>
        </p:txBody>
      </p:sp>
      <p:sp>
        <p:nvSpPr>
          <p:cNvPr id="1230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fmla="*/ 0 w 3474720" name="connsiteX0"/>
              <a:gd fmla="*/ 0 h 18288" name="connsiteY0"/>
              <a:gd fmla="*/ 694944 w 3474720" name="connsiteX1"/>
              <a:gd fmla="*/ 0 h 18288" name="connsiteY1"/>
              <a:gd fmla="*/ 1355141 w 3474720" name="connsiteX2"/>
              <a:gd fmla="*/ 0 h 18288" name="connsiteY2"/>
              <a:gd fmla="*/ 2015338 w 3474720" name="connsiteX3"/>
              <a:gd fmla="*/ 0 h 18288" name="connsiteY3"/>
              <a:gd fmla="*/ 2779776 w 3474720" name="connsiteX4"/>
              <a:gd fmla="*/ 0 h 18288" name="connsiteY4"/>
              <a:gd fmla="*/ 3474720 w 3474720" name="connsiteX5"/>
              <a:gd fmla="*/ 0 h 18288" name="connsiteY5"/>
              <a:gd fmla="*/ 3474720 w 3474720" name="connsiteX6"/>
              <a:gd fmla="*/ 18288 h 18288" name="connsiteY6"/>
              <a:gd fmla="*/ 2779776 w 3474720" name="connsiteX7"/>
              <a:gd fmla="*/ 18288 h 18288" name="connsiteY7"/>
              <a:gd fmla="*/ 2189074 w 3474720" name="connsiteX8"/>
              <a:gd fmla="*/ 18288 h 18288" name="connsiteY8"/>
              <a:gd fmla="*/ 1528877 w 3474720" name="connsiteX9"/>
              <a:gd fmla="*/ 18288 h 18288" name="connsiteY9"/>
              <a:gd fmla="*/ 868680 w 3474720" name="connsiteX10"/>
              <a:gd fmla="*/ 18288 h 18288" name="connsiteY10"/>
              <a:gd fmla="*/ 0 w 3474720" name="connsiteX11"/>
              <a:gd fmla="*/ 18288 h 18288" name="connsiteY11"/>
              <a:gd fmla="*/ 0 w 3474720" name="connsiteX12"/>
              <a:gd fmla="*/ 0 h 18288" name="connsiteY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stroke="0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4450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640080" y="2872899"/>
            <a:ext cx="4243589" cy="3320668"/>
          </a:xfrm>
        </p:spPr>
        <p:txBody>
          <a:bodyPr bIns="45720" lIns="91440" rIns="91440" rtlCol="0" tIns="45720" vert="horz">
            <a:normAutofit/>
          </a:bodyPr>
          <a:lstStyle/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Зуляк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Анастасія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(9-А) – ІІІ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місце</a:t>
            </a:r>
            <a:b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</a:b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Вчитель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Теплова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М.Ф.</a:t>
            </a:r>
          </a:p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endParaRPr dirty="0" lang="en-US" sz="220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descr="Просто та захопливо: інтернет-ресурси для вивчення хімії — Журнал «На Урок»" id="12292" name="Picture 4">
            <a:extLst>
              <a:ext uri="{FF2B5EF4-FFF2-40B4-BE49-F238E27FC236}">
                <a16:creationId xmlns:a16="http://schemas.microsoft.com/office/drawing/2014/main" id="{ED36EB41-DA84-8480-1312-F40CCE83A605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 l="45" r="13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b="b" l="l" r="r" t="t"/>
            <a:pathLst>
              <a:path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10439400" y="6356350"/>
            <a:ext cx="914400" cy="365125"/>
          </a:xfrm>
        </p:spPr>
        <p:txBody>
          <a:bodyPr anchor="ctr" bIns="45720" lIns="91440" rIns="91440" rtlCol="0" tIns="45720" vert="horz">
            <a:normAutofit/>
          </a:bodyPr>
          <a:lstStyle/>
          <a:p>
            <a:pPr>
              <a:spcAft>
                <a:spcPts val="600"/>
              </a:spcAft>
              <a:defRPr/>
            </a:pPr>
            <a:fld id="{294A09A9-5501-47C1-A89A-A340965A2BE2}" type="slidenum">
              <a:rPr lang="en-US">
                <a:solidFill>
                  <a:srgbClr val="FFFFFF"/>
                </a:solidFill>
                <a:latin panose="020F0502020204030204" typeface="Calibri"/>
                <a:cs typeface="+mn-cs"/>
              </a:rPr>
              <a:pPr>
                <a:spcAft>
                  <a:spcPts val="600"/>
                </a:spcAft>
                <a:defRPr/>
              </a:pPr>
              <a:t>33</a:t>
            </a:fld>
            <a:endParaRPr lang="en-US">
              <a:solidFill>
                <a:srgbClr val="FFFFFF"/>
              </a:solidFill>
              <a:latin panose="020F0502020204030204"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777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 навчання</a:t>
            </a:r>
            <a:endParaRPr lang="en-US" sz="5400" dirty="0">
              <a:latin typeface="+mj-lt"/>
              <a:cs typeface="+mj-cs"/>
            </a:endParaRPr>
          </a:p>
        </p:txBody>
      </p:sp>
      <p:sp>
        <p:nvSpPr>
          <p:cNvPr id="1536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sz="2200" dirty="0" err="1">
                <a:solidFill>
                  <a:schemeClr val="tx1"/>
                </a:solidFill>
                <a:latin typeface="+mn-lt"/>
                <a:cs typeface="+mn-cs"/>
              </a:rPr>
              <a:t>Уколова</a:t>
            </a:r>
            <a:r>
              <a:rPr lang="uk-UA" sz="2200" dirty="0">
                <a:solidFill>
                  <a:schemeClr val="tx1"/>
                </a:solidFill>
                <a:latin typeface="+mn-lt"/>
                <a:cs typeface="+mn-cs"/>
              </a:rPr>
              <a:t> Анна 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uk-UA" sz="2200" dirty="0">
                <a:solidFill>
                  <a:schemeClr val="tx1"/>
                </a:solidFill>
                <a:latin typeface="+mn-lt"/>
                <a:cs typeface="+mn-cs"/>
              </a:rPr>
              <a:t>11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-</a:t>
            </a:r>
            <a:r>
              <a:rPr lang="uk-UA" sz="2200" dirty="0">
                <a:solidFill>
                  <a:schemeClr val="tx1"/>
                </a:solidFill>
                <a:latin typeface="+mn-lt"/>
                <a:cs typeface="+mn-cs"/>
              </a:rPr>
              <a:t>Б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) – І </a:t>
            </a:r>
            <a:r>
              <a:rPr lang="en-US" sz="2200" dirty="0" err="1">
                <a:solidFill>
                  <a:schemeClr val="tx1"/>
                </a:solidFill>
                <a:latin typeface="+mn-lt"/>
                <a:cs typeface="+mn-cs"/>
              </a:rPr>
              <a:t>місце</a:t>
            </a:r>
            <a:b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sz="2200" dirty="0" err="1">
                <a:solidFill>
                  <a:schemeClr val="tx1"/>
                </a:solidFill>
                <a:latin typeface="+mn-lt"/>
                <a:cs typeface="+mn-cs"/>
              </a:rPr>
              <a:t>Вчитель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lang="uk-UA" sz="2200" dirty="0" err="1">
                <a:solidFill>
                  <a:schemeClr val="tx1"/>
                </a:solidFill>
                <a:latin typeface="+mn-lt"/>
                <a:cs typeface="+mn-cs"/>
              </a:rPr>
              <a:t>Пержан</a:t>
            </a:r>
            <a:r>
              <a:rPr lang="uk-UA" sz="2200" dirty="0">
                <a:solidFill>
                  <a:schemeClr val="tx1"/>
                </a:solidFill>
                <a:latin typeface="+mn-lt"/>
                <a:cs typeface="+mn-cs"/>
              </a:rPr>
              <a:t> Н.В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15362" name="Picture 2" descr="6кл трудове навчання | Тест з трудового навчання – «На Урок»">
            <a:extLst>
              <a:ext uri="{FF2B5EF4-FFF2-40B4-BE49-F238E27FC236}">
                <a16:creationId xmlns:a16="http://schemas.microsoft.com/office/drawing/2014/main" id="{AA6E496E-539E-6079-7076-27FCEC4AC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6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94A09A9-5501-47C1-A89A-A340965A2BE2}" type="slidenum">
              <a:rPr lang="en-US">
                <a:solidFill>
                  <a:srgbClr val="FFFFFF"/>
                </a:solidFill>
                <a:latin typeface="Calibri" panose="020F0502020204030204"/>
                <a:cs typeface="+mn-cs"/>
              </a:rPr>
              <a:pPr>
                <a:spcAft>
                  <a:spcPts val="600"/>
                </a:spcAft>
                <a:defRPr/>
              </a:pPr>
              <a:t>34</a:t>
            </a:fld>
            <a:endParaRPr lang="en-US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922055"/>
      </p:ext>
    </p:extLst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 bIns="45720" lIns="91440" rIns="91440" rtlCol="0" tIns="45720" vert="horz">
            <a:normAutofit fontScale="90000"/>
          </a:bodyPr>
          <a:lstStyle/>
          <a:p>
            <a:r>
              <a:rPr dirty="0" lang="uk-UA" sz="5400">
                <a:latin typeface="+mj-lt"/>
                <a:cs typeface="+mj-cs"/>
              </a:rPr>
              <a:t>Інформаційні технології</a:t>
            </a:r>
            <a:endParaRPr dirty="0" lang="en-US" sz="5400">
              <a:latin typeface="+mj-lt"/>
              <a:cs typeface="+mj-cs"/>
            </a:endParaRPr>
          </a:p>
        </p:txBody>
      </p:sp>
      <p:sp>
        <p:nvSpPr>
          <p:cNvPr id="1639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fmla="*/ 0 w 3474720" name="connsiteX0"/>
              <a:gd fmla="*/ 0 h 18288" name="connsiteY0"/>
              <a:gd fmla="*/ 694944 w 3474720" name="connsiteX1"/>
              <a:gd fmla="*/ 0 h 18288" name="connsiteY1"/>
              <a:gd fmla="*/ 1355141 w 3474720" name="connsiteX2"/>
              <a:gd fmla="*/ 0 h 18288" name="connsiteY2"/>
              <a:gd fmla="*/ 2015338 w 3474720" name="connsiteX3"/>
              <a:gd fmla="*/ 0 h 18288" name="connsiteY3"/>
              <a:gd fmla="*/ 2779776 w 3474720" name="connsiteX4"/>
              <a:gd fmla="*/ 0 h 18288" name="connsiteY4"/>
              <a:gd fmla="*/ 3474720 w 3474720" name="connsiteX5"/>
              <a:gd fmla="*/ 0 h 18288" name="connsiteY5"/>
              <a:gd fmla="*/ 3474720 w 3474720" name="connsiteX6"/>
              <a:gd fmla="*/ 18288 h 18288" name="connsiteY6"/>
              <a:gd fmla="*/ 2779776 w 3474720" name="connsiteX7"/>
              <a:gd fmla="*/ 18288 h 18288" name="connsiteY7"/>
              <a:gd fmla="*/ 2189074 w 3474720" name="connsiteX8"/>
              <a:gd fmla="*/ 18288 h 18288" name="connsiteY8"/>
              <a:gd fmla="*/ 1528877 w 3474720" name="connsiteX9"/>
              <a:gd fmla="*/ 18288 h 18288" name="connsiteY9"/>
              <a:gd fmla="*/ 868680 w 3474720" name="connsiteX10"/>
              <a:gd fmla="*/ 18288 h 18288" name="connsiteY10"/>
              <a:gd fmla="*/ 0 w 3474720" name="connsiteX11"/>
              <a:gd fmla="*/ 18288 h 18288" name="connsiteY11"/>
              <a:gd fmla="*/ 0 w 3474720" name="connsiteX12"/>
              <a:gd fmla="*/ 0 h 18288" name="connsiteY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stroke="0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4450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640080" y="2872899"/>
            <a:ext cx="4243589" cy="3320668"/>
          </a:xfrm>
        </p:spPr>
        <p:txBody>
          <a:bodyPr bIns="45720" lIns="91440" rIns="91440" rtlCol="0" tIns="45720" vert="horz">
            <a:normAutofit/>
          </a:bodyPr>
          <a:lstStyle/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r>
              <a:rPr dirty="0" err="1" lang="uk-UA" sz="2200">
                <a:solidFill>
                  <a:schemeClr val="tx1"/>
                </a:solidFill>
                <a:latin typeface="+mn-lt"/>
                <a:cs typeface="+mn-cs"/>
              </a:rPr>
              <a:t>Белей</a:t>
            </a:r>
            <a:r>
              <a:rPr dirty="0" lang="uk-UA" sz="2200">
                <a:solidFill>
                  <a:schemeClr val="tx1"/>
                </a:solidFill>
                <a:latin typeface="+mn-lt"/>
                <a:cs typeface="+mn-cs"/>
              </a:rPr>
              <a:t> Кіра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(</a:t>
            </a:r>
            <a:r>
              <a:rPr dirty="0" lang="uk-UA" sz="2200">
                <a:solidFill>
                  <a:schemeClr val="tx1"/>
                </a:solidFill>
                <a:latin typeface="+mn-lt"/>
                <a:cs typeface="+mn-cs"/>
              </a:rPr>
              <a:t>9-Г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) – І</a:t>
            </a:r>
            <a:r>
              <a:rPr dirty="0" lang="uk-UA" sz="2200">
                <a:solidFill>
                  <a:schemeClr val="tx1"/>
                </a:solidFill>
                <a:latin typeface="+mn-lt"/>
                <a:cs typeface="+mn-cs"/>
              </a:rPr>
              <a:t>І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місце</a:t>
            </a:r>
            <a:b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</a:br>
            <a:r>
              <a:rPr dirty="0" err="1" lang="en-US" sz="2200">
                <a:solidFill>
                  <a:schemeClr val="tx1"/>
                </a:solidFill>
                <a:latin typeface="+mn-lt"/>
                <a:cs typeface="+mn-cs"/>
              </a:rPr>
              <a:t>Вчитель</a:t>
            </a:r>
            <a:r>
              <a:rPr dirty="0" lang="en-US" sz="220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dirty="0" err="1" lang="uk-UA" sz="2200">
                <a:solidFill>
                  <a:schemeClr val="tx1"/>
                </a:solidFill>
                <a:latin typeface="+mn-lt"/>
                <a:cs typeface="+mn-cs"/>
              </a:rPr>
              <a:t>Якубов</a:t>
            </a:r>
            <a:r>
              <a:rPr dirty="0" lang="uk-UA" sz="2200">
                <a:solidFill>
                  <a:schemeClr val="tx1"/>
                </a:solidFill>
                <a:latin typeface="+mn-lt"/>
                <a:cs typeface="+mn-cs"/>
              </a:rPr>
              <a:t> І.О.</a:t>
            </a:r>
            <a:endParaRPr dirty="0" lang="en-US" sz="22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marL="342900">
              <a:lnSpc>
                <a:spcPct val="90000"/>
              </a:lnSpc>
              <a:buFont charset="0" panose="020B0604020202020204" pitchFamily="34" typeface="Arial"/>
              <a:buChar char="•"/>
            </a:pPr>
            <a:endParaRPr dirty="0" lang="en-US" sz="220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descr="Что такое информатика?" id="16386" name="Picture 2">
            <a:extLst>
              <a:ext uri="{FF2B5EF4-FFF2-40B4-BE49-F238E27FC236}">
                <a16:creationId xmlns:a16="http://schemas.microsoft.com/office/drawing/2014/main" id="{3A1342A6-FFCD-98A7-B6A1-5C07E57FDF03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 l="51" r="8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b="b" l="l" r="r" t="t"/>
            <a:pathLst>
              <a:path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10439400" y="6356350"/>
            <a:ext cx="914400" cy="365125"/>
          </a:xfrm>
        </p:spPr>
        <p:txBody>
          <a:bodyPr anchor="ctr" bIns="45720" lIns="91440" rIns="91440" rtlCol="0" tIns="45720" vert="horz">
            <a:normAutofit/>
          </a:bodyPr>
          <a:lstStyle/>
          <a:p>
            <a:pPr>
              <a:spcAft>
                <a:spcPts val="600"/>
              </a:spcAft>
              <a:defRPr/>
            </a:pPr>
            <a:fld id="{294A09A9-5501-47C1-A89A-A340965A2BE2}" type="slidenum">
              <a:rPr lang="en-US">
                <a:solidFill>
                  <a:srgbClr val="FFFFFF"/>
                </a:solidFill>
                <a:latin panose="020F0502020204030204" typeface="Calibri"/>
                <a:cs typeface="+mn-cs"/>
              </a:rPr>
              <a:pPr>
                <a:spcAft>
                  <a:spcPts val="600"/>
                </a:spcAft>
                <a:defRPr/>
              </a:pPr>
              <a:t>35</a:t>
            </a:fld>
            <a:endParaRPr lang="en-US">
              <a:solidFill>
                <a:srgbClr val="FFFFFF"/>
              </a:solidFill>
              <a:latin panose="020F0502020204030204"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573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93" name="Rectangle 7181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Зображення, що містить текст, почерк, книга">
            <a:extLst>
              <a:ext uri="{FF2B5EF4-FFF2-40B4-BE49-F238E27FC236}">
                <a16:creationId xmlns:a16="http://schemas.microsoft.com/office/drawing/2014/main" id="{44C4C973-FCF6-FEE2-0A6F-AC427769F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86" y="58719"/>
            <a:ext cx="9260114" cy="6740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84" name="Freeform: Shape 7183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784F26-2BE2-703D-3547-15F21372B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noProof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36</a:t>
            </a:fld>
            <a:endParaRPr lang="en-US" noProof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911779"/>
      </p:ext>
    </p:extLst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6">
            <a:extLst>
              <a:ext uri="{FF2B5EF4-FFF2-40B4-BE49-F238E27FC236}">
                <a16:creationId xmlns:a16="http://schemas.microsoft.com/office/drawing/2014/main" id="{DE85DFFE-C3E0-4030-AE7F-A60F0A82A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4F3A836-4AF4-9FE9-6D4F-3B281A519026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" r="1"/>
          <a:stretch/>
        </p:blipFill>
        <p:spPr bwMode="auto">
          <a:xfrm>
            <a:off x="838200" y="136525"/>
            <a:ext cx="10515600" cy="7109820"/>
          </a:xfrm>
          <a:custGeom>
            <a:avLst/>
            <a:gdLst/>
            <a:ahLst/>
            <a:cxnLst/>
            <a:rect b="b" l="l" r="r" t="t"/>
            <a:pathLst>
              <a:path h="6044817" w="8279548">
                <a:moveTo>
                  <a:pt x="8670" y="3353401"/>
                </a:moveTo>
                <a:lnTo>
                  <a:pt x="9145" y="3371492"/>
                </a:lnTo>
                <a:cubicBezTo>
                  <a:pt x="9699" y="3387565"/>
                  <a:pt x="10447" y="3405952"/>
                  <a:pt x="11359" y="3425479"/>
                </a:cubicBezTo>
                <a:lnTo>
                  <a:pt x="12840" y="3453616"/>
                </a:lnTo>
                <a:lnTo>
                  <a:pt x="10088" y="3453505"/>
                </a:lnTo>
                <a:cubicBezTo>
                  <a:pt x="-1786" y="3446192"/>
                  <a:pt x="-2668" y="3413238"/>
                  <a:pt x="4780" y="3369666"/>
                </a:cubicBezTo>
                <a:close/>
                <a:moveTo>
                  <a:pt x="8372" y="3312218"/>
                </a:moveTo>
                <a:cubicBezTo>
                  <a:pt x="8874" y="3309151"/>
                  <a:pt x="9584" y="3310642"/>
                  <a:pt x="10474" y="3315559"/>
                </a:cubicBezTo>
                <a:lnTo>
                  <a:pt x="13062" y="3335036"/>
                </a:lnTo>
                <a:lnTo>
                  <a:pt x="8670" y="3353401"/>
                </a:lnTo>
                <a:lnTo>
                  <a:pt x="8092" y="3331389"/>
                </a:lnTo>
                <a:cubicBezTo>
                  <a:pt x="7953" y="3321118"/>
                  <a:pt x="8037" y="3314336"/>
                  <a:pt x="8372" y="3312218"/>
                </a:cubicBezTo>
                <a:close/>
                <a:moveTo>
                  <a:pt x="7241326" y="1569777"/>
                </a:moveTo>
                <a:cubicBezTo>
                  <a:pt x="7223035" y="1582267"/>
                  <a:pt x="7204746" y="1594758"/>
                  <a:pt x="7186456" y="1607248"/>
                </a:cubicBezTo>
                <a:cubicBezTo>
                  <a:pt x="7196717" y="1604126"/>
                  <a:pt x="7207869" y="1601003"/>
                  <a:pt x="7218575" y="1597880"/>
                </a:cubicBezTo>
                <a:cubicBezTo>
                  <a:pt x="7227497" y="1590296"/>
                  <a:pt x="7236865" y="1583160"/>
                  <a:pt x="7245787" y="1575129"/>
                </a:cubicBezTo>
                <a:cubicBezTo>
                  <a:pt x="7244449" y="1573345"/>
                  <a:pt x="7242665" y="1571561"/>
                  <a:pt x="7241326" y="1569777"/>
                </a:cubicBezTo>
                <a:close/>
                <a:moveTo>
                  <a:pt x="6913001" y="943907"/>
                </a:moveTo>
                <a:cubicBezTo>
                  <a:pt x="6803262" y="1018851"/>
                  <a:pt x="6693523" y="1094241"/>
                  <a:pt x="6583784" y="1169185"/>
                </a:cubicBezTo>
                <a:cubicBezTo>
                  <a:pt x="6585569" y="1170969"/>
                  <a:pt x="6586907" y="1172754"/>
                  <a:pt x="6588692" y="1174538"/>
                </a:cubicBezTo>
                <a:cubicBezTo>
                  <a:pt x="6709136" y="1111193"/>
                  <a:pt x="6822890" y="1040710"/>
                  <a:pt x="6913001" y="943907"/>
                </a:cubicBezTo>
                <a:close/>
                <a:moveTo>
                  <a:pt x="7619780" y="253"/>
                </a:moveTo>
                <a:cubicBezTo>
                  <a:pt x="7623962" y="-472"/>
                  <a:pt x="7628088" y="197"/>
                  <a:pt x="7631657" y="4435"/>
                </a:cubicBezTo>
                <a:cubicBezTo>
                  <a:pt x="7637902" y="11572"/>
                  <a:pt x="7632550" y="20049"/>
                  <a:pt x="7628088" y="26294"/>
                </a:cubicBezTo>
                <a:cubicBezTo>
                  <a:pt x="7620059" y="37446"/>
                  <a:pt x="7612921" y="48152"/>
                  <a:pt x="7609799" y="61535"/>
                </a:cubicBezTo>
                <a:cubicBezTo>
                  <a:pt x="7607569" y="70457"/>
                  <a:pt x="7605337" y="80271"/>
                  <a:pt x="7611583" y="86962"/>
                </a:cubicBezTo>
                <a:cubicBezTo>
                  <a:pt x="7637456" y="115512"/>
                  <a:pt x="7618720" y="128895"/>
                  <a:pt x="7596416" y="144062"/>
                </a:cubicBezTo>
                <a:cubicBezTo>
                  <a:pt x="7565636" y="164583"/>
                  <a:pt x="7553591" y="194916"/>
                  <a:pt x="7560728" y="231050"/>
                </a:cubicBezTo>
                <a:cubicBezTo>
                  <a:pt x="7563405" y="245772"/>
                  <a:pt x="7561621" y="254693"/>
                  <a:pt x="7543330" y="254247"/>
                </a:cubicBezTo>
                <a:cubicBezTo>
                  <a:pt x="7536194" y="254247"/>
                  <a:pt x="7534409" y="259155"/>
                  <a:pt x="7531732" y="264507"/>
                </a:cubicBezTo>
                <a:cubicBezTo>
                  <a:pt x="7474633" y="390752"/>
                  <a:pt x="7392105" y="501383"/>
                  <a:pt x="7295303" y="603092"/>
                </a:cubicBezTo>
                <a:cubicBezTo>
                  <a:pt x="7216791" y="685620"/>
                  <a:pt x="7130248" y="760117"/>
                  <a:pt x="7040584" y="832385"/>
                </a:cubicBezTo>
                <a:cubicBezTo>
                  <a:pt x="7037908" y="834615"/>
                  <a:pt x="7035231" y="837291"/>
                  <a:pt x="7033892" y="841752"/>
                </a:cubicBezTo>
                <a:cubicBezTo>
                  <a:pt x="7076271" y="832831"/>
                  <a:pt x="7112851" y="814540"/>
                  <a:pt x="7148093" y="794021"/>
                </a:cubicBezTo>
                <a:cubicBezTo>
                  <a:pt x="7241772" y="739597"/>
                  <a:pt x="7320730" y="669114"/>
                  <a:pt x="7400581" y="599969"/>
                </a:cubicBezTo>
                <a:cubicBezTo>
                  <a:pt x="7449206" y="557591"/>
                  <a:pt x="7499167" y="516550"/>
                  <a:pt x="7552699" y="479079"/>
                </a:cubicBezTo>
                <a:cubicBezTo>
                  <a:pt x="7561621" y="472833"/>
                  <a:pt x="7567866" y="464803"/>
                  <a:pt x="7574111" y="456774"/>
                </a:cubicBezTo>
                <a:cubicBezTo>
                  <a:pt x="7577680" y="452313"/>
                  <a:pt x="7582140" y="448298"/>
                  <a:pt x="7589278" y="450083"/>
                </a:cubicBezTo>
                <a:cubicBezTo>
                  <a:pt x="7598201" y="452313"/>
                  <a:pt x="7599092" y="459004"/>
                  <a:pt x="7599985" y="465696"/>
                </a:cubicBezTo>
                <a:cubicBezTo>
                  <a:pt x="7602661" y="487108"/>
                  <a:pt x="7596862" y="506290"/>
                  <a:pt x="7585709" y="524580"/>
                </a:cubicBezTo>
                <a:cubicBezTo>
                  <a:pt x="7556713" y="571419"/>
                  <a:pt x="7513889" y="607553"/>
                  <a:pt x="7469725" y="641903"/>
                </a:cubicBezTo>
                <a:cubicBezTo>
                  <a:pt x="7412626" y="686066"/>
                  <a:pt x="7357310" y="732014"/>
                  <a:pt x="7306902" y="782422"/>
                </a:cubicBezTo>
                <a:cubicBezTo>
                  <a:pt x="7303333" y="785991"/>
                  <a:pt x="7296642" y="788221"/>
                  <a:pt x="7298872" y="798481"/>
                </a:cubicBezTo>
                <a:cubicBezTo>
                  <a:pt x="7330544" y="774838"/>
                  <a:pt x="7360433" y="751642"/>
                  <a:pt x="7390767" y="729336"/>
                </a:cubicBezTo>
                <a:cubicBezTo>
                  <a:pt x="7420655" y="707032"/>
                  <a:pt x="7450990" y="684727"/>
                  <a:pt x="7480878" y="662869"/>
                </a:cubicBezTo>
                <a:cubicBezTo>
                  <a:pt x="7488016" y="657516"/>
                  <a:pt x="7495599" y="649932"/>
                  <a:pt x="7505859" y="656624"/>
                </a:cubicBezTo>
                <a:cubicBezTo>
                  <a:pt x="7516565" y="663315"/>
                  <a:pt x="7515227" y="674467"/>
                  <a:pt x="7512550" y="683389"/>
                </a:cubicBezTo>
                <a:cubicBezTo>
                  <a:pt x="7504075" y="709708"/>
                  <a:pt x="7489353" y="732905"/>
                  <a:pt x="7469725" y="753426"/>
                </a:cubicBezTo>
                <a:cubicBezTo>
                  <a:pt x="7402812" y="821232"/>
                  <a:pt x="7325638" y="879670"/>
                  <a:pt x="7253816" y="943015"/>
                </a:cubicBezTo>
                <a:cubicBezTo>
                  <a:pt x="7215006" y="977365"/>
                  <a:pt x="7179319" y="1013945"/>
                  <a:pt x="7145415" y="1051862"/>
                </a:cubicBezTo>
                <a:cubicBezTo>
                  <a:pt x="7137832" y="1060338"/>
                  <a:pt x="7138279" y="1068368"/>
                  <a:pt x="7140509" y="1078182"/>
                </a:cubicBezTo>
                <a:cubicBezTo>
                  <a:pt x="7149430" y="1117885"/>
                  <a:pt x="7135602" y="1131267"/>
                  <a:pt x="7090992" y="1123684"/>
                </a:cubicBezTo>
                <a:cubicBezTo>
                  <a:pt x="7077164" y="1121452"/>
                  <a:pt x="7067796" y="1123684"/>
                  <a:pt x="7059320" y="1133051"/>
                </a:cubicBezTo>
                <a:cubicBezTo>
                  <a:pt x="6956718" y="1249035"/>
                  <a:pt x="6835381" y="1346730"/>
                  <a:pt x="6702891" y="1433718"/>
                </a:cubicBezTo>
                <a:cubicBezTo>
                  <a:pt x="6648914" y="1468959"/>
                  <a:pt x="6593152" y="1502417"/>
                  <a:pt x="6536499" y="1533643"/>
                </a:cubicBezTo>
                <a:cubicBezTo>
                  <a:pt x="6536499" y="1535873"/>
                  <a:pt x="6536499" y="1538551"/>
                  <a:pt x="6536499" y="1540781"/>
                </a:cubicBezTo>
                <a:cubicBezTo>
                  <a:pt x="6536945" y="1543903"/>
                  <a:pt x="6537391" y="1545687"/>
                  <a:pt x="6537836" y="1548365"/>
                </a:cubicBezTo>
                <a:cubicBezTo>
                  <a:pt x="6617688" y="1500186"/>
                  <a:pt x="6696646" y="1450670"/>
                  <a:pt x="6773821" y="1398477"/>
                </a:cubicBezTo>
                <a:cubicBezTo>
                  <a:pt x="6983038" y="1257066"/>
                  <a:pt x="7182888" y="1105393"/>
                  <a:pt x="7385860" y="957290"/>
                </a:cubicBezTo>
                <a:cubicBezTo>
                  <a:pt x="7454112" y="907327"/>
                  <a:pt x="7508089" y="843536"/>
                  <a:pt x="7569650" y="787329"/>
                </a:cubicBezTo>
                <a:cubicBezTo>
                  <a:pt x="7610691" y="749857"/>
                  <a:pt x="7649948" y="710601"/>
                  <a:pt x="7697679" y="679821"/>
                </a:cubicBezTo>
                <a:cubicBezTo>
                  <a:pt x="7717307" y="667330"/>
                  <a:pt x="7737827" y="656177"/>
                  <a:pt x="7764147" y="659300"/>
                </a:cubicBezTo>
                <a:cubicBezTo>
                  <a:pt x="7774407" y="660639"/>
                  <a:pt x="7786005" y="663315"/>
                  <a:pt x="7789574" y="674913"/>
                </a:cubicBezTo>
                <a:cubicBezTo>
                  <a:pt x="7792698" y="686512"/>
                  <a:pt x="7783329" y="691865"/>
                  <a:pt x="7774853" y="696771"/>
                </a:cubicBezTo>
                <a:cubicBezTo>
                  <a:pt x="7772623" y="698110"/>
                  <a:pt x="7770392" y="699895"/>
                  <a:pt x="7768162" y="699895"/>
                </a:cubicBezTo>
                <a:cubicBezTo>
                  <a:pt x="7725783" y="702571"/>
                  <a:pt x="7715969" y="736474"/>
                  <a:pt x="7695894" y="761010"/>
                </a:cubicBezTo>
                <a:cubicBezTo>
                  <a:pt x="7689649" y="768593"/>
                  <a:pt x="7689203" y="776177"/>
                  <a:pt x="7695894" y="785098"/>
                </a:cubicBezTo>
                <a:cubicBezTo>
                  <a:pt x="7707940" y="801157"/>
                  <a:pt x="7699463" y="808295"/>
                  <a:pt x="7683404" y="812756"/>
                </a:cubicBezTo>
                <a:cubicBezTo>
                  <a:pt x="7667345" y="817217"/>
                  <a:pt x="7649948" y="818555"/>
                  <a:pt x="7632550" y="828816"/>
                </a:cubicBezTo>
                <a:cubicBezTo>
                  <a:pt x="7660207" y="837291"/>
                  <a:pt x="7679389" y="828370"/>
                  <a:pt x="7697233" y="817217"/>
                </a:cubicBezTo>
                <a:cubicBezTo>
                  <a:pt x="7737382" y="792682"/>
                  <a:pt x="7763254" y="756548"/>
                  <a:pt x="7787790" y="719522"/>
                </a:cubicBezTo>
                <a:cubicBezTo>
                  <a:pt x="7792698" y="712385"/>
                  <a:pt x="7796712" y="704355"/>
                  <a:pt x="7803403" y="698556"/>
                </a:cubicBezTo>
                <a:cubicBezTo>
                  <a:pt x="7815894" y="686958"/>
                  <a:pt x="7829277" y="685620"/>
                  <a:pt x="7844443" y="699895"/>
                </a:cubicBezTo>
                <a:cubicBezTo>
                  <a:pt x="7864518" y="718631"/>
                  <a:pt x="7871655" y="717292"/>
                  <a:pt x="7878347" y="693204"/>
                </a:cubicBezTo>
                <a:cubicBezTo>
                  <a:pt x="7887269" y="660639"/>
                  <a:pt x="7907343" y="637888"/>
                  <a:pt x="7941692" y="625844"/>
                </a:cubicBezTo>
                <a:cubicBezTo>
                  <a:pt x="7948829" y="623166"/>
                  <a:pt x="7956413" y="619597"/>
                  <a:pt x="7963996" y="625397"/>
                </a:cubicBezTo>
                <a:cubicBezTo>
                  <a:pt x="7972026" y="632089"/>
                  <a:pt x="7966674" y="638779"/>
                  <a:pt x="7963551" y="645026"/>
                </a:cubicBezTo>
                <a:cubicBezTo>
                  <a:pt x="7959090" y="654840"/>
                  <a:pt x="7953737" y="664653"/>
                  <a:pt x="7949722" y="674913"/>
                </a:cubicBezTo>
                <a:cubicBezTo>
                  <a:pt x="7942584" y="691419"/>
                  <a:pt x="7941245" y="708817"/>
                  <a:pt x="7954628" y="724876"/>
                </a:cubicBezTo>
                <a:cubicBezTo>
                  <a:pt x="7964443" y="736474"/>
                  <a:pt x="7963551" y="744058"/>
                  <a:pt x="7950614" y="752087"/>
                </a:cubicBezTo>
                <a:cubicBezTo>
                  <a:pt x="7909127" y="777069"/>
                  <a:pt x="7882808" y="809634"/>
                  <a:pt x="7897083" y="860488"/>
                </a:cubicBezTo>
                <a:cubicBezTo>
                  <a:pt x="7899313" y="867626"/>
                  <a:pt x="7896636" y="874764"/>
                  <a:pt x="7888161" y="874317"/>
                </a:cubicBezTo>
                <a:cubicBezTo>
                  <a:pt x="7869425" y="872979"/>
                  <a:pt x="7866303" y="884578"/>
                  <a:pt x="7860949" y="896622"/>
                </a:cubicBezTo>
                <a:cubicBezTo>
                  <a:pt x="7808757" y="1012160"/>
                  <a:pt x="7733367" y="1112977"/>
                  <a:pt x="7646379" y="1207549"/>
                </a:cubicBezTo>
                <a:cubicBezTo>
                  <a:pt x="7560282" y="1301229"/>
                  <a:pt x="7463480" y="1385094"/>
                  <a:pt x="7360433" y="1465391"/>
                </a:cubicBezTo>
                <a:cubicBezTo>
                  <a:pt x="7389429" y="1462714"/>
                  <a:pt x="7426901" y="1446209"/>
                  <a:pt x="7463034" y="1427027"/>
                </a:cubicBezTo>
                <a:cubicBezTo>
                  <a:pt x="7558498" y="1375726"/>
                  <a:pt x="7637011" y="1306135"/>
                  <a:pt x="7716861" y="1237883"/>
                </a:cubicBezTo>
                <a:cubicBezTo>
                  <a:pt x="7772623" y="1190151"/>
                  <a:pt x="7827046" y="1141081"/>
                  <a:pt x="7889500" y="1100040"/>
                </a:cubicBezTo>
                <a:cubicBezTo>
                  <a:pt x="7896636" y="1095579"/>
                  <a:pt x="7901544" y="1089780"/>
                  <a:pt x="7905559" y="1082642"/>
                </a:cubicBezTo>
                <a:cubicBezTo>
                  <a:pt x="7909127" y="1076397"/>
                  <a:pt x="7914481" y="1070598"/>
                  <a:pt x="7923848" y="1073274"/>
                </a:cubicBezTo>
                <a:cubicBezTo>
                  <a:pt x="7933216" y="1076397"/>
                  <a:pt x="7934109" y="1084427"/>
                  <a:pt x="7934109" y="1091565"/>
                </a:cubicBezTo>
                <a:cubicBezTo>
                  <a:pt x="7932770" y="1118330"/>
                  <a:pt x="7925186" y="1142419"/>
                  <a:pt x="7908682" y="1163831"/>
                </a:cubicBezTo>
                <a:cubicBezTo>
                  <a:pt x="7876563" y="1206657"/>
                  <a:pt x="7833738" y="1240114"/>
                  <a:pt x="7790913" y="1273570"/>
                </a:cubicBezTo>
                <a:cubicBezTo>
                  <a:pt x="7731582" y="1319518"/>
                  <a:pt x="7676712" y="1369481"/>
                  <a:pt x="7627197" y="1425243"/>
                </a:cubicBezTo>
                <a:cubicBezTo>
                  <a:pt x="7662883" y="1398031"/>
                  <a:pt x="7698572" y="1370372"/>
                  <a:pt x="7734705" y="1343161"/>
                </a:cubicBezTo>
                <a:cubicBezTo>
                  <a:pt x="7761917" y="1322641"/>
                  <a:pt x="7790020" y="1303012"/>
                  <a:pt x="7817678" y="1282938"/>
                </a:cubicBezTo>
                <a:cubicBezTo>
                  <a:pt x="7824370" y="1278032"/>
                  <a:pt x="7831507" y="1272679"/>
                  <a:pt x="7840874" y="1279370"/>
                </a:cubicBezTo>
                <a:cubicBezTo>
                  <a:pt x="7849351" y="1285169"/>
                  <a:pt x="7848012" y="1293645"/>
                  <a:pt x="7846228" y="1301675"/>
                </a:cubicBezTo>
                <a:cubicBezTo>
                  <a:pt x="7839537" y="1333347"/>
                  <a:pt x="7820801" y="1358774"/>
                  <a:pt x="7797604" y="1381525"/>
                </a:cubicBezTo>
                <a:cubicBezTo>
                  <a:pt x="7769501" y="1408737"/>
                  <a:pt x="7740058" y="1434611"/>
                  <a:pt x="7709724" y="1460484"/>
                </a:cubicBezTo>
                <a:cubicBezTo>
                  <a:pt x="7742288" y="1453346"/>
                  <a:pt x="7774853" y="1446209"/>
                  <a:pt x="7807418" y="1440410"/>
                </a:cubicBezTo>
                <a:cubicBezTo>
                  <a:pt x="7792698" y="1492156"/>
                  <a:pt x="7758348" y="1502417"/>
                  <a:pt x="7727568" y="1510446"/>
                </a:cubicBezTo>
                <a:cubicBezTo>
                  <a:pt x="7686080" y="1520706"/>
                  <a:pt x="7646379" y="1533643"/>
                  <a:pt x="7607122" y="1548365"/>
                </a:cubicBezTo>
                <a:cubicBezTo>
                  <a:pt x="7590617" y="1563085"/>
                  <a:pt x="7574111" y="1577361"/>
                  <a:pt x="7558052" y="1592527"/>
                </a:cubicBezTo>
                <a:cubicBezTo>
                  <a:pt x="7541546" y="1608141"/>
                  <a:pt x="7525933" y="1623754"/>
                  <a:pt x="7510320" y="1640259"/>
                </a:cubicBezTo>
                <a:cubicBezTo>
                  <a:pt x="7499167" y="1652303"/>
                  <a:pt x="7485785" y="1662564"/>
                  <a:pt x="7498721" y="1683084"/>
                </a:cubicBezTo>
                <a:cubicBezTo>
                  <a:pt x="7504521" y="1692452"/>
                  <a:pt x="7466603" y="1743307"/>
                  <a:pt x="7454558" y="1746429"/>
                </a:cubicBezTo>
                <a:cubicBezTo>
                  <a:pt x="7452773" y="1746875"/>
                  <a:pt x="7450990" y="1747322"/>
                  <a:pt x="7449652" y="1747322"/>
                </a:cubicBezTo>
                <a:cubicBezTo>
                  <a:pt x="7423777" y="1745538"/>
                  <a:pt x="7417978" y="1760705"/>
                  <a:pt x="7417532" y="1779887"/>
                </a:cubicBezTo>
                <a:cubicBezTo>
                  <a:pt x="7417087" y="1798622"/>
                  <a:pt x="7421547" y="1821819"/>
                  <a:pt x="7386306" y="1812451"/>
                </a:cubicBezTo>
                <a:cubicBezTo>
                  <a:pt x="7382291" y="1811559"/>
                  <a:pt x="7381399" y="1814235"/>
                  <a:pt x="7379615" y="1817358"/>
                </a:cubicBezTo>
                <a:cubicBezTo>
                  <a:pt x="7341251" y="1897208"/>
                  <a:pt x="7276567" y="1958770"/>
                  <a:pt x="7212776" y="2020331"/>
                </a:cubicBezTo>
                <a:cubicBezTo>
                  <a:pt x="7209207" y="2023454"/>
                  <a:pt x="7205638" y="2026576"/>
                  <a:pt x="7202070" y="2029699"/>
                </a:cubicBezTo>
                <a:cubicBezTo>
                  <a:pt x="7268983" y="2014086"/>
                  <a:pt x="7489800" y="1994011"/>
                  <a:pt x="7554483" y="2000703"/>
                </a:cubicBezTo>
                <a:cubicBezTo>
                  <a:pt x="7612029" y="2006502"/>
                  <a:pt x="7937231" y="1909254"/>
                  <a:pt x="8004591" y="1851708"/>
                </a:cubicBezTo>
                <a:cubicBezTo>
                  <a:pt x="8013959" y="1896763"/>
                  <a:pt x="7993885" y="1914606"/>
                  <a:pt x="7977825" y="1935127"/>
                </a:cubicBezTo>
                <a:cubicBezTo>
                  <a:pt x="7955075" y="1964123"/>
                  <a:pt x="7951506" y="1984644"/>
                  <a:pt x="7994331" y="2007840"/>
                </a:cubicBezTo>
                <a:cubicBezTo>
                  <a:pt x="8117007" y="2073862"/>
                  <a:pt x="8115669" y="2076092"/>
                  <a:pt x="8000576" y="2165757"/>
                </a:cubicBezTo>
                <a:cubicBezTo>
                  <a:pt x="7995223" y="2169772"/>
                  <a:pt x="7997900" y="2182708"/>
                  <a:pt x="7996561" y="2191631"/>
                </a:cubicBezTo>
                <a:cubicBezTo>
                  <a:pt x="8026450" y="2205014"/>
                  <a:pt x="8061691" y="2170218"/>
                  <a:pt x="8097378" y="2207690"/>
                </a:cubicBezTo>
                <a:cubicBezTo>
                  <a:pt x="7943477" y="2372298"/>
                  <a:pt x="7709277" y="2528878"/>
                  <a:pt x="7496937" y="2652445"/>
                </a:cubicBezTo>
                <a:cubicBezTo>
                  <a:pt x="7668683" y="2693040"/>
                  <a:pt x="7771731" y="2550290"/>
                  <a:pt x="7897975" y="2568579"/>
                </a:cubicBezTo>
                <a:cubicBezTo>
                  <a:pt x="7960875" y="2613189"/>
                  <a:pt x="7773515" y="2685456"/>
                  <a:pt x="7952398" y="2706423"/>
                </a:cubicBezTo>
                <a:cubicBezTo>
                  <a:pt x="7874778" y="2745678"/>
                  <a:pt x="7817232" y="2784043"/>
                  <a:pt x="7763701" y="2829098"/>
                </a:cubicBezTo>
                <a:cubicBezTo>
                  <a:pt x="7668683" y="2909841"/>
                  <a:pt x="7649948" y="2963373"/>
                  <a:pt x="7693664" y="3071773"/>
                </a:cubicBezTo>
                <a:cubicBezTo>
                  <a:pt x="7722660" y="3143148"/>
                  <a:pt x="7764593" y="3208723"/>
                  <a:pt x="7727568" y="3293927"/>
                </a:cubicBezTo>
                <a:cubicBezTo>
                  <a:pt x="7702141" y="3352365"/>
                  <a:pt x="7711954" y="3390729"/>
                  <a:pt x="7808311" y="3364409"/>
                </a:cubicBezTo>
                <a:cubicBezTo>
                  <a:pt x="7912249" y="3336306"/>
                  <a:pt x="7951506" y="3388945"/>
                  <a:pt x="7925186" y="3491100"/>
                </a:cubicBezTo>
                <a:cubicBezTo>
                  <a:pt x="7908235" y="3556676"/>
                  <a:pt x="7926079" y="3577197"/>
                  <a:pt x="7997454" y="3569613"/>
                </a:cubicBezTo>
                <a:cubicBezTo>
                  <a:pt x="8076413" y="3561136"/>
                  <a:pt x="8151355" y="3518312"/>
                  <a:pt x="8249050" y="3538832"/>
                </a:cubicBezTo>
                <a:cubicBezTo>
                  <a:pt x="8170985" y="3658385"/>
                  <a:pt x="8004145" y="3624482"/>
                  <a:pt x="7913142" y="3738236"/>
                </a:cubicBezTo>
                <a:cubicBezTo>
                  <a:pt x="8021543" y="3738682"/>
                  <a:pt x="8104516" y="3738236"/>
                  <a:pt x="8184813" y="3713254"/>
                </a:cubicBezTo>
                <a:cubicBezTo>
                  <a:pt x="8218270" y="3702995"/>
                  <a:pt x="8254850" y="3692735"/>
                  <a:pt x="8273586" y="3727083"/>
                </a:cubicBezTo>
                <a:cubicBezTo>
                  <a:pt x="8295890" y="3768570"/>
                  <a:pt x="8250389" y="3784184"/>
                  <a:pt x="8223177" y="3791767"/>
                </a:cubicBezTo>
                <a:cubicBezTo>
                  <a:pt x="8146449" y="3812734"/>
                  <a:pt x="8087564" y="3862249"/>
                  <a:pt x="8023773" y="3901059"/>
                </a:cubicBezTo>
                <a:cubicBezTo>
                  <a:pt x="7884146" y="3986264"/>
                  <a:pt x="7730689" y="4057192"/>
                  <a:pt x="7612475" y="4197266"/>
                </a:cubicBezTo>
                <a:cubicBezTo>
                  <a:pt x="7761024" y="4161579"/>
                  <a:pt x="7872102" y="4078159"/>
                  <a:pt x="8010390" y="4061208"/>
                </a:cubicBezTo>
                <a:cubicBezTo>
                  <a:pt x="7890391" y="4189236"/>
                  <a:pt x="7736489" y="4272656"/>
                  <a:pt x="7590617" y="4365889"/>
                </a:cubicBezTo>
                <a:cubicBezTo>
                  <a:pt x="7549130" y="4392209"/>
                  <a:pt x="7506751" y="4410052"/>
                  <a:pt x="7497384" y="4467153"/>
                </a:cubicBezTo>
                <a:cubicBezTo>
                  <a:pt x="7479093" y="4577783"/>
                  <a:pt x="7425116" y="4669679"/>
                  <a:pt x="7308686" y="4718303"/>
                </a:cubicBezTo>
                <a:cubicBezTo>
                  <a:pt x="7307793" y="4718749"/>
                  <a:pt x="7314039" y="4735255"/>
                  <a:pt x="7318054" y="4746853"/>
                </a:cubicBezTo>
                <a:cubicBezTo>
                  <a:pt x="7388982" y="4750422"/>
                  <a:pt x="7444744" y="4684845"/>
                  <a:pt x="7535747" y="4706259"/>
                </a:cubicBezTo>
                <a:cubicBezTo>
                  <a:pt x="7449206" y="4795031"/>
                  <a:pt x="7376492" y="4874882"/>
                  <a:pt x="7253370" y="4917261"/>
                </a:cubicBezTo>
                <a:cubicBezTo>
                  <a:pt x="7154784" y="4951164"/>
                  <a:pt x="7033000" y="4970345"/>
                  <a:pt x="6961625" y="5079638"/>
                </a:cubicBezTo>
                <a:cubicBezTo>
                  <a:pt x="7044599" y="5101051"/>
                  <a:pt x="7106605" y="5074285"/>
                  <a:pt x="7168612" y="5055104"/>
                </a:cubicBezTo>
                <a:cubicBezTo>
                  <a:pt x="7264077" y="5025661"/>
                  <a:pt x="7357756" y="4992204"/>
                  <a:pt x="7453220" y="4962316"/>
                </a:cubicBezTo>
                <a:cubicBezTo>
                  <a:pt x="7489353" y="4951164"/>
                  <a:pt x="7529056" y="4942688"/>
                  <a:pt x="7552253" y="4997111"/>
                </a:cubicBezTo>
                <a:cubicBezTo>
                  <a:pt x="7431361" y="5008709"/>
                  <a:pt x="7358649" y="5081869"/>
                  <a:pt x="7282812" y="5150568"/>
                </a:cubicBezTo>
                <a:cubicBezTo>
                  <a:pt x="7239987" y="5189378"/>
                  <a:pt x="7205192" y="5241125"/>
                  <a:pt x="7128464" y="5221497"/>
                </a:cubicBezTo>
                <a:cubicBezTo>
                  <a:pt x="7087869" y="5211236"/>
                  <a:pt x="7061996" y="5240233"/>
                  <a:pt x="7066457" y="5275920"/>
                </a:cubicBezTo>
                <a:cubicBezTo>
                  <a:pt x="7081624" y="5401718"/>
                  <a:pt x="6987498" y="5445881"/>
                  <a:pt x="6889805" y="5469970"/>
                </a:cubicBezTo>
                <a:cubicBezTo>
                  <a:pt x="6705122" y="5515918"/>
                  <a:pt x="6551219" y="5623426"/>
                  <a:pt x="6371444" y="5682310"/>
                </a:cubicBezTo>
                <a:cubicBezTo>
                  <a:pt x="6196576" y="5739411"/>
                  <a:pt x="4884170" y="6004390"/>
                  <a:pt x="4551831" y="6030710"/>
                </a:cubicBezTo>
                <a:cubicBezTo>
                  <a:pt x="2518092" y="6191749"/>
                  <a:pt x="1055352" y="4921275"/>
                  <a:pt x="1048661" y="4903878"/>
                </a:cubicBezTo>
                <a:cubicBezTo>
                  <a:pt x="1017880" y="4822243"/>
                  <a:pt x="941599" y="4787001"/>
                  <a:pt x="872455" y="4743284"/>
                </a:cubicBezTo>
                <a:cubicBezTo>
                  <a:pt x="812231" y="4704920"/>
                  <a:pt x="747994" y="4664326"/>
                  <a:pt x="723013" y="4598750"/>
                </a:cubicBezTo>
                <a:cubicBezTo>
                  <a:pt x="690002" y="4511762"/>
                  <a:pt x="783682" y="4583137"/>
                  <a:pt x="801080" y="4549680"/>
                </a:cubicBezTo>
                <a:cubicBezTo>
                  <a:pt x="765392" y="4504624"/>
                  <a:pt x="710077" y="4463138"/>
                  <a:pt x="695355" y="4411837"/>
                </a:cubicBezTo>
                <a:cubicBezTo>
                  <a:pt x="642715" y="4226262"/>
                  <a:pt x="529409" y="4091096"/>
                  <a:pt x="359893" y="3986264"/>
                </a:cubicBezTo>
                <a:cubicBezTo>
                  <a:pt x="311269" y="3955930"/>
                  <a:pt x="279150" y="3901506"/>
                  <a:pt x="212682" y="3892584"/>
                </a:cubicBezTo>
                <a:cubicBezTo>
                  <a:pt x="65025" y="3873402"/>
                  <a:pt x="111866" y="3723515"/>
                  <a:pt x="33799" y="3657047"/>
                </a:cubicBezTo>
                <a:cubicBezTo>
                  <a:pt x="26438" y="3650802"/>
                  <a:pt x="19412" y="3568832"/>
                  <a:pt x="14561" y="3486305"/>
                </a:cubicBezTo>
                <a:lnTo>
                  <a:pt x="12840" y="3453616"/>
                </a:lnTo>
                <a:lnTo>
                  <a:pt x="21095" y="3453948"/>
                </a:lnTo>
                <a:lnTo>
                  <a:pt x="25905" y="3450639"/>
                </a:lnTo>
                <a:lnTo>
                  <a:pt x="27770" y="3466411"/>
                </a:lnTo>
                <a:cubicBezTo>
                  <a:pt x="33262" y="3508951"/>
                  <a:pt x="39263" y="3541509"/>
                  <a:pt x="44951" y="3533479"/>
                </a:cubicBezTo>
                <a:cubicBezTo>
                  <a:pt x="60119" y="3511621"/>
                  <a:pt x="83315" y="3492439"/>
                  <a:pt x="72163" y="3463889"/>
                </a:cubicBezTo>
                <a:cubicBezTo>
                  <a:pt x="67702" y="3451844"/>
                  <a:pt x="70824" y="3410804"/>
                  <a:pt x="36475" y="3443368"/>
                </a:cubicBezTo>
                <a:lnTo>
                  <a:pt x="25905" y="3450639"/>
                </a:lnTo>
                <a:lnTo>
                  <a:pt x="22479" y="3421677"/>
                </a:lnTo>
                <a:cubicBezTo>
                  <a:pt x="19106" y="3391148"/>
                  <a:pt x="16081" y="3360716"/>
                  <a:pt x="13648" y="3339450"/>
                </a:cubicBezTo>
                <a:lnTo>
                  <a:pt x="13062" y="3335036"/>
                </a:lnTo>
                <a:lnTo>
                  <a:pt x="21866" y="3298221"/>
                </a:lnTo>
                <a:cubicBezTo>
                  <a:pt x="52089" y="3197348"/>
                  <a:pt x="110303" y="3084040"/>
                  <a:pt x="175210" y="3078464"/>
                </a:cubicBezTo>
                <a:cubicBezTo>
                  <a:pt x="127925" y="2954896"/>
                  <a:pt x="127925" y="2954896"/>
                  <a:pt x="282273" y="2937945"/>
                </a:cubicBezTo>
                <a:cubicBezTo>
                  <a:pt x="222942" y="2859432"/>
                  <a:pt x="222942" y="2839357"/>
                  <a:pt x="294764" y="2812593"/>
                </a:cubicBezTo>
                <a:cubicBezTo>
                  <a:pt x="363908" y="2786719"/>
                  <a:pt x="440636" y="2778244"/>
                  <a:pt x="504427" y="2738541"/>
                </a:cubicBezTo>
                <a:cubicBezTo>
                  <a:pt x="445542" y="2638170"/>
                  <a:pt x="429038" y="2522185"/>
                  <a:pt x="307254" y="2473116"/>
                </a:cubicBezTo>
                <a:cubicBezTo>
                  <a:pt x="288072" y="2465532"/>
                  <a:pt x="275135" y="2435197"/>
                  <a:pt x="287626" y="2418246"/>
                </a:cubicBezTo>
                <a:cubicBezTo>
                  <a:pt x="331790" y="2355347"/>
                  <a:pt x="268444" y="2234901"/>
                  <a:pt x="405841" y="2221965"/>
                </a:cubicBezTo>
                <a:cubicBezTo>
                  <a:pt x="422793" y="2220181"/>
                  <a:pt x="438406" y="2207690"/>
                  <a:pt x="425023" y="2190292"/>
                </a:cubicBezTo>
                <a:cubicBezTo>
                  <a:pt x="379075" y="2130962"/>
                  <a:pt x="434837" y="2134976"/>
                  <a:pt x="468739" y="2127394"/>
                </a:cubicBezTo>
                <a:cubicBezTo>
                  <a:pt x="509781" y="2118471"/>
                  <a:pt x="556174" y="2144344"/>
                  <a:pt x="594091" y="2112226"/>
                </a:cubicBezTo>
                <a:cubicBezTo>
                  <a:pt x="585170" y="2078323"/>
                  <a:pt x="552160" y="2078769"/>
                  <a:pt x="528963" y="2068063"/>
                </a:cubicBezTo>
                <a:cubicBezTo>
                  <a:pt x="461157" y="2036390"/>
                  <a:pt x="405841" y="1998918"/>
                  <a:pt x="402718" y="1917729"/>
                </a:cubicBezTo>
                <a:cubicBezTo>
                  <a:pt x="400042" y="1852153"/>
                  <a:pt x="392904" y="1794162"/>
                  <a:pt x="486584" y="1774087"/>
                </a:cubicBezTo>
                <a:cubicBezTo>
                  <a:pt x="501304" y="1770965"/>
                  <a:pt x="508888" y="1762489"/>
                  <a:pt x="511565" y="1751337"/>
                </a:cubicBezTo>
                <a:cubicBezTo>
                  <a:pt x="500858" y="1740630"/>
                  <a:pt x="490599" y="1729477"/>
                  <a:pt x="478109" y="1721448"/>
                </a:cubicBezTo>
                <a:cubicBezTo>
                  <a:pt x="436175" y="1695129"/>
                  <a:pt x="421900" y="1656318"/>
                  <a:pt x="409410" y="1615724"/>
                </a:cubicBezTo>
                <a:cubicBezTo>
                  <a:pt x="401380" y="1589851"/>
                  <a:pt x="392012" y="1564424"/>
                  <a:pt x="373722" y="1542118"/>
                </a:cubicBezTo>
                <a:cubicBezTo>
                  <a:pt x="362569" y="1528290"/>
                  <a:pt x="348740" y="1518030"/>
                  <a:pt x="331343" y="1512231"/>
                </a:cubicBezTo>
                <a:cubicBezTo>
                  <a:pt x="316177" y="1506877"/>
                  <a:pt x="311715" y="1499739"/>
                  <a:pt x="321976" y="1486804"/>
                </a:cubicBezTo>
                <a:cubicBezTo>
                  <a:pt x="350972" y="1449777"/>
                  <a:pt x="362569" y="1409182"/>
                  <a:pt x="343388" y="1361897"/>
                </a:cubicBezTo>
                <a:cubicBezTo>
                  <a:pt x="337588" y="1347623"/>
                  <a:pt x="341602" y="1335131"/>
                  <a:pt x="355432" y="1329778"/>
                </a:cubicBezTo>
                <a:cubicBezTo>
                  <a:pt x="412979" y="1307028"/>
                  <a:pt x="427253" y="1254388"/>
                  <a:pt x="451789" y="1209779"/>
                </a:cubicBezTo>
                <a:cubicBezTo>
                  <a:pt x="486584" y="1146434"/>
                  <a:pt x="518256" y="1081751"/>
                  <a:pt x="542344" y="1013052"/>
                </a:cubicBezTo>
                <a:cubicBezTo>
                  <a:pt x="556620" y="972012"/>
                  <a:pt x="570449" y="931417"/>
                  <a:pt x="560635" y="885915"/>
                </a:cubicBezTo>
                <a:cubicBezTo>
                  <a:pt x="558405" y="874764"/>
                  <a:pt x="562419" y="865395"/>
                  <a:pt x="568219" y="856919"/>
                </a:cubicBezTo>
                <a:cubicBezTo>
                  <a:pt x="592754" y="819893"/>
                  <a:pt x="589631" y="780638"/>
                  <a:pt x="570895" y="740043"/>
                </a:cubicBezTo>
                <a:cubicBezTo>
                  <a:pt x="559296" y="715508"/>
                  <a:pt x="560635" y="712385"/>
                  <a:pt x="590077" y="713277"/>
                </a:cubicBezTo>
                <a:cubicBezTo>
                  <a:pt x="649853" y="714616"/>
                  <a:pt x="709184" y="716846"/>
                  <a:pt x="768069" y="709263"/>
                </a:cubicBezTo>
                <a:cubicBezTo>
                  <a:pt x="834090" y="700786"/>
                  <a:pt x="855503" y="681158"/>
                  <a:pt x="805540" y="624505"/>
                </a:cubicBezTo>
                <a:cubicBezTo>
                  <a:pt x="794833" y="612461"/>
                  <a:pt x="785466" y="599078"/>
                  <a:pt x="780559" y="583910"/>
                </a:cubicBezTo>
                <a:cubicBezTo>
                  <a:pt x="776990" y="571866"/>
                  <a:pt x="780113" y="563390"/>
                  <a:pt x="790819" y="557591"/>
                </a:cubicBezTo>
                <a:cubicBezTo>
                  <a:pt x="803310" y="550454"/>
                  <a:pt x="810001" y="560268"/>
                  <a:pt x="817139" y="567404"/>
                </a:cubicBezTo>
                <a:cubicBezTo>
                  <a:pt x="855949" y="605769"/>
                  <a:pt x="904572" y="632089"/>
                  <a:pt x="950966" y="661085"/>
                </a:cubicBezTo>
                <a:cubicBezTo>
                  <a:pt x="1017435" y="703018"/>
                  <a:pt x="1087471" y="740043"/>
                  <a:pt x="1146802" y="790897"/>
                </a:cubicBezTo>
                <a:cubicBezTo>
                  <a:pt x="1161968" y="803835"/>
                  <a:pt x="1186503" y="794021"/>
                  <a:pt x="1188288" y="772161"/>
                </a:cubicBezTo>
                <a:cubicBezTo>
                  <a:pt x="1190072" y="750303"/>
                  <a:pt x="1202116" y="750303"/>
                  <a:pt x="1219960" y="755656"/>
                </a:cubicBezTo>
                <a:cubicBezTo>
                  <a:pt x="1241373" y="761901"/>
                  <a:pt x="1262786" y="768146"/>
                  <a:pt x="1283752" y="775284"/>
                </a:cubicBezTo>
                <a:cubicBezTo>
                  <a:pt x="1305611" y="782868"/>
                  <a:pt x="1315424" y="798927"/>
                  <a:pt x="1317655" y="819002"/>
                </a:cubicBezTo>
                <a:cubicBezTo>
                  <a:pt x="1318101" y="822794"/>
                  <a:pt x="1318213" y="827031"/>
                  <a:pt x="1317209" y="830488"/>
                </a:cubicBezTo>
                <a:lnTo>
                  <a:pt x="1312784" y="834706"/>
                </a:lnTo>
                <a:lnTo>
                  <a:pt x="1307604" y="836392"/>
                </a:lnTo>
                <a:cubicBezTo>
                  <a:pt x="1302209" y="838239"/>
                  <a:pt x="1301818" y="838741"/>
                  <a:pt x="1310071" y="837291"/>
                </a:cubicBezTo>
                <a:lnTo>
                  <a:pt x="1312784" y="834706"/>
                </a:lnTo>
                <a:lnTo>
                  <a:pt x="1335164" y="827421"/>
                </a:lnTo>
                <a:cubicBezTo>
                  <a:pt x="1358695" y="819559"/>
                  <a:pt x="1387691" y="808741"/>
                  <a:pt x="1393044" y="799820"/>
                </a:cubicBezTo>
                <a:cubicBezTo>
                  <a:pt x="1393490" y="798927"/>
                  <a:pt x="1657132" y="863165"/>
                  <a:pt x="1737429" y="903760"/>
                </a:cubicBezTo>
                <a:cubicBezTo>
                  <a:pt x="1787390" y="929187"/>
                  <a:pt x="2773257" y="1331562"/>
                  <a:pt x="4138303" y="1231638"/>
                </a:cubicBezTo>
                <a:cubicBezTo>
                  <a:pt x="4186481" y="1228070"/>
                  <a:pt x="4231982" y="1225838"/>
                  <a:pt x="4278375" y="1224055"/>
                </a:cubicBezTo>
                <a:cubicBezTo>
                  <a:pt x="4688781" y="1205764"/>
                  <a:pt x="5091603" y="1196842"/>
                  <a:pt x="5261564" y="1174984"/>
                </a:cubicBezTo>
                <a:cubicBezTo>
                  <a:pt x="5394500" y="1157586"/>
                  <a:pt x="6074346" y="1010376"/>
                  <a:pt x="6273750" y="885915"/>
                </a:cubicBezTo>
                <a:cubicBezTo>
                  <a:pt x="6477614" y="758332"/>
                  <a:pt x="6669881" y="617367"/>
                  <a:pt x="6861254" y="475956"/>
                </a:cubicBezTo>
                <a:cubicBezTo>
                  <a:pt x="6944228" y="414841"/>
                  <a:pt x="7032555" y="359079"/>
                  <a:pt x="7107498" y="289043"/>
                </a:cubicBezTo>
                <a:cubicBezTo>
                  <a:pt x="7182441" y="218560"/>
                  <a:pt x="7253816" y="145401"/>
                  <a:pt x="7335005" y="80271"/>
                </a:cubicBezTo>
                <a:cubicBezTo>
                  <a:pt x="7358202" y="61535"/>
                  <a:pt x="7381399" y="41461"/>
                  <a:pt x="7415302" y="38338"/>
                </a:cubicBezTo>
                <a:cubicBezTo>
                  <a:pt x="7422886" y="37446"/>
                  <a:pt x="7430915" y="37892"/>
                  <a:pt x="7438499" y="38784"/>
                </a:cubicBezTo>
                <a:cubicBezTo>
                  <a:pt x="7446974" y="39677"/>
                  <a:pt x="7453666" y="44137"/>
                  <a:pt x="7456789" y="51721"/>
                </a:cubicBezTo>
                <a:cubicBezTo>
                  <a:pt x="7459911" y="60197"/>
                  <a:pt x="7454558" y="65104"/>
                  <a:pt x="7448313" y="69564"/>
                </a:cubicBezTo>
                <a:cubicBezTo>
                  <a:pt x="7443852" y="72687"/>
                  <a:pt x="7439392" y="77595"/>
                  <a:pt x="7433593" y="78487"/>
                </a:cubicBezTo>
                <a:cubicBezTo>
                  <a:pt x="7396566" y="83840"/>
                  <a:pt x="7382737" y="111052"/>
                  <a:pt x="7365340" y="135140"/>
                </a:cubicBezTo>
                <a:cubicBezTo>
                  <a:pt x="7357756" y="145401"/>
                  <a:pt x="7349726" y="153430"/>
                  <a:pt x="7363555" y="168151"/>
                </a:cubicBezTo>
                <a:cubicBezTo>
                  <a:pt x="7375599" y="181088"/>
                  <a:pt x="7363109" y="187780"/>
                  <a:pt x="7350619" y="191349"/>
                </a:cubicBezTo>
                <a:cubicBezTo>
                  <a:pt x="7333222" y="196255"/>
                  <a:pt x="7312701" y="195364"/>
                  <a:pt x="7293073" y="211422"/>
                </a:cubicBezTo>
                <a:cubicBezTo>
                  <a:pt x="7366678" y="212761"/>
                  <a:pt x="7397905" y="170382"/>
                  <a:pt x="7431361" y="131125"/>
                </a:cubicBezTo>
                <a:cubicBezTo>
                  <a:pt x="7443852" y="116851"/>
                  <a:pt x="7452328" y="99899"/>
                  <a:pt x="7463034" y="83840"/>
                </a:cubicBezTo>
                <a:cubicBezTo>
                  <a:pt x="7476417" y="64212"/>
                  <a:pt x="7492030" y="63319"/>
                  <a:pt x="7511658" y="80717"/>
                </a:cubicBezTo>
                <a:cubicBezTo>
                  <a:pt x="7529056" y="96330"/>
                  <a:pt x="7537531" y="94993"/>
                  <a:pt x="7543330" y="73579"/>
                </a:cubicBezTo>
                <a:cubicBezTo>
                  <a:pt x="7552253" y="40122"/>
                  <a:pt x="7572773" y="16480"/>
                  <a:pt x="7607569" y="4435"/>
                </a:cubicBezTo>
                <a:cubicBezTo>
                  <a:pt x="7611361" y="3097"/>
                  <a:pt x="7615598" y="978"/>
                  <a:pt x="7619780" y="25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598E008-43C0-37DE-C57A-43B35D834F16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</p:spPr>
        <p:txBody>
          <a:bodyPr anchor="ctr" bIns="45720" lIns="91440" rIns="91440" rtlCol="0" tIns="45720" vert="horz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noProof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37</a:t>
            </a:fld>
            <a:endParaRPr lang="en-US" noProof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124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912" y="2235200"/>
            <a:ext cx="6245912" cy="2387600"/>
          </a:xfrm>
        </p:spPr>
        <p:txBody>
          <a:bodyPr rtlCol="0"/>
          <a:lstStyle/>
          <a:p>
            <a:pPr algn="ctr"/>
            <a:r>
              <a:rPr lang="uk-UA" sz="6000" b="1" i="1" dirty="0" err="1">
                <a:latin typeface="Book Antiqua" pitchFamily="18" charset="0"/>
              </a:rPr>
              <a:t>Проєкт</a:t>
            </a:r>
            <a:r>
              <a:rPr lang="uk-UA" sz="6000" b="1" i="1" dirty="0">
                <a:latin typeface="Book Antiqua" pitchFamily="18" charset="0"/>
              </a:rPr>
              <a:t> рішення </a:t>
            </a:r>
            <a:br>
              <a:rPr lang="uk-UA" sz="6000" b="1" i="1" dirty="0">
                <a:latin typeface="Book Antiqua" pitchFamily="18" charset="0"/>
              </a:rPr>
            </a:br>
            <a:r>
              <a:rPr lang="uk-UA" sz="6000" b="1" i="1" dirty="0">
                <a:latin typeface="Book Antiqua" pitchFamily="18" charset="0"/>
              </a:rPr>
              <a:t>педагогічної ради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10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0F55DB-0AAD-684A-B0E2-8EF58E0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rtlCol="0"/>
          <a:lstStyle/>
          <a:p>
            <a:pPr rtl="0"/>
            <a:r>
              <a:rPr lang="uk-UA" dirty="0"/>
              <a:t>ЗАГОЛОВОК ПРЕЗЕНТАЦІЇ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0037C3-0E79-CD4B-92A9-5B5F9E74A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uk-UA" smtClean="0"/>
              <a:t>39</a:t>
            </a:fld>
            <a:endParaRPr lang="uk-UA" dirty="0"/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8052C84C-7B29-6AFD-480B-9B5F05714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991906"/>
              </p:ext>
            </p:extLst>
          </p:nvPr>
        </p:nvGraphicFramePr>
        <p:xfrm>
          <a:off x="159026" y="136525"/>
          <a:ext cx="11901622" cy="6584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978">
                  <a:extLst>
                    <a:ext uri="{9D8B030D-6E8A-4147-A177-3AD203B41FA5}">
                      <a16:colId xmlns:a16="http://schemas.microsoft.com/office/drawing/2014/main" val="3877296552"/>
                    </a:ext>
                  </a:extLst>
                </a:gridCol>
                <a:gridCol w="8095909">
                  <a:extLst>
                    <a:ext uri="{9D8B030D-6E8A-4147-A177-3AD203B41FA5}">
                      <a16:colId xmlns:a16="http://schemas.microsoft.com/office/drawing/2014/main" val="2200523803"/>
                    </a:ext>
                  </a:extLst>
                </a:gridCol>
                <a:gridCol w="1139687">
                  <a:extLst>
                    <a:ext uri="{9D8B030D-6E8A-4147-A177-3AD203B41FA5}">
                      <a16:colId xmlns:a16="http://schemas.microsoft.com/office/drawing/2014/main" val="3409059121"/>
                    </a:ext>
                  </a:extLst>
                </a:gridCol>
                <a:gridCol w="2307048">
                  <a:extLst>
                    <a:ext uri="{9D8B030D-6E8A-4147-A177-3AD203B41FA5}">
                      <a16:colId xmlns:a16="http://schemas.microsoft.com/office/drawing/2014/main" val="866811796"/>
                    </a:ext>
                  </a:extLst>
                </a:gridCol>
              </a:tblGrid>
              <a:tr h="569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з/п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Зміст роботи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Термін виконання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Відповідальні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extLst>
                  <a:ext uri="{0D108BD9-81ED-4DB2-BD59-A6C34878D82A}">
                    <a16:rowId xmlns:a16="http://schemas.microsoft.com/office/drawing/2014/main" val="197558930"/>
                  </a:ext>
                </a:extLst>
              </a:tr>
              <a:tr h="701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1.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Продовжити роботу педагогічного колективу над формуванням ключових компетентностей учнів у контексті вимог нових Державних стандартів початкової, базової та повної загальної середньої освіти.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Постійно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Педагогічний колектив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extLst>
                  <a:ext uri="{0D108BD9-81ED-4DB2-BD59-A6C34878D82A}">
                    <a16:rowId xmlns:a16="http://schemas.microsoft.com/office/drawing/2014/main" val="2158814414"/>
                  </a:ext>
                </a:extLst>
              </a:tr>
              <a:tr h="1148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2.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Організувати обговорення основних результатів навчальних досягнень учнів за І семестр 2023/2024 н.р. та подальші напрямки роботи щодо забезпечення необхідного рівня якості знань і навчання учнів на засіданнях МО та батьківських зборах.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Січень-лютий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Заступники директора з НВР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Парпауц Л.Ю.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Мицак Р.М.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extLst>
                  <a:ext uri="{0D108BD9-81ED-4DB2-BD59-A6C34878D82A}">
                    <a16:rowId xmlns:a16="http://schemas.microsoft.com/office/drawing/2014/main" val="3588657137"/>
                  </a:ext>
                </a:extLst>
              </a:tr>
              <a:tr h="909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3.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Впроваджувати у практику роботи досвід кращих вчителів закладу з проблеми  формування ключових компетентностей учнів у системі навчання та виховання.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Постійно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Педагогічний колектив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 err="1">
                          <a:effectLst/>
                        </a:rPr>
                        <a:t>Парпауц</a:t>
                      </a:r>
                      <a:r>
                        <a:rPr lang="uk-UA" sz="1400" dirty="0">
                          <a:effectLst/>
                        </a:rPr>
                        <a:t> Л.Ю.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 err="1">
                          <a:effectLst/>
                        </a:rPr>
                        <a:t>Мицак</a:t>
                      </a:r>
                      <a:r>
                        <a:rPr lang="uk-UA" sz="1400" dirty="0">
                          <a:effectLst/>
                        </a:rPr>
                        <a:t> Р.М.</a:t>
                      </a:r>
                    </a:p>
                  </a:txBody>
                  <a:tcPr marL="8039" marR="8039" marT="2461" marB="0"/>
                </a:tc>
                <a:extLst>
                  <a:ext uri="{0D108BD9-81ED-4DB2-BD59-A6C34878D82A}">
                    <a16:rowId xmlns:a16="http://schemas.microsoft.com/office/drawing/2014/main" val="2990447279"/>
                  </a:ext>
                </a:extLst>
              </a:tr>
              <a:tr h="461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4.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Формувати предметні компетентності учнів через можливості   продуктивного навчання.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Постійно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Педагогічний колектив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extLst>
                  <a:ext uri="{0D108BD9-81ED-4DB2-BD59-A6C34878D82A}">
                    <a16:rowId xmlns:a16="http://schemas.microsoft.com/office/drawing/2014/main" val="303910406"/>
                  </a:ext>
                </a:extLst>
              </a:tr>
              <a:tr h="697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5.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Спрямовувати зусилля на практичну реалізацію інноваційних педагогічних технологій в умовах дистанційного навчання як одного із засобів формування та розвитку </a:t>
                      </a:r>
                      <a:r>
                        <a:rPr lang="uk-UA" sz="1400" dirty="0" err="1">
                          <a:effectLst/>
                        </a:rPr>
                        <a:t>компетентностей</a:t>
                      </a:r>
                      <a:r>
                        <a:rPr lang="uk-UA" sz="1400" dirty="0">
                          <a:effectLst/>
                        </a:rPr>
                        <a:t> учнів.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Постійно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Педагогічний колектив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extLst>
                  <a:ext uri="{0D108BD9-81ED-4DB2-BD59-A6C34878D82A}">
                    <a16:rowId xmlns:a16="http://schemas.microsoft.com/office/drawing/2014/main" val="1352839108"/>
                  </a:ext>
                </a:extLst>
              </a:tr>
              <a:tr h="464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6.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Продовжити запровадження інтерактивних форм навчання педагогів ліцею, які лежать в основі формування ключових компетентностей.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Постійно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Педагогічний колектив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extLst>
                  <a:ext uri="{0D108BD9-81ED-4DB2-BD59-A6C34878D82A}">
                    <a16:rowId xmlns:a16="http://schemas.microsoft.com/office/drawing/2014/main" val="1434711494"/>
                  </a:ext>
                </a:extLst>
              </a:tr>
              <a:tr h="697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7.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Активніше використовувати під час навчального процесу метод проектів, в основі  якого лежить розвиток пізнавальних інтересів, творчих навичок, уміння  самостійно здобувати знання.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Постійно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Педагогічний колектив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extLst>
                  <a:ext uri="{0D108BD9-81ED-4DB2-BD59-A6C34878D82A}">
                    <a16:rowId xmlns:a16="http://schemas.microsoft.com/office/drawing/2014/main" val="3287829815"/>
                  </a:ext>
                </a:extLst>
              </a:tr>
              <a:tr h="933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8.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Продовжити роботу щодо використання під час навчального процесу технологій   розвитку критичного мислення, цілеспрямовано використовувати форми і методи, педагогічні технології відповідно до специфіки предмета, індивідуальних особливостей учнів.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Постійно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Педагогічний колектив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39" marR="8039" marT="2461" marB="0"/>
                </a:tc>
                <a:extLst>
                  <a:ext uri="{0D108BD9-81ED-4DB2-BD59-A6C34878D82A}">
                    <a16:rowId xmlns:a16="http://schemas.microsoft.com/office/drawing/2014/main" val="3253828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49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5" y="-662782"/>
            <a:ext cx="8401624" cy="1325563"/>
          </a:xfrm>
        </p:spPr>
        <p:txBody>
          <a:bodyPr rtlCol="0"/>
          <a:lstStyle/>
          <a:p>
            <a:pPr algn="ctr" rtl="0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обговорення: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87CCF58-9B83-4A4F-8CA9-3D9C9BB7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uk-UA" smtClean="0"/>
              <a:pPr rtl="0"/>
              <a:t>4</a:t>
            </a:fld>
            <a:endParaRPr lang="uk-UA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E13B962A-F7F2-CD61-A614-3090B520F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164822"/>
              </p:ext>
            </p:extLst>
          </p:nvPr>
        </p:nvGraphicFramePr>
        <p:xfrm>
          <a:off x="-1" y="578751"/>
          <a:ext cx="9859617" cy="63152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4532">
                  <a:extLst>
                    <a:ext uri="{9D8B030D-6E8A-4147-A177-3AD203B41FA5}">
                      <a16:colId xmlns:a16="http://schemas.microsoft.com/office/drawing/2014/main" val="3194207254"/>
                    </a:ext>
                  </a:extLst>
                </a:gridCol>
                <a:gridCol w="4985608">
                  <a:extLst>
                    <a:ext uri="{9D8B030D-6E8A-4147-A177-3AD203B41FA5}">
                      <a16:colId xmlns:a16="http://schemas.microsoft.com/office/drawing/2014/main" val="2902880743"/>
                    </a:ext>
                  </a:extLst>
                </a:gridCol>
                <a:gridCol w="4439477">
                  <a:extLst>
                    <a:ext uri="{9D8B030D-6E8A-4147-A177-3AD203B41FA5}">
                      <a16:colId xmlns:a16="http://schemas.microsoft.com/office/drawing/2014/main" val="87178039"/>
                    </a:ext>
                  </a:extLst>
                </a:gridCol>
              </a:tblGrid>
              <a:tr h="954946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3820" algn="l"/>
                          <a:tab pos="160020" algn="l"/>
                          <a:tab pos="1714500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якість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здобувачів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педагогічним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персоналом у І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семестрі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/202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Підсумки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навчальних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досягнень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здобувачів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навчаються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сімейною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формою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екстернат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І семестр. 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>
                    <a:solidFill>
                      <a:srgbClr val="CBD4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Парпауц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Л.Ю.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Мицак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Р.М.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/>
                </a:tc>
                <a:extLst>
                  <a:ext uri="{0D108BD9-81ED-4DB2-BD59-A6C34878D82A}">
                    <a16:rowId xmlns:a16="http://schemas.microsoft.com/office/drawing/2014/main" val="909615685"/>
                  </a:ext>
                </a:extLst>
              </a:tr>
              <a:tr h="593823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3820" algn="l"/>
                          <a:tab pos="160020" algn="l"/>
                          <a:tab pos="17145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виховної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ліцеї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семестр 202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/202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>
                    <a:solidFill>
                      <a:srgbClr val="CBD4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Маращук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 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0" algn="l"/>
                        </a:tabLs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/>
                </a:tc>
                <a:extLst>
                  <a:ext uri="{0D108BD9-81ED-4DB2-BD59-A6C34878D82A}">
                    <a16:rowId xmlns:a16="http://schemas.microsoft.com/office/drawing/2014/main" val="40436444"/>
                  </a:ext>
                </a:extLst>
              </a:tr>
              <a:tr h="71134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3820" algn="l"/>
                          <a:tab pos="160020" algn="l"/>
                          <a:tab pos="17145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роль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шкільних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методичних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об’єднань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учителів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підвищенні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ефективності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навчально-виховного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процесу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дистанційному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6032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Чорней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А.Д.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Сізова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Н.В.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Речковська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Л.О.                        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/>
                </a:tc>
                <a:extLst>
                  <a:ext uri="{0D108BD9-81ED-4DB2-BD59-A6C34878D82A}">
                    <a16:rowId xmlns:a16="http://schemas.microsoft.com/office/drawing/2014/main" val="2093228365"/>
                  </a:ext>
                </a:extLst>
              </a:tr>
              <a:tr h="71134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3820" algn="l"/>
                          <a:tab pos="160020" algn="l"/>
                          <a:tab pos="1714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професійної майстерності вчителя як найважливіша умова забезпечення належного рівня навчальних досягнень учнів.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6032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Теплова М.Ф.,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Ягольник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Н.Я.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/>
                </a:tc>
                <a:extLst>
                  <a:ext uri="{0D108BD9-81ED-4DB2-BD59-A6C34878D82A}">
                    <a16:rowId xmlns:a16="http://schemas.microsoft.com/office/drawing/2014/main" val="1779385739"/>
                  </a:ext>
                </a:extLst>
              </a:tr>
              <a:tr h="369101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3820" algn="l"/>
                          <a:tab pos="160020" algn="l"/>
                          <a:tab pos="17145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Шляхи формування професійної компетентності вчителя НУШ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/>
                </a:tc>
                <a:tc>
                  <a:txBody>
                    <a:bodyPr/>
                    <a:lstStyle/>
                    <a:p>
                      <a:pPr marL="1215390" indent="-121539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6032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Гураєвська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Юрченко Н.Р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/>
                </a:tc>
                <a:extLst>
                  <a:ext uri="{0D108BD9-81ED-4DB2-BD59-A6C34878D82A}">
                    <a16:rowId xmlns:a16="http://schemas.microsoft.com/office/drawing/2014/main" val="3829060283"/>
                  </a:ext>
                </a:extLst>
              </a:tr>
              <a:tr h="369101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3820" algn="l"/>
                          <a:tab pos="160020" algn="l"/>
                          <a:tab pos="17145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стан реалізації стратегічної цілі  «Безпека під час війни»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/>
                </a:tc>
                <a:tc>
                  <a:txBody>
                    <a:bodyPr/>
                    <a:lstStyle/>
                    <a:p>
                      <a:pPr marL="1215390" indent="-121539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6032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Краміна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/>
                </a:tc>
                <a:extLst>
                  <a:ext uri="{0D108BD9-81ED-4DB2-BD59-A6C34878D82A}">
                    <a16:rowId xmlns:a16="http://schemas.microsoft.com/office/drawing/2014/main" val="1597748823"/>
                  </a:ext>
                </a:extLst>
              </a:tr>
              <a:tr h="71134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3820" algn="l"/>
                          <a:tab pos="160020" algn="l"/>
                          <a:tab pos="1714500" algn="l"/>
                        </a:tabLs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Освітні втрати та шляхи їх подолання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6032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Безручак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Л.А.,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Бешлей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І.С., Григорян І.Р.,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Широковських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А.О.</a:t>
                      </a:r>
                    </a:p>
                  </a:txBody>
                  <a:tcPr marL="29524" marR="29524" marT="0" marB="0"/>
                </a:tc>
                <a:extLst>
                  <a:ext uri="{0D108BD9-81ED-4DB2-BD59-A6C34878D82A}">
                    <a16:rowId xmlns:a16="http://schemas.microsoft.com/office/drawing/2014/main" val="3213417879"/>
                  </a:ext>
                </a:extLst>
              </a:tr>
              <a:tr h="71134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3820" algn="l"/>
                          <a:tab pos="160020" algn="l"/>
                          <a:tab pos="17145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 навчання з урахуванням виявлених освітніх втрат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>
                    <a:solidFill>
                      <a:srgbClr val="CBD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560320" algn="l"/>
                        </a:tabLst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Іванущак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В.С., Малахова С.В., Пилипко Ю.О., 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Тушинська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О.Б., Уколова О.В.,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Філікович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/>
                </a:tc>
                <a:extLst>
                  <a:ext uri="{0D108BD9-81ED-4DB2-BD59-A6C34878D82A}">
                    <a16:rowId xmlns:a16="http://schemas.microsoft.com/office/drawing/2014/main" val="2657733343"/>
                  </a:ext>
                </a:extLst>
              </a:tr>
              <a:tr h="593823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3820" algn="l"/>
                          <a:tab pos="160020" algn="l"/>
                          <a:tab pos="1714500" algn="l"/>
                        </a:tabLs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 визнання результатів підвищення кваліфікації педагогічних працівників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>
                    <a:solidFill>
                      <a:srgbClr val="CBD4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Мицак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Р.М.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4" marR="29524" marT="0" marB="0"/>
                </a:tc>
                <a:extLst>
                  <a:ext uri="{0D108BD9-81ED-4DB2-BD59-A6C34878D82A}">
                    <a16:rowId xmlns:a16="http://schemas.microsoft.com/office/drawing/2014/main" val="1781918200"/>
                  </a:ext>
                </a:extLst>
              </a:tr>
              <a:tr h="553095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0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29524" marR="29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3820" algn="l"/>
                          <a:tab pos="160020" algn="l"/>
                          <a:tab pos="1714500" algn="l"/>
                        </a:tabLs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 визначення термінів додаткових канікул для учнів перших класів.</a:t>
                      </a:r>
                    </a:p>
                  </a:txBody>
                  <a:tcPr marL="29524" marR="29524" marT="0" marB="0">
                    <a:solidFill>
                      <a:srgbClr val="CBD4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Мицак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Р.М.</a:t>
                      </a:r>
                    </a:p>
                  </a:txBody>
                  <a:tcPr marL="29524" marR="29524" marT="0" marB="0"/>
                </a:tc>
                <a:extLst>
                  <a:ext uri="{0D108BD9-81ED-4DB2-BD59-A6C34878D82A}">
                    <a16:rowId xmlns:a16="http://schemas.microsoft.com/office/drawing/2014/main" val="1442100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690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32DCADA-C5A2-91A1-97D8-CBE96D686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uk-UA" noProof="0"/>
              <a:t>ЗАГОЛОВОК ПРЕЗЕНТАЦІЇ</a:t>
            </a:r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53BF8CA-4319-351F-B122-B496A8E55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uk-UA" noProof="0" smtClean="0"/>
              <a:pPr/>
              <a:t>40</a:t>
            </a:fld>
            <a:endParaRPr lang="uk-UA" noProof="0">
              <a:latin typeface="Arial" panose="020B0604020202020204" pitchFamily="34" charset="0"/>
            </a:endParaRPr>
          </a:p>
        </p:txBody>
      </p:sp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EBF9497F-F51A-E657-53F2-68A13BEBE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455384"/>
              </p:ext>
            </p:extLst>
          </p:nvPr>
        </p:nvGraphicFramePr>
        <p:xfrm>
          <a:off x="119270" y="0"/>
          <a:ext cx="11947814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8925">
                  <a:extLst>
                    <a:ext uri="{9D8B030D-6E8A-4147-A177-3AD203B41FA5}">
                      <a16:colId xmlns:a16="http://schemas.microsoft.com/office/drawing/2014/main" val="930619955"/>
                    </a:ext>
                  </a:extLst>
                </a:gridCol>
                <a:gridCol w="7482456">
                  <a:extLst>
                    <a:ext uri="{9D8B030D-6E8A-4147-A177-3AD203B41FA5}">
                      <a16:colId xmlns:a16="http://schemas.microsoft.com/office/drawing/2014/main" val="217781679"/>
                    </a:ext>
                  </a:extLst>
                </a:gridCol>
                <a:gridCol w="1485922">
                  <a:extLst>
                    <a:ext uri="{9D8B030D-6E8A-4147-A177-3AD203B41FA5}">
                      <a16:colId xmlns:a16="http://schemas.microsoft.com/office/drawing/2014/main" val="1495861159"/>
                    </a:ext>
                  </a:extLst>
                </a:gridCol>
                <a:gridCol w="2300511">
                  <a:extLst>
                    <a:ext uri="{9D8B030D-6E8A-4147-A177-3AD203B41FA5}">
                      <a16:colId xmlns:a16="http://schemas.microsoft.com/office/drawing/2014/main" val="2523509490"/>
                    </a:ext>
                  </a:extLst>
                </a:gridCol>
              </a:tblGrid>
              <a:tr h="1524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9.</a:t>
                      </a:r>
                      <a:endParaRPr lang="uk-UA" sz="12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 метою зацікавлення учнів вивченням навчальних предметів (очно та в форматі дистанційного навчання):</a:t>
                      </a:r>
                      <a:br>
                        <a:rPr lang="uk-UA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пропонувати творчі завдання різного ступеня складності, підвищувати рівень самостійності й творчості;  - практикувати використання диференційованих домашніх завдань та прийомів випереджального навчання;</a:t>
                      </a:r>
                      <a:br>
                        <a:rPr lang="uk-UA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активніше залучати дітей до гурткової роботи, участі в роботі  МАН, олімпіадах, конкурсах з різних предметів.</a:t>
                      </a:r>
                      <a:endParaRPr lang="uk-UA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Постійно</a:t>
                      </a:r>
                      <a:endParaRPr lang="uk-UA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>
                    <a:solidFill>
                      <a:srgbClr val="E7E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Педагогічний колектив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Заступники директора з НВР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Парпауц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Л.Ю.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Мицак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Р.М.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>
                    <a:solidFill>
                      <a:srgbClr val="E7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797197"/>
                  </a:ext>
                </a:extLst>
              </a:tr>
              <a:tr h="788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10.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Укомплектувати методики, анкети, опитувальники для проведення соціально-психологічного діагностування стану формування ключових компетентностей в учнів випускних (4, 9, 11) класів - учасників навчально-виховного процесу в контексті компетентнісно- спрямованого навчання та виховання.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 травня 2024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Практичний психолог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extLst>
                  <a:ext uri="{0D108BD9-81ED-4DB2-BD59-A6C34878D82A}">
                    <a16:rowId xmlns:a16="http://schemas.microsoft.com/office/drawing/2014/main" val="1949802513"/>
                  </a:ext>
                </a:extLst>
              </a:tr>
              <a:tr h="589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11.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Продовжити роботу по вивченню динаміки якості навчальних досягнень учнів 1-11 класів 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Протягом II семестру 2023/2024 н.р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Педагоги ліцею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extLst>
                  <a:ext uri="{0D108BD9-81ED-4DB2-BD59-A6C34878D82A}">
                    <a16:rowId xmlns:a16="http://schemas.microsoft.com/office/drawing/2014/main" val="2237995178"/>
                  </a:ext>
                </a:extLst>
              </a:tr>
              <a:tr h="390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12.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Розмістити на сайті ліцею інформацію про засідання педагогічної ради та її рішення.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 16.01.2024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Вчитель інформатики </a:t>
                      </a:r>
                      <a:r>
                        <a:rPr lang="uk-UA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Безручак</a:t>
                      </a:r>
                      <a:r>
                        <a:rPr lang="uk-UA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Л.А.</a:t>
                      </a:r>
                    </a:p>
                  </a:txBody>
                  <a:tcPr marL="14494" marR="14494" marT="4437" marB="0"/>
                </a:tc>
                <a:extLst>
                  <a:ext uri="{0D108BD9-81ED-4DB2-BD59-A6C34878D82A}">
                    <a16:rowId xmlns:a16="http://schemas.microsoft.com/office/drawing/2014/main" val="784022702"/>
                  </a:ext>
                </a:extLst>
              </a:tr>
              <a:tr h="779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Продовжити  організацію виховної роботи з учнівською молоддю, спрямувавши на реалізацію нормативно-правових документів з даного питання, формування  загальнолюдських, національних, духовних цінностей в умовах особистісно-орієнтованої виховної системи.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Протягом II семестру 2023/2024 н.р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Класні керівники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1-11-х класів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extLst>
                  <a:ext uri="{0D108BD9-81ED-4DB2-BD59-A6C34878D82A}">
                    <a16:rowId xmlns:a16="http://schemas.microsoft.com/office/drawing/2014/main" val="3181760420"/>
                  </a:ext>
                </a:extLst>
              </a:tr>
              <a:tr h="582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Здійснити коригування навчальних програм та календарно- тематичних планів на ІІ семестр 2023/2024 н.р. з урахуванням потреби в подоланні освітніх втрат і освітніх розривів.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 16.01.2024.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Педагоги ліцею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extLst>
                  <a:ext uri="{0D108BD9-81ED-4DB2-BD59-A6C34878D82A}">
                    <a16:rowId xmlns:a16="http://schemas.microsoft.com/office/drawing/2014/main" val="3879995949"/>
                  </a:ext>
                </a:extLst>
              </a:tr>
              <a:tr h="589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15.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Вибудувати індивідуальні  освітні траєкторії для кожного здобувача освіти, який має навчальні прогалини.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Протягом ІІ семестру 2023/2024 н.р.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Педагоги ліцею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extLst>
                  <a:ext uri="{0D108BD9-81ED-4DB2-BD59-A6C34878D82A}">
                    <a16:rowId xmlns:a16="http://schemas.microsoft.com/office/drawing/2014/main" val="594649546"/>
                  </a:ext>
                </a:extLst>
              </a:tr>
              <a:tr h="976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16.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Організувати ефективний пропускний режим, облік дітей, що перебувають в закладі освіти. Схвалити Порядок організації пропускного режиму та правил відвідування Чернівецького ліцею № 18 Чернівецької міської ради. Схвалити </a:t>
                      </a:r>
                      <a:r>
                        <a:rPr lang="uk-UA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Алгорит</a:t>
                      </a:r>
                      <a:r>
                        <a:rPr lang="uk-UA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дії учасників освітнього процесу в разу нападу або ризику нападу на заклад освіти, а також плани евакуації учасників освітнього процесу.</a:t>
                      </a: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Протягом II семестру 2023/2024 </a:t>
                      </a:r>
                      <a:r>
                        <a:rPr lang="uk-UA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lang="uk-UA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Адміністрація ліцею.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extLst>
                  <a:ext uri="{0D108BD9-81ED-4DB2-BD59-A6C34878D82A}">
                    <a16:rowId xmlns:a16="http://schemas.microsoft.com/office/drawing/2014/main" val="3722233032"/>
                  </a:ext>
                </a:extLst>
              </a:tr>
              <a:tr h="638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 </a:t>
                      </a: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Визначити терміни додаткових канікул для учнів перших класів з 26 лютого 2024 р. по 1 березня 2024 р.</a:t>
                      </a: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Лютий-березень 2023/2024 </a:t>
                      </a:r>
                      <a:r>
                        <a:rPr lang="uk-UA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lang="uk-UA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494" marR="14494" marT="4437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Адміністрація ліцею.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94" marR="14494" marT="4437" marB="0"/>
                </a:tc>
                <a:extLst>
                  <a:ext uri="{0D108BD9-81ED-4DB2-BD59-A6C34878D82A}">
                    <a16:rowId xmlns:a16="http://schemas.microsoft.com/office/drawing/2014/main" val="3842243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560887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4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5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fmla="*/ 0 w 3474720" name="connsiteX0"/>
              <a:gd fmla="*/ 0 h 18288" name="connsiteY0"/>
              <a:gd fmla="*/ 694944 w 3474720" name="connsiteX1"/>
              <a:gd fmla="*/ 0 h 18288" name="connsiteY1"/>
              <a:gd fmla="*/ 1355141 w 3474720" name="connsiteX2"/>
              <a:gd fmla="*/ 0 h 18288" name="connsiteY2"/>
              <a:gd fmla="*/ 2015338 w 3474720" name="connsiteX3"/>
              <a:gd fmla="*/ 0 h 18288" name="connsiteY3"/>
              <a:gd fmla="*/ 2779776 w 3474720" name="connsiteX4"/>
              <a:gd fmla="*/ 0 h 18288" name="connsiteY4"/>
              <a:gd fmla="*/ 3474720 w 3474720" name="connsiteX5"/>
              <a:gd fmla="*/ 0 h 18288" name="connsiteY5"/>
              <a:gd fmla="*/ 3474720 w 3474720" name="connsiteX6"/>
              <a:gd fmla="*/ 18288 h 18288" name="connsiteY6"/>
              <a:gd fmla="*/ 2779776 w 3474720" name="connsiteX7"/>
              <a:gd fmla="*/ 18288 h 18288" name="connsiteY7"/>
              <a:gd fmla="*/ 2189074 w 3474720" name="connsiteX8"/>
              <a:gd fmla="*/ 18288 h 18288" name="connsiteY8"/>
              <a:gd fmla="*/ 1528877 w 3474720" name="connsiteX9"/>
              <a:gd fmla="*/ 18288 h 18288" name="connsiteY9"/>
              <a:gd fmla="*/ 868680 w 3474720" name="connsiteX10"/>
              <a:gd fmla="*/ 18288 h 18288" name="connsiteY10"/>
              <a:gd fmla="*/ 0 w 3474720" name="connsiteX11"/>
              <a:gd fmla="*/ 18288 h 18288" name="connsiteY11"/>
              <a:gd fmla="*/ 0 w 3474720" name="connsiteX12"/>
              <a:gd fmla="*/ 0 h 18288" name="connsiteY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stroke="0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4450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descr="школа PNG рисунок, картинки и пнг прозрачный для бесплатной загрузки |  Pngtree" id="4" name="Picture 6">
            <a:extLst>
              <a:ext uri="{FF2B5EF4-FFF2-40B4-BE49-F238E27FC236}">
                <a16:creationId xmlns:a16="http://schemas.microsoft.com/office/drawing/2014/main" id="{397E428A-9A16-CD49-C83A-78FBD8AF581D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"/>
          <a:stretch/>
        </p:blipFill>
        <p:spPr bwMode="auto">
          <a:xfrm>
            <a:off x="6713334" y="0"/>
            <a:ext cx="6732028" cy="6857990"/>
          </a:xfrm>
          <a:custGeom>
            <a:avLst/>
            <a:gdLst/>
            <a:ahLst/>
            <a:cxnLst/>
            <a:rect b="b" l="l" r="r" t="t"/>
            <a:pathLst>
              <a:path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C51C0FA-EE07-4442-1A5E-5E0B3048B842}"/>
              </a:ext>
            </a:extLst>
          </p:cNvPr>
          <p:cNvSpPr txBox="1">
            <a:spLocks/>
          </p:cNvSpPr>
          <p:nvPr/>
        </p:nvSpPr>
        <p:spPr>
          <a:xfrm>
            <a:off x="17020" y="689114"/>
            <a:ext cx="7195930" cy="4876800"/>
          </a:xfrm>
          <a:prstGeom prst="rect">
            <a:avLst/>
          </a:prstGeom>
        </p:spPr>
        <p:txBody>
          <a:bodyPr anchor="b" bIns="45720" lIns="91440" rIns="91440" rtlCol="0" tIns="45720" vert="horz">
            <a:normAutofit fontScale="90000" lnSpcReduction="1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kern="1200" sz="6000">
                <a:solidFill>
                  <a:schemeClr val="bg1"/>
                </a:solidFill>
                <a:latin charset="0" panose="020B0604020202020204" pitchFamily="34" typeface="Arial"/>
                <a:ea typeface="+mj-ea"/>
                <a:cs charset="0" panose="020B0604020202020204" pitchFamily="34" typeface="Arial"/>
              </a:defRPr>
            </a:lvl1pPr>
          </a:lstStyle>
          <a:p>
            <a:r>
              <a:rPr b="0" dirty="0" lang="uk-UA" sz="36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Про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якість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знань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 і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навчання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здобувачів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освіти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,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управління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педагогічним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персоналом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 у І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семестрі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 2023/2024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н.р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.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Підсумки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навчальних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досягнень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здобувачів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освіти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,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які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навчаються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    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за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сімейною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формою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навчання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та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екстернат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              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за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 І </a:t>
            </a:r>
            <a:r>
              <a:rPr b="0" dirty="0" err="1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семестр</a:t>
            </a:r>
            <a:r>
              <a:rPr b="0" dirty="0" lang="en-US" sz="3600">
                <a:solidFill>
                  <a:schemeClr val="tx1"/>
                </a:solidFill>
                <a:latin typeface="+mj-lt"/>
                <a:cs charset="0" panose="02020603050405020304" pitchFamily="18" typeface="Times New Roman"/>
              </a:rPr>
              <a:t>.</a:t>
            </a:r>
            <a:endParaRPr b="0" dirty="0" lang="uk-UA" sz="3600">
              <a:solidFill>
                <a:schemeClr val="tx1"/>
              </a:solidFill>
              <a:latin typeface="+mj-lt"/>
              <a:cs charset="0" panose="02020603050405020304" pitchFamily="18" typeface="Times New Roman"/>
            </a:endParaRPr>
          </a:p>
          <a:p>
            <a:br>
              <a:rPr b="0" dirty="0" lang="en-US" sz="2500">
                <a:solidFill>
                  <a:schemeClr val="tx1"/>
                </a:solidFill>
                <a:latin typeface="+mj-lt"/>
                <a:cs typeface="+mj-cs"/>
              </a:rPr>
            </a:br>
            <a:r>
              <a:rPr b="0" dirty="0" lang="en-US" sz="310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b="0" dirty="0" err="1" lang="en-US" sz="3100">
                <a:solidFill>
                  <a:schemeClr val="tx1"/>
                </a:solidFill>
                <a:latin typeface="+mj-lt"/>
                <a:cs typeface="+mj-cs"/>
              </a:rPr>
              <a:t>Заступник</a:t>
            </a:r>
            <a:r>
              <a:rPr b="0" dirty="0" lang="en-US" sz="310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b="0" dirty="0" err="1" lang="en-US" sz="3100">
                <a:solidFill>
                  <a:schemeClr val="tx1"/>
                </a:solidFill>
                <a:latin typeface="+mj-lt"/>
                <a:cs typeface="+mj-cs"/>
              </a:rPr>
              <a:t>директора</a:t>
            </a:r>
            <a:r>
              <a:rPr b="0" dirty="0" lang="en-US" sz="3100">
                <a:solidFill>
                  <a:schemeClr val="tx1"/>
                </a:solidFill>
                <a:latin typeface="+mj-lt"/>
                <a:cs typeface="+mj-cs"/>
              </a:rPr>
              <a:t> з НВР </a:t>
            </a:r>
            <a:r>
              <a:rPr b="0" dirty="0" err="1" lang="uk-UA" sz="3100">
                <a:solidFill>
                  <a:schemeClr val="tx1"/>
                </a:solidFill>
                <a:latin typeface="+mj-lt"/>
                <a:cs typeface="+mj-cs"/>
              </a:rPr>
              <a:t>Парпауц</a:t>
            </a:r>
            <a:r>
              <a:rPr b="0" dirty="0" lang="uk-UA" sz="3100">
                <a:solidFill>
                  <a:schemeClr val="tx1"/>
                </a:solidFill>
                <a:latin typeface="+mj-lt"/>
                <a:cs typeface="+mj-cs"/>
              </a:rPr>
              <a:t> Л.Ю.</a:t>
            </a:r>
            <a:endParaRPr b="0" dirty="0" lang="en-US" sz="3100">
              <a:solidFill>
                <a:schemeClr val="tx1"/>
              </a:solidFill>
              <a:latin typeface="+mj-lt"/>
              <a:cs typeface="+mj-cs"/>
            </a:endParaRPr>
          </a:p>
          <a:p>
            <a:r>
              <a:rPr b="0" dirty="0" lang="en-US" sz="2500">
                <a:solidFill>
                  <a:schemeClr val="tx1"/>
                </a:solidFill>
                <a:latin typeface="+mj-lt"/>
                <a:cs typeface="+mj-cs"/>
              </a:rPr>
              <a:t>                                           </a:t>
            </a:r>
            <a:br>
              <a:rPr b="0" dirty="0" lang="en-US" sz="2400">
                <a:solidFill>
                  <a:srgbClr val="FFFFFF"/>
                </a:solidFill>
                <a:latin typeface="+mj-lt"/>
                <a:cs typeface="+mj-cs"/>
              </a:rPr>
            </a:br>
            <a:endParaRPr dirty="0" lang="en-US" sz="240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513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ЗАКОН “ПРО ОСВІТУ”: РОЗ'ЯСНЕННЯ МОН | Національна Асамблея людей з  інвалідністю України">
            <a:extLst>
              <a:ext uri="{FF2B5EF4-FFF2-40B4-BE49-F238E27FC236}">
                <a16:creationId xmlns:a16="http://schemas.microsoft.com/office/drawing/2014/main" id="{50B0F36D-7A03-F287-4DAB-F82DD3A83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39" y="-181527"/>
            <a:ext cx="5334000" cy="7039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Місце для номера слайда 15">
            <a:extLst>
              <a:ext uri="{FF2B5EF4-FFF2-40B4-BE49-F238E27FC236}">
                <a16:creationId xmlns:a16="http://schemas.microsoft.com/office/drawing/2014/main" id="{4F4EC262-E6A1-37BE-622F-89F52DA2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uk-UA" noProof="0" smtClean="0"/>
              <a:pPr/>
              <a:t>6</a:t>
            </a:fld>
            <a:endParaRPr lang="uk-UA" noProof="0"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D09D41-85FE-7EAE-B3B6-BA278AD04299}"/>
              </a:ext>
            </a:extLst>
          </p:cNvPr>
          <p:cNvSpPr txBox="1"/>
          <p:nvPr/>
        </p:nvSpPr>
        <p:spPr>
          <a:xfrm>
            <a:off x="-453546" y="0"/>
            <a:ext cx="8123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ОСНОВНІ ЗАКОНОДАВЧІ ТА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НОРМАТИВНО-ПРАВОВІ ДОКУМЕНТИ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uk-U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17AFB-50BB-4FAA-6B93-D55E92E7D062}"/>
              </a:ext>
            </a:extLst>
          </p:cNvPr>
          <p:cNvSpPr txBox="1"/>
          <p:nvPr/>
        </p:nvSpPr>
        <p:spPr>
          <a:xfrm>
            <a:off x="196151" y="917912"/>
            <a:ext cx="6946771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u="sng" dirty="0">
                <a:solidFill>
                  <a:srgbClr val="000099"/>
                </a:solidFill>
                <a:hlinkClick r:id="rId3"/>
              </a:rPr>
              <a:t>Закон України "Про освіту".</a:t>
            </a:r>
            <a:endParaRPr lang="uk-UA" sz="2000" dirty="0">
              <a:solidFill>
                <a:srgbClr val="000099"/>
              </a:solidFill>
            </a:endParaRPr>
          </a:p>
          <a:p>
            <a:r>
              <a:rPr lang="uk-UA" sz="2000" u="sng" dirty="0">
                <a:solidFill>
                  <a:srgbClr val="000099"/>
                </a:solidFill>
                <a:hlinkClick r:id="rId4"/>
              </a:rPr>
              <a:t>Закон України "Про повну загальну середню освіту".</a:t>
            </a:r>
            <a:endParaRPr lang="uk-UA" sz="2000" dirty="0">
              <a:solidFill>
                <a:srgbClr val="000099"/>
              </a:solidFill>
            </a:endParaRPr>
          </a:p>
          <a:p>
            <a:r>
              <a:rPr lang="uk-UA" sz="2000" u="sng" dirty="0">
                <a:solidFill>
                  <a:srgbClr val="000099"/>
                </a:solidFill>
                <a:hlinkClick r:id="rId5"/>
              </a:rPr>
              <a:t>Закон України "Про дошкільну освіту"</a:t>
            </a:r>
            <a:endParaRPr lang="uk-UA" sz="2000" dirty="0">
              <a:solidFill>
                <a:srgbClr val="000099"/>
              </a:solidFill>
            </a:endParaRPr>
          </a:p>
          <a:p>
            <a:r>
              <a:rPr lang="uk-UA" sz="2000" u="sng" dirty="0">
                <a:solidFill>
                  <a:srgbClr val="000099"/>
                </a:solidFill>
                <a:hlinkClick r:id="rId6"/>
              </a:rPr>
              <a:t>Закон України "Про внесення змін до закону України "Про освіту" щодо особливостей доступу осіб з особливими освітніми потребами до освітніх послуг".</a:t>
            </a:r>
            <a:endParaRPr lang="uk-UA" sz="2000" dirty="0">
              <a:solidFill>
                <a:srgbClr val="000099"/>
              </a:solidFill>
            </a:endParaRPr>
          </a:p>
          <a:p>
            <a:r>
              <a:rPr lang="uk-UA" sz="2000" u="sng" dirty="0">
                <a:solidFill>
                  <a:srgbClr val="000099"/>
                </a:solidFill>
                <a:hlinkClick r:id="rId7"/>
              </a:rPr>
              <a:t>Закон України "Про внесення змін до деяких законодавчих актів України щодо протидії </a:t>
            </a:r>
            <a:r>
              <a:rPr lang="uk-UA" sz="2000" u="sng" dirty="0" err="1">
                <a:solidFill>
                  <a:srgbClr val="000099"/>
                </a:solidFill>
                <a:hlinkClick r:id="rId7"/>
              </a:rPr>
              <a:t>булінгу</a:t>
            </a:r>
            <a:r>
              <a:rPr lang="uk-UA" sz="2000" u="sng" dirty="0">
                <a:solidFill>
                  <a:srgbClr val="000099"/>
                </a:solidFill>
                <a:hlinkClick r:id="rId7"/>
              </a:rPr>
              <a:t> (цькуванню)"</a:t>
            </a:r>
            <a:endParaRPr lang="uk-UA" sz="2000" dirty="0">
              <a:solidFill>
                <a:srgbClr val="000099"/>
              </a:solidFill>
            </a:endParaRPr>
          </a:p>
          <a:p>
            <a:r>
              <a:rPr lang="uk-UA" sz="2000" u="sng" dirty="0">
                <a:solidFill>
                  <a:srgbClr val="000099"/>
                </a:solidFill>
                <a:hlinkClick r:id="rId8"/>
              </a:rPr>
              <a:t>Закон України "Про охорону дитинства"</a:t>
            </a:r>
            <a:endParaRPr lang="uk-UA" sz="2000" dirty="0">
              <a:solidFill>
                <a:srgbClr val="000099"/>
              </a:solidFill>
            </a:endParaRPr>
          </a:p>
          <a:p>
            <a:r>
              <a:rPr lang="uk-UA" sz="2000" u="sng" dirty="0">
                <a:solidFill>
                  <a:srgbClr val="000099"/>
                </a:solidFill>
                <a:hlinkClick r:id="rId9"/>
              </a:rPr>
              <a:t>Закон України "Про охорону праці".</a:t>
            </a:r>
            <a:endParaRPr lang="uk-UA" sz="2000" dirty="0">
              <a:solidFill>
                <a:srgbClr val="000099"/>
              </a:solidFill>
            </a:endParaRPr>
          </a:p>
          <a:p>
            <a:r>
              <a:rPr lang="uk-UA" sz="2000" u="sng" dirty="0">
                <a:solidFill>
                  <a:srgbClr val="000099"/>
                </a:solidFill>
                <a:hlinkClick r:id="rId10"/>
              </a:rPr>
              <a:t>Кодекс законів про працю України.</a:t>
            </a:r>
            <a:endParaRPr lang="uk-UA" sz="2000" dirty="0">
              <a:solidFill>
                <a:srgbClr val="000099"/>
              </a:solidFill>
            </a:endParaRPr>
          </a:p>
          <a:p>
            <a:r>
              <a:rPr lang="uk-UA" sz="2000" u="sng" dirty="0">
                <a:solidFill>
                  <a:srgbClr val="000099"/>
                </a:solidFill>
                <a:hlinkClick r:id="rId11"/>
              </a:rPr>
              <a:t>Закон України "Про професійні спілки, їх права та гарантії діяльності".</a:t>
            </a:r>
            <a:endParaRPr lang="uk-UA" sz="2000" dirty="0">
              <a:solidFill>
                <a:srgbClr val="000099"/>
              </a:solidFill>
            </a:endParaRPr>
          </a:p>
          <a:p>
            <a:r>
              <a:rPr lang="uk-UA" sz="2000" u="sng" dirty="0">
                <a:solidFill>
                  <a:srgbClr val="000099"/>
                </a:solidFill>
                <a:hlinkClick r:id="rId12"/>
              </a:rPr>
              <a:t>Закон України "Про відпустки".</a:t>
            </a:r>
            <a:endParaRPr lang="uk-UA" sz="2000" dirty="0">
              <a:solidFill>
                <a:srgbClr val="000099"/>
              </a:solidFill>
            </a:endParaRPr>
          </a:p>
          <a:p>
            <a:r>
              <a:rPr lang="uk-UA" sz="2000" u="sng" dirty="0">
                <a:solidFill>
                  <a:srgbClr val="000099"/>
                </a:solidFill>
                <a:hlinkClick r:id="rId13"/>
              </a:rPr>
              <a:t>Закон України "Про оплату праці".</a:t>
            </a:r>
            <a:endParaRPr lang="uk-UA" sz="2000" dirty="0">
              <a:solidFill>
                <a:srgbClr val="000099"/>
              </a:solidFill>
            </a:endParaRPr>
          </a:p>
          <a:p>
            <a:r>
              <a:rPr lang="uk-UA" sz="2000" u="sng" dirty="0">
                <a:solidFill>
                  <a:srgbClr val="000099"/>
                </a:solidFill>
                <a:hlinkClick r:id="rId14"/>
              </a:rPr>
              <a:t>Закон України "Про внесення змін до законодавчих актів з питань загальної середньої та дошкільної освіти щодо організації навчально-виховного процесу". </a:t>
            </a:r>
            <a:endParaRPr lang="uk-UA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70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381" y="3656826"/>
            <a:ext cx="6245912" cy="2387600"/>
          </a:xfrm>
        </p:spPr>
        <p:txBody>
          <a:bodyPr rtlCol="0"/>
          <a:lstStyle/>
          <a:p>
            <a:pPr algn="ctr"/>
            <a:r>
              <a:rPr lang="uk-UA" sz="6000" dirty="0">
                <a:latin typeface="Monotype Corsiva" panose="03010101010201010101" pitchFamily="66" charset="0"/>
              </a:rPr>
              <a:t>Моніторинг навчальних досягнень здобувачів освіти </a:t>
            </a:r>
            <a:br>
              <a:rPr lang="en-US" sz="6000" dirty="0">
                <a:latin typeface="Monotype Corsiva" panose="03010101010201010101" pitchFamily="66" charset="0"/>
              </a:rPr>
            </a:br>
            <a:r>
              <a:rPr lang="uk-UA" sz="6000" dirty="0">
                <a:latin typeface="Monotype Corsiva" panose="03010101010201010101" pitchFamily="66" charset="0"/>
              </a:rPr>
              <a:t>1-х – 11-х класів</a:t>
            </a:r>
            <a:br>
              <a:rPr lang="uk-UA" sz="6000" dirty="0">
                <a:latin typeface="Monotype Corsiva" panose="03010101010201010101" pitchFamily="66" charset="0"/>
              </a:rPr>
            </a:br>
            <a:r>
              <a:rPr lang="uk-UA" sz="6000" dirty="0">
                <a:latin typeface="Monotype Corsiva" panose="03010101010201010101" pitchFamily="66" charset="0"/>
              </a:rPr>
              <a:t> за І семестр</a:t>
            </a:r>
            <a:r>
              <a:rPr lang="en-US" sz="6000" dirty="0">
                <a:latin typeface="Monotype Corsiva" panose="03010101010201010101" pitchFamily="66" charset="0"/>
              </a:rPr>
              <a:t> </a:t>
            </a:r>
            <a:r>
              <a:rPr lang="uk-UA" sz="6000" dirty="0">
                <a:latin typeface="Monotype Corsiva" panose="03010101010201010101" pitchFamily="66" charset="0"/>
              </a:rPr>
              <a:t>2023/2024 </a:t>
            </a:r>
            <a:r>
              <a:rPr lang="uk-UA" sz="6000" dirty="0" err="1">
                <a:latin typeface="Monotype Corsiva" panose="03010101010201010101" pitchFamily="66" charset="0"/>
              </a:rPr>
              <a:t>н.р</a:t>
            </a:r>
            <a:r>
              <a:rPr lang="en-US" sz="6000" dirty="0">
                <a:latin typeface="Monotype Corsiva" panose="03010101010201010101" pitchFamily="66" charset="0"/>
              </a:rPr>
              <a:t>.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95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003A5E2-8F37-D546-BCD9-24A2037B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uk-UA" smtClean="0"/>
              <a:pPr rtl="0"/>
              <a:t>8</a:t>
            </a:fld>
            <a:endParaRPr lang="uk-UA"/>
          </a:p>
        </p:txBody>
      </p:sp>
      <p:graphicFrame>
        <p:nvGraphicFramePr>
          <p:cNvPr id="16" name="Таблиця 15">
            <a:extLst>
              <a:ext uri="{FF2B5EF4-FFF2-40B4-BE49-F238E27FC236}">
                <a16:creationId xmlns:a16="http://schemas.microsoft.com/office/drawing/2014/main" id="{1CE01CE6-819D-19F1-7F37-BDAE8807F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33494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7439">
                  <a:extLst>
                    <a:ext uri="{9D8B030D-6E8A-4147-A177-3AD203B41FA5}">
                      <a16:colId xmlns:a16="http://schemas.microsoft.com/office/drawing/2014/main" val="1601121899"/>
                    </a:ext>
                  </a:extLst>
                </a:gridCol>
                <a:gridCol w="952552">
                  <a:extLst>
                    <a:ext uri="{9D8B030D-6E8A-4147-A177-3AD203B41FA5}">
                      <a16:colId xmlns:a16="http://schemas.microsoft.com/office/drawing/2014/main" val="3251531037"/>
                    </a:ext>
                  </a:extLst>
                </a:gridCol>
                <a:gridCol w="531693">
                  <a:extLst>
                    <a:ext uri="{9D8B030D-6E8A-4147-A177-3AD203B41FA5}">
                      <a16:colId xmlns:a16="http://schemas.microsoft.com/office/drawing/2014/main" val="3124545650"/>
                    </a:ext>
                  </a:extLst>
                </a:gridCol>
                <a:gridCol w="531693">
                  <a:extLst>
                    <a:ext uri="{9D8B030D-6E8A-4147-A177-3AD203B41FA5}">
                      <a16:colId xmlns:a16="http://schemas.microsoft.com/office/drawing/2014/main" val="3537029575"/>
                    </a:ext>
                  </a:extLst>
                </a:gridCol>
                <a:gridCol w="531693">
                  <a:extLst>
                    <a:ext uri="{9D8B030D-6E8A-4147-A177-3AD203B41FA5}">
                      <a16:colId xmlns:a16="http://schemas.microsoft.com/office/drawing/2014/main" val="2534806441"/>
                    </a:ext>
                  </a:extLst>
                </a:gridCol>
                <a:gridCol w="531693">
                  <a:extLst>
                    <a:ext uri="{9D8B030D-6E8A-4147-A177-3AD203B41FA5}">
                      <a16:colId xmlns:a16="http://schemas.microsoft.com/office/drawing/2014/main" val="3754294372"/>
                    </a:ext>
                  </a:extLst>
                </a:gridCol>
                <a:gridCol w="531693">
                  <a:extLst>
                    <a:ext uri="{9D8B030D-6E8A-4147-A177-3AD203B41FA5}">
                      <a16:colId xmlns:a16="http://schemas.microsoft.com/office/drawing/2014/main" val="2994799936"/>
                    </a:ext>
                  </a:extLst>
                </a:gridCol>
                <a:gridCol w="531693">
                  <a:extLst>
                    <a:ext uri="{9D8B030D-6E8A-4147-A177-3AD203B41FA5}">
                      <a16:colId xmlns:a16="http://schemas.microsoft.com/office/drawing/2014/main" val="2248139678"/>
                    </a:ext>
                  </a:extLst>
                </a:gridCol>
                <a:gridCol w="531693">
                  <a:extLst>
                    <a:ext uri="{9D8B030D-6E8A-4147-A177-3AD203B41FA5}">
                      <a16:colId xmlns:a16="http://schemas.microsoft.com/office/drawing/2014/main" val="1629148481"/>
                    </a:ext>
                  </a:extLst>
                </a:gridCol>
                <a:gridCol w="531693">
                  <a:extLst>
                    <a:ext uri="{9D8B030D-6E8A-4147-A177-3AD203B41FA5}">
                      <a16:colId xmlns:a16="http://schemas.microsoft.com/office/drawing/2014/main" val="1520784285"/>
                    </a:ext>
                  </a:extLst>
                </a:gridCol>
                <a:gridCol w="531693">
                  <a:extLst>
                    <a:ext uri="{9D8B030D-6E8A-4147-A177-3AD203B41FA5}">
                      <a16:colId xmlns:a16="http://schemas.microsoft.com/office/drawing/2014/main" val="2588381293"/>
                    </a:ext>
                  </a:extLst>
                </a:gridCol>
                <a:gridCol w="531693">
                  <a:extLst>
                    <a:ext uri="{9D8B030D-6E8A-4147-A177-3AD203B41FA5}">
                      <a16:colId xmlns:a16="http://schemas.microsoft.com/office/drawing/2014/main" val="3949339174"/>
                    </a:ext>
                  </a:extLst>
                </a:gridCol>
                <a:gridCol w="531693">
                  <a:extLst>
                    <a:ext uri="{9D8B030D-6E8A-4147-A177-3AD203B41FA5}">
                      <a16:colId xmlns:a16="http://schemas.microsoft.com/office/drawing/2014/main" val="2289447108"/>
                    </a:ext>
                  </a:extLst>
                </a:gridCol>
                <a:gridCol w="531693">
                  <a:extLst>
                    <a:ext uri="{9D8B030D-6E8A-4147-A177-3AD203B41FA5}">
                      <a16:colId xmlns:a16="http://schemas.microsoft.com/office/drawing/2014/main" val="728163064"/>
                    </a:ext>
                  </a:extLst>
                </a:gridCol>
                <a:gridCol w="531693">
                  <a:extLst>
                    <a:ext uri="{9D8B030D-6E8A-4147-A177-3AD203B41FA5}">
                      <a16:colId xmlns:a16="http://schemas.microsoft.com/office/drawing/2014/main" val="6751193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effectLst/>
                        </a:rPr>
                        <a:t>Класи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5-А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5-Б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5-В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5-Г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 кл.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6-А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6-Б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6-В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6-Г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 кл.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7-А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7-Б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7-В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 кл.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extLst>
                  <a:ext uri="{0D108BD9-81ED-4DB2-BD59-A6C34878D82A}">
                    <a16:rowId xmlns:a16="http://schemas.microsoft.com/office/drawing/2014/main" val="16165019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 початок року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130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4666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dirty="0" err="1">
                          <a:effectLst/>
                        </a:rPr>
                        <a:t>Вибуло</a:t>
                      </a:r>
                      <a:r>
                        <a:rPr lang="ru-RU" sz="1200" dirty="0">
                          <a:effectLst/>
                        </a:rPr>
                        <a:t>: (</a:t>
                      </a:r>
                      <a:r>
                        <a:rPr lang="ru-RU" sz="1200" dirty="0" err="1">
                          <a:effectLst/>
                        </a:rPr>
                        <a:t>всього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extLst>
                  <a:ext uri="{0D108BD9-81ED-4DB2-BD59-A6C34878D82A}">
                    <a16:rowId xmlns:a16="http://schemas.microsoft.com/office/drawing/2014/main" val="33806655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в школи міста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extLst>
                  <a:ext uri="{0D108BD9-81ED-4DB2-BD59-A6C34878D82A}">
                    <a16:rowId xmlns:a16="http://schemas.microsoft.com/office/drawing/2014/main" val="20535065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в райони областей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extLst>
                  <a:ext uri="{0D108BD9-81ED-4DB2-BD59-A6C34878D82A}">
                    <a16:rowId xmlns:a16="http://schemas.microsoft.com/office/drawing/2014/main" val="14367071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в обл. України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extLst>
                  <a:ext uri="{0D108BD9-81ED-4DB2-BD59-A6C34878D82A}">
                    <a16:rowId xmlns:a16="http://schemas.microsoft.com/office/drawing/2014/main" val="24314345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за межі України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extLst>
                  <a:ext uri="{0D108BD9-81ED-4DB2-BD59-A6C34878D82A}">
                    <a16:rowId xmlns:a16="http://schemas.microsoft.com/office/drawing/2014/main" val="2147923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ПТУ, </a:t>
                      </a:r>
                      <a:r>
                        <a:rPr lang="ru-RU" sz="1200" dirty="0" err="1">
                          <a:effectLst/>
                        </a:rPr>
                        <a:t>технікуми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extLst>
                  <a:ext uri="{0D108BD9-81ED-4DB2-BD59-A6C34878D82A}">
                    <a16:rowId xmlns:a16="http://schemas.microsoft.com/office/drawing/2014/main" val="11074181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Прибуло: (всього)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extLst>
                  <a:ext uri="{0D108BD9-81ED-4DB2-BD59-A6C34878D82A}">
                    <a16:rowId xmlns:a16="http://schemas.microsoft.com/office/drawing/2014/main" val="31842048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з шкіл міста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extLst>
                  <a:ext uri="{0D108BD9-81ED-4DB2-BD59-A6C34878D82A}">
                    <a16:rowId xmlns:a16="http://schemas.microsoft.com/office/drawing/2014/main" val="162790363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з шкіл області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extLst>
                  <a:ext uri="{0D108BD9-81ED-4DB2-BD59-A6C34878D82A}">
                    <a16:rowId xmlns:a16="http://schemas.microsoft.com/office/drawing/2014/main" val="2835020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з обл. </a:t>
                      </a:r>
                      <a:r>
                        <a:rPr lang="ru-RU" sz="1200" dirty="0" err="1">
                          <a:effectLst/>
                        </a:rPr>
                        <a:t>України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extLst>
                  <a:ext uri="{0D108BD9-81ED-4DB2-BD59-A6C34878D82A}">
                    <a16:rowId xmlns:a16="http://schemas.microsoft.com/office/drawing/2014/main" val="25505864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з інших країн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extLst>
                  <a:ext uri="{0D108BD9-81ED-4DB2-BD59-A6C34878D82A}">
                    <a16:rowId xmlns:a16="http://schemas.microsoft.com/office/drawing/2014/main" val="30316468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Всього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на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кінець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1 семестру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127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61279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Атестовано: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125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105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95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extLst>
                  <a:ext uri="{0D108BD9-81ED-4DB2-BD59-A6C34878D82A}">
                    <a16:rowId xmlns:a16="http://schemas.microsoft.com/office/drawing/2014/main" val="376159518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6338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extLst>
                  <a:ext uri="{0D108BD9-81ED-4DB2-BD59-A6C34878D82A}">
                    <a16:rowId xmlns:a16="http://schemas.microsoft.com/office/drawing/2014/main" val="196283318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СР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4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13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17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42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08818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23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25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40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38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extLst>
                  <a:ext uri="{0D108BD9-81ED-4DB2-BD59-A6C34878D82A}">
                    <a16:rowId xmlns:a16="http://schemas.microsoft.com/office/drawing/2014/main" val="99553147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ДР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24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25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16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19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12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11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18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8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37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4457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extLst>
                  <a:ext uri="{0D108BD9-81ED-4DB2-BD59-A6C34878D82A}">
                    <a16:rowId xmlns:a16="http://schemas.microsoft.com/office/drawing/2014/main" val="34840637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ВР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15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7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3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28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22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7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5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14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6624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extLst>
                  <a:ext uri="{0D108BD9-81ED-4DB2-BD59-A6C34878D82A}">
                    <a16:rowId xmlns:a16="http://schemas.microsoft.com/office/drawing/2014/main" val="16520556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% Відвідування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extLst>
                  <a:ext uri="{0D108BD9-81ED-4DB2-BD59-A6C34878D82A}">
                    <a16:rowId xmlns:a16="http://schemas.microsoft.com/office/drawing/2014/main" val="367628771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Гуртки: предметні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extLst>
                  <a:ext uri="{0D108BD9-81ED-4DB2-BD59-A6C34878D82A}">
                    <a16:rowId xmlns:a16="http://schemas.microsoft.com/office/drawing/2014/main" val="1563829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технічні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extLst>
                  <a:ext uri="{0D108BD9-81ED-4DB2-BD59-A6C34878D82A}">
                    <a16:rowId xmlns:a16="http://schemas.microsoft.com/office/drawing/2014/main" val="12287517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спортивні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extLst>
                  <a:ext uri="{0D108BD9-81ED-4DB2-BD59-A6C34878D82A}">
                    <a16:rowId xmlns:a16="http://schemas.microsoft.com/office/drawing/2014/main" val="420620138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художня самодіяльність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extLst>
                  <a:ext uri="{0D108BD9-81ED-4DB2-BD59-A6C34878D82A}">
                    <a16:rowId xmlns:a16="http://schemas.microsoft.com/office/drawing/2014/main" val="13789491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Відмінники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0128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Екстернат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3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756" marR="18756" marT="12504" marB="12504"/>
                </a:tc>
                <a:extLst>
                  <a:ext uri="{0D108BD9-81ED-4DB2-BD59-A6C34878D82A}">
                    <a16:rowId xmlns:a16="http://schemas.microsoft.com/office/drawing/2014/main" val="977208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23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003A5E2-8F37-D546-BCD9-24A2037B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uk-UA" smtClean="0"/>
              <a:pPr rtl="0"/>
              <a:t>9</a:t>
            </a:fld>
            <a:endParaRPr lang="uk-UA"/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B46EAE4D-B9AA-A50D-3129-1ACA6E87A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246433"/>
              </p:ext>
            </p:extLst>
          </p:nvPr>
        </p:nvGraphicFramePr>
        <p:xfrm>
          <a:off x="0" y="0"/>
          <a:ext cx="12191997" cy="6857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3818">
                  <a:extLst>
                    <a:ext uri="{9D8B030D-6E8A-4147-A177-3AD203B41FA5}">
                      <a16:colId xmlns:a16="http://schemas.microsoft.com/office/drawing/2014/main" val="2778221375"/>
                    </a:ext>
                  </a:extLst>
                </a:gridCol>
                <a:gridCol w="476518">
                  <a:extLst>
                    <a:ext uri="{9D8B030D-6E8A-4147-A177-3AD203B41FA5}">
                      <a16:colId xmlns:a16="http://schemas.microsoft.com/office/drawing/2014/main" val="1517759727"/>
                    </a:ext>
                  </a:extLst>
                </a:gridCol>
                <a:gridCol w="476518">
                  <a:extLst>
                    <a:ext uri="{9D8B030D-6E8A-4147-A177-3AD203B41FA5}">
                      <a16:colId xmlns:a16="http://schemas.microsoft.com/office/drawing/2014/main" val="3232623392"/>
                    </a:ext>
                  </a:extLst>
                </a:gridCol>
                <a:gridCol w="476518">
                  <a:extLst>
                    <a:ext uri="{9D8B030D-6E8A-4147-A177-3AD203B41FA5}">
                      <a16:colId xmlns:a16="http://schemas.microsoft.com/office/drawing/2014/main" val="2554995062"/>
                    </a:ext>
                  </a:extLst>
                </a:gridCol>
                <a:gridCol w="476518">
                  <a:extLst>
                    <a:ext uri="{9D8B030D-6E8A-4147-A177-3AD203B41FA5}">
                      <a16:colId xmlns:a16="http://schemas.microsoft.com/office/drawing/2014/main" val="2157394584"/>
                    </a:ext>
                  </a:extLst>
                </a:gridCol>
                <a:gridCol w="417819">
                  <a:extLst>
                    <a:ext uri="{9D8B030D-6E8A-4147-A177-3AD203B41FA5}">
                      <a16:colId xmlns:a16="http://schemas.microsoft.com/office/drawing/2014/main" val="550414206"/>
                    </a:ext>
                  </a:extLst>
                </a:gridCol>
                <a:gridCol w="476518">
                  <a:extLst>
                    <a:ext uri="{9D8B030D-6E8A-4147-A177-3AD203B41FA5}">
                      <a16:colId xmlns:a16="http://schemas.microsoft.com/office/drawing/2014/main" val="1614039931"/>
                    </a:ext>
                  </a:extLst>
                </a:gridCol>
                <a:gridCol w="476518">
                  <a:extLst>
                    <a:ext uri="{9D8B030D-6E8A-4147-A177-3AD203B41FA5}">
                      <a16:colId xmlns:a16="http://schemas.microsoft.com/office/drawing/2014/main" val="3246771860"/>
                    </a:ext>
                  </a:extLst>
                </a:gridCol>
                <a:gridCol w="476518">
                  <a:extLst>
                    <a:ext uri="{9D8B030D-6E8A-4147-A177-3AD203B41FA5}">
                      <a16:colId xmlns:a16="http://schemas.microsoft.com/office/drawing/2014/main" val="674301787"/>
                    </a:ext>
                  </a:extLst>
                </a:gridCol>
                <a:gridCol w="476518">
                  <a:extLst>
                    <a:ext uri="{9D8B030D-6E8A-4147-A177-3AD203B41FA5}">
                      <a16:colId xmlns:a16="http://schemas.microsoft.com/office/drawing/2014/main" val="1080927730"/>
                    </a:ext>
                  </a:extLst>
                </a:gridCol>
                <a:gridCol w="476518">
                  <a:extLst>
                    <a:ext uri="{9D8B030D-6E8A-4147-A177-3AD203B41FA5}">
                      <a16:colId xmlns:a16="http://schemas.microsoft.com/office/drawing/2014/main" val="3784849651"/>
                    </a:ext>
                  </a:extLst>
                </a:gridCol>
                <a:gridCol w="476518">
                  <a:extLst>
                    <a:ext uri="{9D8B030D-6E8A-4147-A177-3AD203B41FA5}">
                      <a16:colId xmlns:a16="http://schemas.microsoft.com/office/drawing/2014/main" val="3739627117"/>
                    </a:ext>
                  </a:extLst>
                </a:gridCol>
                <a:gridCol w="476518">
                  <a:extLst>
                    <a:ext uri="{9D8B030D-6E8A-4147-A177-3AD203B41FA5}">
                      <a16:colId xmlns:a16="http://schemas.microsoft.com/office/drawing/2014/main" val="3688802894"/>
                    </a:ext>
                  </a:extLst>
                </a:gridCol>
                <a:gridCol w="476518">
                  <a:extLst>
                    <a:ext uri="{9D8B030D-6E8A-4147-A177-3AD203B41FA5}">
                      <a16:colId xmlns:a16="http://schemas.microsoft.com/office/drawing/2014/main" val="3744724535"/>
                    </a:ext>
                  </a:extLst>
                </a:gridCol>
                <a:gridCol w="476518">
                  <a:extLst>
                    <a:ext uri="{9D8B030D-6E8A-4147-A177-3AD203B41FA5}">
                      <a16:colId xmlns:a16="http://schemas.microsoft.com/office/drawing/2014/main" val="287802534"/>
                    </a:ext>
                  </a:extLst>
                </a:gridCol>
                <a:gridCol w="476518">
                  <a:extLst>
                    <a:ext uri="{9D8B030D-6E8A-4147-A177-3AD203B41FA5}">
                      <a16:colId xmlns:a16="http://schemas.microsoft.com/office/drawing/2014/main" val="352931277"/>
                    </a:ext>
                  </a:extLst>
                </a:gridCol>
                <a:gridCol w="476518">
                  <a:extLst>
                    <a:ext uri="{9D8B030D-6E8A-4147-A177-3AD203B41FA5}">
                      <a16:colId xmlns:a16="http://schemas.microsoft.com/office/drawing/2014/main" val="1125525411"/>
                    </a:ext>
                  </a:extLst>
                </a:gridCol>
                <a:gridCol w="476518">
                  <a:extLst>
                    <a:ext uri="{9D8B030D-6E8A-4147-A177-3AD203B41FA5}">
                      <a16:colId xmlns:a16="http://schemas.microsoft.com/office/drawing/2014/main" val="1430781708"/>
                    </a:ext>
                  </a:extLst>
                </a:gridCol>
                <a:gridCol w="476518">
                  <a:extLst>
                    <a:ext uri="{9D8B030D-6E8A-4147-A177-3AD203B41FA5}">
                      <a16:colId xmlns:a16="http://schemas.microsoft.com/office/drawing/2014/main" val="2664533993"/>
                    </a:ext>
                  </a:extLst>
                </a:gridCol>
                <a:gridCol w="476518">
                  <a:extLst>
                    <a:ext uri="{9D8B030D-6E8A-4147-A177-3AD203B41FA5}">
                      <a16:colId xmlns:a16="http://schemas.microsoft.com/office/drawing/2014/main" val="2235589230"/>
                    </a:ext>
                  </a:extLst>
                </a:gridCol>
                <a:gridCol w="476518">
                  <a:extLst>
                    <a:ext uri="{9D8B030D-6E8A-4147-A177-3AD203B41FA5}">
                      <a16:colId xmlns:a16="http://schemas.microsoft.com/office/drawing/2014/main" val="1144433824"/>
                    </a:ext>
                  </a:extLst>
                </a:gridCol>
                <a:gridCol w="476518">
                  <a:extLst>
                    <a:ext uri="{9D8B030D-6E8A-4147-A177-3AD203B41FA5}">
                      <a16:colId xmlns:a16="http://schemas.microsoft.com/office/drawing/2014/main" val="3970594633"/>
                    </a:ext>
                  </a:extLst>
                </a:gridCol>
              </a:tblGrid>
              <a:tr h="403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effectLst/>
                        </a:rPr>
                        <a:t>Класи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8-А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8-Б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8-В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8Г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8 </a:t>
                      </a:r>
                      <a:r>
                        <a:rPr lang="ru-RU" sz="1200" dirty="0" err="1">
                          <a:effectLst/>
                        </a:rPr>
                        <a:t>кл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9-А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9-Б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9</a:t>
                      </a:r>
                      <a:r>
                        <a:rPr lang="uk-UA" sz="1200">
                          <a:effectLst/>
                        </a:rPr>
                        <a:t>-В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9Г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 кл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5-9 кл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10-А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10-Б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10 кл.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11-А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11-Б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11 кл.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10-11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5-11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1-4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1-11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119341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 початок року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575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116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691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481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1172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602777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Вибуло: (всього)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3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976767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в школи міста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085661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в райони областей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900772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в обл. України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297646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за межі України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05496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ПТУ, технікуми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97314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Прибуло: (всього)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84763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з шкіл міста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967726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з шкіл області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699889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з обл. України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272805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з інших країн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842707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Всього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на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кінець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року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563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115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678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483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1161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406064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Атестовано: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119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102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547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53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100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647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647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996072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512766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52597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СР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160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195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195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463484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18955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ДР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278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317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317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885406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315274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ВР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118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118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1058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15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22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18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319537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% Відвідування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207667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Гуртки: предметні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135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208136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технічні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7712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спортивні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119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129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108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237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603371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художня самодіяльність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135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02577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Відмінники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680891"/>
                  </a:ext>
                </a:extLst>
              </a:tr>
              <a:tr h="222555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Екстернат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996" marR="18996" marT="12664" marB="126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958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954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42FAFE-88B4-49B4-9588-86CB0E564E5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2076B5C-85B0-4D30-852D-5E5312EEA9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1176D5-513E-4E73-98C9-4CEA832F57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TM45331398</Template>
  <TotalTime>471</TotalTime>
  <Words>7142</Words>
  <Application>Microsoft Office PowerPoint</Application>
  <PresentationFormat>Широкий екран</PresentationFormat>
  <Paragraphs>4647</Paragraphs>
  <Slides>40</Slides>
  <Notes>34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40</vt:i4>
      </vt:variant>
    </vt:vector>
  </HeadingPairs>
  <TitlesOfParts>
    <vt:vector size="47" baseType="lpstr">
      <vt:lpstr>Arial</vt:lpstr>
      <vt:lpstr>Book Antiqua</vt:lpstr>
      <vt:lpstr>Calibri</vt:lpstr>
      <vt:lpstr>Monotype Corsiva</vt:lpstr>
      <vt:lpstr>Tenorite</vt:lpstr>
      <vt:lpstr>Times New Roman</vt:lpstr>
      <vt:lpstr>Тема Office</vt:lpstr>
      <vt:lpstr>Презентація PowerPoint</vt:lpstr>
      <vt:lpstr>Тема педради:</vt:lpstr>
      <vt:lpstr>Мета педради:</vt:lpstr>
      <vt:lpstr>Питання для обговорення:</vt:lpstr>
      <vt:lpstr>Презентація PowerPoint</vt:lpstr>
      <vt:lpstr>Презентація PowerPoint</vt:lpstr>
      <vt:lpstr>Моніторинг навчальних досягнень здобувачів освіти  1-х – 11-х класів  за І семестр 2023/2024 н.р.</vt:lpstr>
      <vt:lpstr>Презентація PowerPoint</vt:lpstr>
      <vt:lpstr>Презентація PowerPoint</vt:lpstr>
      <vt:lpstr>Рейтинг успішності Чернівецького ліцею №18  за І семестр 2023/2024 н.р.</vt:lpstr>
      <vt:lpstr>Презентація PowerPoint</vt:lpstr>
      <vt:lpstr>Презентація PowerPoint</vt:lpstr>
      <vt:lpstr>Претенденти на свідоцтво з відзнакою</vt:lpstr>
      <vt:lpstr>Презентація PowerPoint</vt:lpstr>
      <vt:lpstr>Діагностика контрольних замірів навчальних досягнень учнів з  української мови</vt:lpstr>
      <vt:lpstr>Презентація PowerPoint</vt:lpstr>
      <vt:lpstr>Презентація PowerPoint</vt:lpstr>
      <vt:lpstr>Діагностика контрольних замірів навчальних досягнень учнів з  математики</vt:lpstr>
      <vt:lpstr>Презентація PowerPoint</vt:lpstr>
      <vt:lpstr>Презентація PowerPoint</vt:lpstr>
      <vt:lpstr>Діагностика контрольних замірів навчальних досягнень учнів з  англійської мови</vt:lpstr>
      <vt:lpstr>Презентація PowerPoint</vt:lpstr>
      <vt:lpstr>Презентація PowerPoint</vt:lpstr>
      <vt:lpstr>Список                                                            переможців ІІ етапу Всеукраїнських учнівських олімпіад  у 2023/2024 н.р.</vt:lpstr>
      <vt:lpstr>Географія</vt:lpstr>
      <vt:lpstr>Українська мова та література</vt:lpstr>
      <vt:lpstr>Зарубіжна література</vt:lpstr>
      <vt:lpstr>Математика</vt:lpstr>
      <vt:lpstr>Фізика</vt:lpstr>
      <vt:lpstr>Історія</vt:lpstr>
      <vt:lpstr>Англійська мова</vt:lpstr>
      <vt:lpstr>Біологія </vt:lpstr>
      <vt:lpstr>Хімія</vt:lpstr>
      <vt:lpstr>Трудове навчання</vt:lpstr>
      <vt:lpstr>Інформаційні технології</vt:lpstr>
      <vt:lpstr>Презентація PowerPoint</vt:lpstr>
      <vt:lpstr>Презентація PowerPoint</vt:lpstr>
      <vt:lpstr>Проєкт рішення  педагогічної ради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презентації</dc:title>
  <dc:creator>Ірина Притула</dc:creator>
  <cp:lastModifiedBy>Ірина Притула</cp:lastModifiedBy>
  <cp:revision>12</cp:revision>
  <dcterms:created xsi:type="dcterms:W3CDTF">2024-01-09T15:39:35Z</dcterms:created>
  <dcterms:modified xsi:type="dcterms:W3CDTF">2024-01-11T07:42:44Z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0x01010079F111ED35F8CC479449609E8A0923A6</vt:lpwstr>
  </property>
  <property fmtid="{D5CDD505-2E9C-101B-9397-08002B2CF9AE}" name="NXPowerLiteLastOptimized" pid="3">
    <vt:lpwstr>1305787</vt:lpwstr>
  </property>
  <property fmtid="{D5CDD505-2E9C-101B-9397-08002B2CF9AE}" name="NXPowerLiteSettings" pid="4">
    <vt:lpwstr>F7000400038000</vt:lpwstr>
  </property>
  <property fmtid="{D5CDD505-2E9C-101B-9397-08002B2CF9AE}" name="NXPowerLiteVersion" pid="5">
    <vt:lpwstr>S10.0.0</vt:lpwstr>
  </property>
</Properties>
</file>