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8DAE-93E4-4675-ACCA-055CEA15F78A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9F898-2F2C-48C0-8B4B-5B57B777B69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8DAE-93E4-4675-ACCA-055CEA15F78A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9F898-2F2C-48C0-8B4B-5B57B777B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8DAE-93E4-4675-ACCA-055CEA15F78A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9F898-2F2C-48C0-8B4B-5B57B777B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8DAE-93E4-4675-ACCA-055CEA15F78A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9F898-2F2C-48C0-8B4B-5B57B777B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8DAE-93E4-4675-ACCA-055CEA15F78A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9F898-2F2C-48C0-8B4B-5B57B777B69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8DAE-93E4-4675-ACCA-055CEA15F78A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9F898-2F2C-48C0-8B4B-5B57B777B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8DAE-93E4-4675-ACCA-055CEA15F78A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9F898-2F2C-48C0-8B4B-5B57B777B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8DAE-93E4-4675-ACCA-055CEA15F78A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9F898-2F2C-48C0-8B4B-5B57B777B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8DAE-93E4-4675-ACCA-055CEA15F78A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9F898-2F2C-48C0-8B4B-5B57B777B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8DAE-93E4-4675-ACCA-055CEA15F78A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9F898-2F2C-48C0-8B4B-5B57B777B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8DAE-93E4-4675-ACCA-055CEA15F78A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ED9F898-2F2C-48C0-8B4B-5B57B777B69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8E8DAE-93E4-4675-ACCA-055CEA15F78A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D9F898-2F2C-48C0-8B4B-5B57B777B692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71802" y="0"/>
            <a:ext cx="2241412" cy="1828800"/>
          </a:xfrm>
        </p:spPr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ТЕМА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143116"/>
            <a:ext cx="7854696" cy="3357586"/>
          </a:xfrm>
        </p:spPr>
        <p:txBody>
          <a:bodyPr/>
          <a:lstStyle/>
          <a:p>
            <a:pPr algn="l"/>
            <a:r>
              <a:rPr lang="ru-RU" sz="4000" b="1" dirty="0" smtClean="0">
                <a:solidFill>
                  <a:srgbClr val="C00000"/>
                </a:solidFill>
                <a:cs typeface="Aharoni" pitchFamily="2" charset="-79"/>
              </a:rPr>
              <a:t>	</a:t>
            </a:r>
            <a:r>
              <a:rPr lang="ru-RU" sz="4400" b="1" dirty="0" err="1" smtClean="0">
                <a:solidFill>
                  <a:srgbClr val="C00000"/>
                </a:solidFill>
                <a:cs typeface="Aharoni" pitchFamily="2" charset="-79"/>
              </a:rPr>
              <a:t>Елементи</a:t>
            </a:r>
            <a:r>
              <a:rPr lang="ru-RU" sz="4400" b="1" dirty="0" smtClean="0">
                <a:solidFill>
                  <a:srgbClr val="C00000"/>
                </a:solidFill>
                <a:cs typeface="Aharoni" pitchFamily="2" charset="-79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cs typeface="Aharoni" pitchFamily="2" charset="-79"/>
              </a:rPr>
              <a:t>етнопедагогі-ки</a:t>
            </a:r>
            <a:r>
              <a:rPr lang="ru-RU" sz="4400" b="1" dirty="0" smtClean="0">
                <a:solidFill>
                  <a:srgbClr val="C00000"/>
                </a:solidFill>
                <a:cs typeface="Aharoni" pitchFamily="2" charset="-79"/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  <a:cs typeface="Aharoni" pitchFamily="2" charset="-79"/>
              </a:rPr>
              <a:t>в </a:t>
            </a:r>
            <a:r>
              <a:rPr lang="ru-RU" sz="4400" b="1" dirty="0" err="1" smtClean="0">
                <a:solidFill>
                  <a:srgbClr val="C00000"/>
                </a:solidFill>
                <a:cs typeface="Aharoni" pitchFamily="2" charset="-79"/>
              </a:rPr>
              <a:t>творах</a:t>
            </a:r>
            <a:r>
              <a:rPr lang="ru-RU" sz="4400" b="1" dirty="0" smtClean="0">
                <a:solidFill>
                  <a:srgbClr val="C00000"/>
                </a:solidFill>
                <a:cs typeface="Aharoni" pitchFamily="2" charset="-79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cs typeface="Aharoni" pitchFamily="2" charset="-79"/>
              </a:rPr>
              <a:t>українських</a:t>
            </a:r>
            <a:r>
              <a:rPr lang="ru-RU" sz="4400" b="1" dirty="0" smtClean="0">
                <a:solidFill>
                  <a:srgbClr val="C00000"/>
                </a:solidFill>
                <a:cs typeface="Aharoni" pitchFamily="2" charset="-79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cs typeface="Aharoni" pitchFamily="2" charset="-79"/>
              </a:rPr>
              <a:t>письменників</a:t>
            </a:r>
            <a:endParaRPr lang="ru-RU" sz="4400" b="1" dirty="0" smtClean="0">
              <a:solidFill>
                <a:srgbClr val="C00000"/>
              </a:solidFill>
              <a:cs typeface="Aharoni" pitchFamily="2" charset="-79"/>
            </a:endParaRPr>
          </a:p>
          <a:p>
            <a:endParaRPr lang="ru-RU" dirty="0"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0000FF"/>
                </a:solidFill>
              </a:rPr>
              <a:t>Другий розділ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600" b="1" dirty="0" smtClean="0">
                <a:solidFill>
                  <a:srgbClr val="0000FF"/>
                </a:solidFill>
              </a:rPr>
              <a:t>Юрій </a:t>
            </a:r>
            <a:r>
              <a:rPr lang="uk-UA" sz="3600" b="1" dirty="0" err="1" smtClean="0">
                <a:solidFill>
                  <a:srgbClr val="0000FF"/>
                </a:solidFill>
              </a:rPr>
              <a:t>Федькович</a:t>
            </a:r>
            <a:r>
              <a:rPr lang="uk-UA" sz="3600" b="1" dirty="0" smtClean="0">
                <a:solidFill>
                  <a:srgbClr val="0000FF"/>
                </a:solidFill>
              </a:rPr>
              <a:t> закликав педагогів повернутись обличчям до родинної педагогіки й поширювати педагогічні знання серед селян, батьків, будити у своїх дітях потяг до знань, любов до школи й повагу до вчителів.</a:t>
            </a:r>
            <a:endParaRPr lang="ru-RU" sz="3600" b="1" dirty="0" smtClean="0">
              <a:solidFill>
                <a:srgbClr val="0000FF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8000" b="1" dirty="0" smtClean="0"/>
              <a:t>ВИСНОВКИ</a:t>
            </a:r>
            <a:endParaRPr lang="ru-RU" sz="8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rgbClr val="0000FF"/>
                </a:solidFill>
              </a:rPr>
              <a:t>Душевне спустошення й асоціальна поведінка значної частини молоді спричиняють  незнання історії української родинно-побутової культури, нехтування рідною мовою, релігією,  споконвічними народними звичаями, традиціями, святами, обрядами, символами, мудрими заповідями народної педагогіки, народними чеснотами й нормами християнської моралі знищують сім’ю, які  підривають її авторитет і педагогічні позиції, завдають страшного удару по родинно-шкільному вихованню.   </a:t>
            </a:r>
            <a:endParaRPr lang="ru-RU" b="1" dirty="0" smtClean="0">
              <a:solidFill>
                <a:srgbClr val="0000FF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АКТУАЛЬНІСТЬ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solidFill>
                  <a:srgbClr val="0000FF"/>
                </a:solidFill>
              </a:rPr>
              <a:t>визначається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зумовленими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сьогоденням</a:t>
            </a:r>
            <a:r>
              <a:rPr lang="ru-RU" dirty="0" smtClean="0">
                <a:solidFill>
                  <a:srgbClr val="0000FF"/>
                </a:solidFill>
              </a:rPr>
              <a:t> потребами </a:t>
            </a:r>
            <a:r>
              <a:rPr lang="ru-RU" dirty="0" err="1" smtClean="0">
                <a:solidFill>
                  <a:srgbClr val="0000FF"/>
                </a:solidFill>
              </a:rPr>
              <a:t>подальшого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розвитку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етнопедагогіки</a:t>
            </a:r>
            <a:r>
              <a:rPr lang="ru-RU" dirty="0" smtClean="0">
                <a:solidFill>
                  <a:srgbClr val="0000FF"/>
                </a:solidFill>
              </a:rPr>
              <a:t> як науки,</a:t>
            </a:r>
            <a:r>
              <a:rPr lang="uk-UA" dirty="0" smtClean="0">
                <a:solidFill>
                  <a:srgbClr val="0000FF"/>
                </a:solidFill>
              </a:rPr>
              <a:t> визначенні цінностей народної педагогіки, яка полягає в її органічній єдності з укладами життя народу, його історією, культурою і побутовими традиціями. </a:t>
            </a:r>
            <a:endParaRPr lang="uk-UA" dirty="0" smtClean="0">
              <a:solidFill>
                <a:srgbClr val="0000FF"/>
              </a:solidFill>
            </a:endParaRPr>
          </a:p>
          <a:p>
            <a:r>
              <a:rPr lang="uk-UA" dirty="0" smtClean="0">
                <a:solidFill>
                  <a:srgbClr val="0000FF"/>
                </a:solidFill>
              </a:rPr>
              <a:t>Т</a:t>
            </a:r>
            <a:r>
              <a:rPr lang="ru-RU" dirty="0" err="1" smtClean="0">
                <a:solidFill>
                  <a:srgbClr val="0000FF"/>
                </a:solidFill>
              </a:rPr>
              <a:t>акож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участю</a:t>
            </a:r>
            <a:r>
              <a:rPr lang="uk-UA" dirty="0" smtClean="0">
                <a:solidFill>
                  <a:srgbClr val="0000FF"/>
                </a:solidFill>
              </a:rPr>
              <a:t> </a:t>
            </a:r>
            <a:r>
              <a:rPr lang="uk-UA" dirty="0" err="1" smtClean="0">
                <a:solidFill>
                  <a:srgbClr val="0000FF"/>
                </a:solidFill>
              </a:rPr>
              <a:t>етнопедагогіки</a:t>
            </a:r>
            <a:r>
              <a:rPr lang="uk-UA" dirty="0" smtClean="0">
                <a:solidFill>
                  <a:srgbClr val="0000FF"/>
                </a:solidFill>
              </a:rPr>
              <a:t> </a:t>
            </a:r>
            <a:r>
              <a:rPr lang="ru-RU" dirty="0" smtClean="0">
                <a:solidFill>
                  <a:srgbClr val="0000FF"/>
                </a:solidFill>
              </a:rPr>
              <a:t> у </a:t>
            </a:r>
            <a:r>
              <a:rPr lang="ru-RU" dirty="0" err="1" smtClean="0">
                <a:solidFill>
                  <a:srgbClr val="0000FF"/>
                </a:solidFill>
              </a:rPr>
              <a:t>вихованні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прилученні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молоді</a:t>
            </a:r>
            <a:r>
              <a:rPr lang="ru-RU" dirty="0" smtClean="0">
                <a:solidFill>
                  <a:srgbClr val="0000FF"/>
                </a:solidFill>
              </a:rPr>
              <a:t> до </a:t>
            </a:r>
            <a:r>
              <a:rPr lang="ru-RU" dirty="0" err="1" smtClean="0">
                <a:solidFill>
                  <a:srgbClr val="0000FF"/>
                </a:solidFill>
              </a:rPr>
              <a:t>системи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народних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цінностей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національних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традицій</a:t>
            </a:r>
            <a:r>
              <a:rPr lang="ru-RU" dirty="0" smtClean="0">
                <a:solidFill>
                  <a:srgbClr val="0000FF"/>
                </a:solidFill>
              </a:rPr>
              <a:t> та </a:t>
            </a:r>
            <a:r>
              <a:rPr lang="ru-RU" dirty="0" err="1" smtClean="0">
                <a:solidFill>
                  <a:srgbClr val="0000FF"/>
                </a:solidFill>
              </a:rPr>
              <a:t>звичаїв</a:t>
            </a:r>
            <a:r>
              <a:rPr lang="ru-RU" dirty="0" smtClean="0">
                <a:solidFill>
                  <a:srgbClr val="0000FF"/>
                </a:solidFill>
              </a:rPr>
              <a:t>. </a:t>
            </a:r>
            <a:endParaRPr lang="ru-RU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МЕТА: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 err="1" smtClean="0">
                <a:solidFill>
                  <a:srgbClr val="0000FF"/>
                </a:solidFill>
              </a:rPr>
              <a:t>визначити</a:t>
            </a:r>
            <a:r>
              <a:rPr lang="ru-RU" sz="3200" b="1" dirty="0" smtClean="0">
                <a:solidFill>
                  <a:srgbClr val="0000FF"/>
                </a:solidFill>
              </a:rPr>
              <a:t> </a:t>
            </a:r>
            <a:r>
              <a:rPr lang="ru-RU" sz="3200" b="1" dirty="0" err="1" smtClean="0">
                <a:solidFill>
                  <a:srgbClr val="0000FF"/>
                </a:solidFill>
              </a:rPr>
              <a:t>особливості</a:t>
            </a:r>
            <a:r>
              <a:rPr lang="ru-RU" sz="3200" b="1" dirty="0" smtClean="0">
                <a:solidFill>
                  <a:srgbClr val="0000FF"/>
                </a:solidFill>
              </a:rPr>
              <a:t> </a:t>
            </a:r>
            <a:r>
              <a:rPr lang="ru-RU" sz="3200" b="1" dirty="0" err="1" smtClean="0">
                <a:solidFill>
                  <a:srgbClr val="0000FF"/>
                </a:solidFill>
              </a:rPr>
              <a:t>застосування</a:t>
            </a:r>
            <a:r>
              <a:rPr lang="ru-RU" sz="3200" b="1" dirty="0" smtClean="0">
                <a:solidFill>
                  <a:srgbClr val="0000FF"/>
                </a:solidFill>
              </a:rPr>
              <a:t> </a:t>
            </a:r>
            <a:r>
              <a:rPr lang="ru-RU" sz="3200" b="1" dirty="0" err="1" smtClean="0">
                <a:solidFill>
                  <a:srgbClr val="0000FF"/>
                </a:solidFill>
              </a:rPr>
              <a:t>елементів</a:t>
            </a:r>
            <a:r>
              <a:rPr lang="ru-RU" sz="3200" b="1" dirty="0" smtClean="0">
                <a:solidFill>
                  <a:srgbClr val="0000FF"/>
                </a:solidFill>
              </a:rPr>
              <a:t> </a:t>
            </a:r>
            <a:r>
              <a:rPr lang="ru-RU" sz="3200" b="1" dirty="0" err="1" smtClean="0">
                <a:solidFill>
                  <a:srgbClr val="0000FF"/>
                </a:solidFill>
              </a:rPr>
              <a:t>етнопедагогіки</a:t>
            </a:r>
            <a:r>
              <a:rPr lang="ru-RU" sz="3200" b="1" dirty="0" smtClean="0">
                <a:solidFill>
                  <a:srgbClr val="0000FF"/>
                </a:solidFill>
              </a:rPr>
              <a:t> </a:t>
            </a:r>
            <a:r>
              <a:rPr lang="ru-RU" sz="3200" b="1" dirty="0" smtClean="0">
                <a:solidFill>
                  <a:srgbClr val="0000FF"/>
                </a:solidFill>
              </a:rPr>
              <a:t>в </a:t>
            </a:r>
            <a:r>
              <a:rPr lang="ru-RU" sz="3200" b="1" dirty="0" err="1" smtClean="0">
                <a:solidFill>
                  <a:srgbClr val="0000FF"/>
                </a:solidFill>
              </a:rPr>
              <a:t>творах</a:t>
            </a:r>
            <a:r>
              <a:rPr lang="ru-RU" sz="3200" b="1" dirty="0" smtClean="0">
                <a:solidFill>
                  <a:srgbClr val="0000FF"/>
                </a:solidFill>
              </a:rPr>
              <a:t> </a:t>
            </a:r>
            <a:r>
              <a:rPr lang="ru-RU" sz="3200" b="1" dirty="0" err="1" smtClean="0">
                <a:solidFill>
                  <a:srgbClr val="0000FF"/>
                </a:solidFill>
              </a:rPr>
              <a:t>українських</a:t>
            </a:r>
            <a:r>
              <a:rPr lang="ru-RU" sz="3200" b="1" dirty="0" smtClean="0">
                <a:solidFill>
                  <a:srgbClr val="0000FF"/>
                </a:solidFill>
              </a:rPr>
              <a:t> </a:t>
            </a:r>
            <a:r>
              <a:rPr lang="ru-RU" sz="3200" b="1" dirty="0" err="1" smtClean="0">
                <a:solidFill>
                  <a:srgbClr val="0000FF"/>
                </a:solidFill>
              </a:rPr>
              <a:t>письменників</a:t>
            </a:r>
            <a:r>
              <a:rPr lang="ru-RU" sz="3200" b="1" dirty="0" smtClean="0">
                <a:solidFill>
                  <a:srgbClr val="0000FF"/>
                </a:solidFill>
              </a:rPr>
              <a:t> та передача молодому </a:t>
            </a:r>
            <a:r>
              <a:rPr lang="ru-RU" sz="3200" b="1" dirty="0" err="1" smtClean="0">
                <a:solidFill>
                  <a:srgbClr val="0000FF"/>
                </a:solidFill>
              </a:rPr>
              <a:t>поколінню</a:t>
            </a:r>
            <a:r>
              <a:rPr lang="ru-RU" sz="3200" b="1" dirty="0" smtClean="0">
                <a:solidFill>
                  <a:srgbClr val="0000FF"/>
                </a:solidFill>
              </a:rPr>
              <a:t> </a:t>
            </a:r>
            <a:r>
              <a:rPr lang="ru-RU" sz="3200" b="1" dirty="0" err="1" smtClean="0">
                <a:solidFill>
                  <a:srgbClr val="0000FF"/>
                </a:solidFill>
              </a:rPr>
              <a:t>багатства</a:t>
            </a:r>
            <a:r>
              <a:rPr lang="ru-RU" sz="3200" b="1" dirty="0" smtClean="0">
                <a:solidFill>
                  <a:srgbClr val="0000FF"/>
                </a:solidFill>
              </a:rPr>
              <a:t> </a:t>
            </a:r>
            <a:r>
              <a:rPr lang="ru-RU" sz="3200" b="1" dirty="0" err="1" smtClean="0">
                <a:solidFill>
                  <a:srgbClr val="0000FF"/>
                </a:solidFill>
              </a:rPr>
              <a:t>духовної</a:t>
            </a:r>
            <a:r>
              <a:rPr lang="ru-RU" sz="3200" b="1" dirty="0" smtClean="0">
                <a:solidFill>
                  <a:srgbClr val="0000FF"/>
                </a:solidFill>
              </a:rPr>
              <a:t> </a:t>
            </a:r>
            <a:r>
              <a:rPr lang="ru-RU" sz="3200" b="1" dirty="0" err="1" smtClean="0">
                <a:solidFill>
                  <a:srgbClr val="0000FF"/>
                </a:solidFill>
              </a:rPr>
              <a:t>культури</a:t>
            </a:r>
            <a:r>
              <a:rPr lang="ru-RU" sz="3200" b="1" dirty="0" smtClean="0">
                <a:solidFill>
                  <a:srgbClr val="0000FF"/>
                </a:solidFill>
              </a:rPr>
              <a:t> народу, </a:t>
            </a:r>
            <a:r>
              <a:rPr lang="ru-RU" sz="3200" b="1" dirty="0" err="1" smtClean="0">
                <a:solidFill>
                  <a:srgbClr val="0000FF"/>
                </a:solidFill>
              </a:rPr>
              <a:t>його</a:t>
            </a:r>
            <a:r>
              <a:rPr lang="ru-RU" sz="3200" b="1" dirty="0" smtClean="0">
                <a:solidFill>
                  <a:srgbClr val="0000FF"/>
                </a:solidFill>
              </a:rPr>
              <a:t> </a:t>
            </a:r>
            <a:r>
              <a:rPr lang="ru-RU" sz="3200" b="1" dirty="0" err="1" smtClean="0">
                <a:solidFill>
                  <a:srgbClr val="0000FF"/>
                </a:solidFill>
              </a:rPr>
              <a:t>національної</a:t>
            </a:r>
            <a:r>
              <a:rPr lang="ru-RU" sz="3200" b="1" dirty="0" smtClean="0">
                <a:solidFill>
                  <a:srgbClr val="0000FF"/>
                </a:solidFill>
              </a:rPr>
              <a:t> </a:t>
            </a:r>
            <a:r>
              <a:rPr lang="ru-RU" sz="3200" b="1" dirty="0" err="1" smtClean="0">
                <a:solidFill>
                  <a:srgbClr val="0000FF"/>
                </a:solidFill>
              </a:rPr>
              <a:t>ментальності</a:t>
            </a:r>
            <a:r>
              <a:rPr lang="ru-RU" sz="3200" b="1" dirty="0" smtClean="0">
                <a:solidFill>
                  <a:srgbClr val="0000FF"/>
                </a:solidFill>
              </a:rPr>
              <a:t> та </a:t>
            </a:r>
            <a:r>
              <a:rPr lang="ru-RU" sz="3200" b="1" dirty="0" err="1" smtClean="0">
                <a:solidFill>
                  <a:srgbClr val="0000FF"/>
                </a:solidFill>
              </a:rPr>
              <a:t>своєрідності</a:t>
            </a:r>
            <a:r>
              <a:rPr lang="ru-RU" sz="3200" b="1" dirty="0" smtClean="0">
                <a:solidFill>
                  <a:srgbClr val="0000FF"/>
                </a:solidFill>
              </a:rPr>
              <a:t> </a:t>
            </a:r>
            <a:r>
              <a:rPr lang="ru-RU" sz="3200" b="1" dirty="0" err="1" smtClean="0">
                <a:solidFill>
                  <a:srgbClr val="0000FF"/>
                </a:solidFill>
              </a:rPr>
              <a:t>світогляду</a:t>
            </a:r>
            <a:r>
              <a:rPr lang="ru-RU" sz="3200" b="1" dirty="0" smtClean="0">
                <a:solidFill>
                  <a:srgbClr val="0000FF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ЗАВДАННЯ: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0000FF"/>
                </a:solidFill>
              </a:rPr>
              <a:t> - </a:t>
            </a:r>
            <a:r>
              <a:rPr lang="ru-RU" dirty="0" err="1" smtClean="0">
                <a:solidFill>
                  <a:srgbClr val="0000FF"/>
                </a:solidFill>
              </a:rPr>
              <a:t>виявити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вплив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етнопедагогіки</a:t>
            </a:r>
            <a:r>
              <a:rPr lang="ru-RU" dirty="0" smtClean="0">
                <a:solidFill>
                  <a:srgbClr val="0000FF"/>
                </a:solidFill>
              </a:rPr>
              <a:t> на </a:t>
            </a:r>
            <a:r>
              <a:rPr lang="ru-RU" dirty="0" err="1" smtClean="0">
                <a:solidFill>
                  <a:srgbClr val="0000FF"/>
                </a:solidFill>
              </a:rPr>
              <a:t>творчість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письменників</a:t>
            </a:r>
            <a:r>
              <a:rPr lang="ru-RU" dirty="0" smtClean="0">
                <a:solidFill>
                  <a:srgbClr val="0000FF"/>
                </a:solidFill>
              </a:rPr>
              <a:t>;</a:t>
            </a:r>
          </a:p>
          <a:p>
            <a:r>
              <a:rPr lang="ru-RU" dirty="0" smtClean="0">
                <a:solidFill>
                  <a:srgbClr val="0000FF"/>
                </a:solidFill>
              </a:rPr>
              <a:t> - </a:t>
            </a:r>
            <a:r>
              <a:rPr lang="uk-UA" dirty="0" err="1" smtClean="0">
                <a:solidFill>
                  <a:srgbClr val="0000FF"/>
                </a:solidFill>
              </a:rPr>
              <a:t>виховува</a:t>
            </a:r>
            <a:r>
              <a:rPr lang="ru-RU" dirty="0" err="1" smtClean="0">
                <a:solidFill>
                  <a:srgbClr val="0000FF"/>
                </a:solidFill>
              </a:rPr>
              <a:t>ти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шанобливе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ставлення</a:t>
            </a:r>
            <a:r>
              <a:rPr lang="ru-RU" dirty="0" smtClean="0">
                <a:solidFill>
                  <a:srgbClr val="0000FF"/>
                </a:solidFill>
              </a:rPr>
              <a:t> до </a:t>
            </a:r>
            <a:r>
              <a:rPr lang="ru-RU" dirty="0" err="1" smtClean="0">
                <a:solidFill>
                  <a:srgbClr val="0000FF"/>
                </a:solidFill>
              </a:rPr>
              <a:t>культурної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спадщини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народних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традицій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звичаїв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обрядовості</a:t>
            </a:r>
            <a:r>
              <a:rPr lang="uk-UA" dirty="0" smtClean="0">
                <a:solidFill>
                  <a:srgbClr val="0000FF"/>
                </a:solidFill>
              </a:rPr>
              <a:t>;</a:t>
            </a:r>
            <a:endParaRPr lang="ru-RU" dirty="0" smtClean="0">
              <a:solidFill>
                <a:srgbClr val="0000FF"/>
              </a:solidFill>
            </a:endParaRPr>
          </a:p>
          <a:p>
            <a:r>
              <a:rPr lang="ru-RU" dirty="0" smtClean="0">
                <a:solidFill>
                  <a:srgbClr val="0000FF"/>
                </a:solidFill>
              </a:rPr>
              <a:t>- </a:t>
            </a:r>
            <a:r>
              <a:rPr lang="uk-UA" dirty="0" smtClean="0">
                <a:solidFill>
                  <a:srgbClr val="0000FF"/>
                </a:solidFill>
              </a:rPr>
              <a:t>з'ясувати суть навчання і виховання дітей від найдавніших часів до </a:t>
            </a:r>
            <a:r>
              <a:rPr lang="uk-UA" dirty="0" smtClean="0">
                <a:solidFill>
                  <a:srgbClr val="0000FF"/>
                </a:solidFill>
              </a:rPr>
              <a:t>сучасності</a:t>
            </a:r>
            <a:r>
              <a:rPr lang="uk-UA" dirty="0" smtClean="0">
                <a:solidFill>
                  <a:srgbClr val="0000FF"/>
                </a:solidFill>
              </a:rPr>
              <a:t>;</a:t>
            </a:r>
            <a:endParaRPr lang="ru-RU" dirty="0" smtClean="0">
              <a:solidFill>
                <a:srgbClr val="0000FF"/>
              </a:solidFill>
            </a:endParaRPr>
          </a:p>
          <a:p>
            <a:r>
              <a:rPr lang="uk-UA" dirty="0" smtClean="0">
                <a:solidFill>
                  <a:srgbClr val="0000FF"/>
                </a:solidFill>
              </a:rPr>
              <a:t>- показати значення сімейного виховання у творчості Панаса Мирного;</a:t>
            </a:r>
            <a:endParaRPr lang="ru-RU" dirty="0" smtClean="0">
              <a:solidFill>
                <a:srgbClr val="0000FF"/>
              </a:solidFill>
            </a:endParaRPr>
          </a:p>
          <a:p>
            <a:r>
              <a:rPr lang="uk-UA" dirty="0" smtClean="0">
                <a:solidFill>
                  <a:srgbClr val="0000FF"/>
                </a:solidFill>
              </a:rPr>
              <a:t> -  розкрити вплив світогляду  українського народу та ідеї народності виховання у творчості Лесі Українки та Юрія </a:t>
            </a:r>
            <a:r>
              <a:rPr lang="uk-UA" dirty="0" err="1" smtClean="0">
                <a:solidFill>
                  <a:srgbClr val="0000FF"/>
                </a:solidFill>
              </a:rPr>
              <a:t>Федьковича</a:t>
            </a:r>
            <a:r>
              <a:rPr lang="uk-UA" dirty="0" smtClean="0">
                <a:solidFill>
                  <a:srgbClr val="0000FF"/>
                </a:solidFill>
              </a:rPr>
              <a:t>.</a:t>
            </a:r>
            <a:endParaRPr lang="ru-RU" dirty="0" smtClean="0">
              <a:solidFill>
                <a:srgbClr val="0000FF"/>
              </a:solidFill>
            </a:endParaRPr>
          </a:p>
          <a:p>
            <a:endParaRPr lang="ru-RU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СТРУКТУРА РОБОТИ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uk-UA" sz="4800" b="1" dirty="0" smtClean="0">
                <a:solidFill>
                  <a:srgbClr val="0000FF"/>
                </a:solidFill>
              </a:rPr>
              <a:t>Науково-дослідницька робота</a:t>
            </a:r>
            <a:r>
              <a:rPr lang="ru-RU" sz="4800" b="1" dirty="0" smtClean="0">
                <a:solidFill>
                  <a:srgbClr val="0000FF"/>
                </a:solidFill>
              </a:rPr>
              <a:t> </a:t>
            </a:r>
            <a:r>
              <a:rPr lang="ru-RU" sz="4800" b="1" dirty="0" err="1" smtClean="0">
                <a:solidFill>
                  <a:srgbClr val="0000FF"/>
                </a:solidFill>
              </a:rPr>
              <a:t>складається</a:t>
            </a:r>
            <a:r>
              <a:rPr lang="ru-RU" sz="4800" b="1" dirty="0" smtClean="0">
                <a:solidFill>
                  <a:srgbClr val="0000FF"/>
                </a:solidFill>
              </a:rPr>
              <a:t> </a:t>
            </a:r>
            <a:r>
              <a:rPr lang="ru-RU" sz="4800" b="1" dirty="0" err="1" smtClean="0">
                <a:solidFill>
                  <a:srgbClr val="0000FF"/>
                </a:solidFill>
              </a:rPr>
              <a:t>зі</a:t>
            </a:r>
            <a:r>
              <a:rPr lang="ru-RU" sz="4800" b="1" dirty="0" smtClean="0">
                <a:solidFill>
                  <a:srgbClr val="0000FF"/>
                </a:solidFill>
              </a:rPr>
              <a:t> </a:t>
            </a:r>
            <a:r>
              <a:rPr lang="ru-RU" sz="4800" b="1" dirty="0" err="1" smtClean="0">
                <a:solidFill>
                  <a:srgbClr val="0000FF"/>
                </a:solidFill>
              </a:rPr>
              <a:t>вступу</a:t>
            </a:r>
            <a:r>
              <a:rPr lang="ru-RU" sz="4800" b="1" dirty="0" smtClean="0">
                <a:solidFill>
                  <a:srgbClr val="0000FF"/>
                </a:solidFill>
              </a:rPr>
              <a:t>, </a:t>
            </a:r>
            <a:r>
              <a:rPr lang="ru-RU" sz="4800" b="1" dirty="0" err="1" smtClean="0">
                <a:solidFill>
                  <a:srgbClr val="0000FF"/>
                </a:solidFill>
              </a:rPr>
              <a:t>двох</a:t>
            </a:r>
            <a:r>
              <a:rPr lang="ru-RU" sz="4800" b="1" dirty="0" smtClean="0">
                <a:solidFill>
                  <a:srgbClr val="0000FF"/>
                </a:solidFill>
              </a:rPr>
              <a:t> роз</a:t>
            </a:r>
            <a:r>
              <a:rPr lang="uk-UA" sz="4800" b="1" dirty="0" smtClean="0">
                <a:solidFill>
                  <a:srgbClr val="0000FF"/>
                </a:solidFill>
              </a:rPr>
              <a:t>д</a:t>
            </a:r>
            <a:r>
              <a:rPr lang="ru-RU" sz="4800" b="1" dirty="0" err="1" smtClean="0">
                <a:solidFill>
                  <a:srgbClr val="0000FF"/>
                </a:solidFill>
              </a:rPr>
              <a:t>ілів</a:t>
            </a:r>
            <a:r>
              <a:rPr lang="ru-RU" sz="4800" b="1" dirty="0" smtClean="0">
                <a:solidFill>
                  <a:srgbClr val="0000FF"/>
                </a:solidFill>
              </a:rPr>
              <a:t>, </a:t>
            </a:r>
            <a:r>
              <a:rPr lang="ru-RU" sz="4800" b="1" dirty="0" err="1" smtClean="0">
                <a:solidFill>
                  <a:srgbClr val="0000FF"/>
                </a:solidFill>
              </a:rPr>
              <a:t>висновків</a:t>
            </a:r>
            <a:r>
              <a:rPr lang="uk-UA" sz="4800" b="1" dirty="0" smtClean="0">
                <a:solidFill>
                  <a:srgbClr val="0000FF"/>
                </a:solidFill>
              </a:rPr>
              <a:t> та </a:t>
            </a:r>
            <a:r>
              <a:rPr lang="ru-RU" sz="4800" b="1" dirty="0" smtClean="0">
                <a:solidFill>
                  <a:srgbClr val="0000FF"/>
                </a:solidFill>
              </a:rPr>
              <a:t>списку </a:t>
            </a:r>
            <a:r>
              <a:rPr lang="uk-UA" sz="4800" b="1" dirty="0" smtClean="0">
                <a:solidFill>
                  <a:srgbClr val="0000FF"/>
                </a:solidFill>
              </a:rPr>
              <a:t>в</a:t>
            </a:r>
            <a:r>
              <a:rPr lang="ru-RU" sz="4800" b="1" dirty="0" err="1" smtClean="0">
                <a:solidFill>
                  <a:srgbClr val="0000FF"/>
                </a:solidFill>
              </a:rPr>
              <a:t>икористаних</a:t>
            </a:r>
            <a:r>
              <a:rPr lang="ru-RU" sz="4800" b="1" dirty="0" smtClean="0">
                <a:solidFill>
                  <a:srgbClr val="0000FF"/>
                </a:solidFill>
              </a:rPr>
              <a:t> </a:t>
            </a:r>
            <a:r>
              <a:rPr lang="ru-RU" sz="4800" b="1" dirty="0" err="1" smtClean="0">
                <a:solidFill>
                  <a:srgbClr val="0000FF"/>
                </a:solidFill>
              </a:rPr>
              <a:t>джер</a:t>
            </a:r>
            <a:r>
              <a:rPr lang="uk-UA" sz="4800" b="1" dirty="0" err="1" smtClean="0">
                <a:solidFill>
                  <a:srgbClr val="0000FF"/>
                </a:solidFill>
              </a:rPr>
              <a:t>ел</a:t>
            </a:r>
            <a:r>
              <a:rPr lang="uk-UA" sz="4800" b="1" dirty="0" smtClean="0">
                <a:solidFill>
                  <a:srgbClr val="0000FF"/>
                </a:solidFill>
              </a:rPr>
              <a:t>. </a:t>
            </a:r>
            <a:endParaRPr lang="ru-RU" sz="4800" b="1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Перший розділ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rgbClr val="0000FF"/>
                </a:solidFill>
              </a:rPr>
              <a:t>У першому розділі ми  показали становлення і розвиток </a:t>
            </a:r>
            <a:r>
              <a:rPr lang="uk-UA" dirty="0" err="1" smtClean="0">
                <a:solidFill>
                  <a:srgbClr val="0000FF"/>
                </a:solidFill>
              </a:rPr>
              <a:t>етнопедагогіки</a:t>
            </a:r>
            <a:r>
              <a:rPr lang="uk-UA" dirty="0" smtClean="0">
                <a:solidFill>
                  <a:srgbClr val="0000FF"/>
                </a:solidFill>
              </a:rPr>
              <a:t> як науки, виявили головну мету – надихати дітей та молодь на збереження  духовних надбань рідного народу, виховувати </a:t>
            </a:r>
            <a:r>
              <a:rPr lang="uk-UA" dirty="0" err="1" smtClean="0">
                <a:solidFill>
                  <a:srgbClr val="0000FF"/>
                </a:solidFill>
              </a:rPr>
              <a:t>високосвідомих</a:t>
            </a:r>
            <a:r>
              <a:rPr lang="uk-UA" dirty="0" smtClean="0">
                <a:solidFill>
                  <a:srgbClr val="0000FF"/>
                </a:solidFill>
              </a:rPr>
              <a:t> представників української нації, носіїв і творців національної культури. </a:t>
            </a:r>
            <a:endParaRPr lang="uk-UA" dirty="0" smtClean="0">
              <a:solidFill>
                <a:srgbClr val="0000FF"/>
              </a:solidFill>
            </a:endParaRPr>
          </a:p>
          <a:p>
            <a:r>
              <a:rPr lang="uk-UA" dirty="0" smtClean="0">
                <a:solidFill>
                  <a:srgbClr val="0000FF"/>
                </a:solidFill>
              </a:rPr>
              <a:t>Розкрили </a:t>
            </a:r>
            <a:r>
              <a:rPr lang="uk-UA" dirty="0" smtClean="0">
                <a:solidFill>
                  <a:srgbClr val="0000FF"/>
                </a:solidFill>
              </a:rPr>
              <a:t>структуру, яка включає в себе  українське </a:t>
            </a:r>
            <a:r>
              <a:rPr lang="uk-UA" dirty="0" err="1" smtClean="0">
                <a:solidFill>
                  <a:srgbClr val="0000FF"/>
                </a:solidFill>
              </a:rPr>
              <a:t>родинознавство</a:t>
            </a:r>
            <a:r>
              <a:rPr lang="uk-UA" dirty="0" smtClean="0">
                <a:solidFill>
                  <a:srgbClr val="0000FF"/>
                </a:solidFill>
              </a:rPr>
              <a:t>, народне </a:t>
            </a:r>
            <a:r>
              <a:rPr lang="uk-UA" dirty="0" err="1" smtClean="0">
                <a:solidFill>
                  <a:srgbClr val="0000FF"/>
                </a:solidFill>
              </a:rPr>
              <a:t>дитинознавство</a:t>
            </a:r>
            <a:r>
              <a:rPr lang="uk-UA" dirty="0" smtClean="0">
                <a:solidFill>
                  <a:srgbClr val="0000FF"/>
                </a:solidFill>
              </a:rPr>
              <a:t>, народну родинну педагогіку,  українське народне навчання та педагогічну деонтологію.</a:t>
            </a:r>
            <a:endParaRPr lang="ru-RU" dirty="0" smtClean="0">
              <a:solidFill>
                <a:srgbClr val="0000FF"/>
              </a:solidFill>
            </a:endParaRPr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Перший розділ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r>
              <a:rPr lang="uk-UA" sz="3600" dirty="0" smtClean="0">
                <a:solidFill>
                  <a:srgbClr val="0000FF"/>
                </a:solidFill>
              </a:rPr>
              <a:t>Визначили  суть навчання і виховання дітей від найдавніших часів до </a:t>
            </a:r>
            <a:r>
              <a:rPr lang="uk-UA" sz="3600" dirty="0" smtClean="0">
                <a:solidFill>
                  <a:srgbClr val="0000FF"/>
                </a:solidFill>
              </a:rPr>
              <a:t>сучасності</a:t>
            </a:r>
            <a:r>
              <a:rPr lang="uk-UA" sz="3600" dirty="0" smtClean="0">
                <a:solidFill>
                  <a:srgbClr val="0000FF"/>
                </a:solidFill>
              </a:rPr>
              <a:t>, розкрили роль народних ідеалів, зокрема таких, як : запорізький козак, січовий стрілець, господар, господиня та ін.</a:t>
            </a:r>
            <a:endParaRPr lang="ru-RU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0000FF"/>
                </a:solidFill>
              </a:rPr>
              <a:t>Другий розділ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800" dirty="0" smtClean="0">
                <a:solidFill>
                  <a:srgbClr val="0000FF"/>
                </a:solidFill>
              </a:rPr>
              <a:t>У другому розділі виявили значення сімейного виховання у творчості Панаса Мирного. Головна героїня  роману « Хіба ревуть воли, як ясла повні» не змогла дати синові любов, ніжну материнську ласку, лагідне слово. Вони не </a:t>
            </a:r>
            <a:r>
              <a:rPr lang="uk-UA" sz="2800" dirty="0" err="1" smtClean="0">
                <a:solidFill>
                  <a:srgbClr val="0000FF"/>
                </a:solidFill>
              </a:rPr>
              <a:t>дійШли</a:t>
            </a:r>
            <a:r>
              <a:rPr lang="uk-UA" sz="2800" dirty="0" smtClean="0">
                <a:solidFill>
                  <a:srgbClr val="0000FF"/>
                </a:solidFill>
              </a:rPr>
              <a:t> </a:t>
            </a:r>
            <a:r>
              <a:rPr lang="uk-UA" sz="2800" dirty="0" smtClean="0">
                <a:solidFill>
                  <a:srgbClr val="0000FF"/>
                </a:solidFill>
              </a:rPr>
              <a:t>згоди в сім’ї, тому що не змогли до кінця зрозуміти, що </a:t>
            </a:r>
            <a:r>
              <a:rPr lang="ru-RU" sz="2800" dirty="0" smtClean="0">
                <a:solidFill>
                  <a:srgbClr val="0000FF"/>
                </a:solidFill>
              </a:rPr>
              <a:t>лише </a:t>
            </a:r>
            <a:r>
              <a:rPr lang="uk-UA" sz="2800" dirty="0" smtClean="0">
                <a:solidFill>
                  <a:srgbClr val="0000FF"/>
                </a:solidFill>
              </a:rPr>
              <a:t> мир, злагода, взаємодопомога, подолання особистого егоїзму принесуть щастя їхній родині.</a:t>
            </a:r>
            <a:endParaRPr lang="ru-RU" sz="2800" dirty="0" smtClean="0">
              <a:solidFill>
                <a:srgbClr val="0000FF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0000FF"/>
                </a:solidFill>
              </a:rPr>
              <a:t>Другий розділ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3600" dirty="0" smtClean="0">
                <a:solidFill>
                  <a:srgbClr val="0000FF"/>
                </a:solidFill>
              </a:rPr>
              <a:t>Твори Лесі Українки – школа життя, джерело пізнання, мислення, глибокого патріотизму, а її педагогічні, філософські, соціально-етичні погляди стали значним внеском у становленні українського шкільництва, теорії і практики навчання та виховання молоді</a:t>
            </a:r>
            <a:endParaRPr lang="ru-RU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</TotalTime>
  <Words>485</Words>
  <Application>Microsoft Office PowerPoint</Application>
  <PresentationFormat>Экран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ТЕМА</vt:lpstr>
      <vt:lpstr>АКТУАЛЬНІСТЬ</vt:lpstr>
      <vt:lpstr>МЕТА:</vt:lpstr>
      <vt:lpstr>ЗАВДАННЯ:</vt:lpstr>
      <vt:lpstr>СТРУКТУРА РОБОТИ</vt:lpstr>
      <vt:lpstr>Перший розділ</vt:lpstr>
      <vt:lpstr>Перший розділ</vt:lpstr>
      <vt:lpstr>Другий розділ</vt:lpstr>
      <vt:lpstr>Другий розділ</vt:lpstr>
      <vt:lpstr>Другий розділ</vt:lpstr>
      <vt:lpstr>ВИСНОВКИ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</dc:title>
  <dc:creator>Дмитрий Каленюк</dc:creator>
  <cp:lastModifiedBy>Дмитрий Каленюк</cp:lastModifiedBy>
  <cp:revision>8</cp:revision>
  <dcterms:created xsi:type="dcterms:W3CDTF">2015-12-11T06:40:32Z</dcterms:created>
  <dcterms:modified xsi:type="dcterms:W3CDTF">2015-12-11T07:52:55Z</dcterms:modified>
</cp:coreProperties>
</file>