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81" r:id="rId2"/>
    <p:sldId id="282" r:id="rId3"/>
    <p:sldId id="285" r:id="rId4"/>
    <p:sldId id="283" r:id="rId5"/>
    <p:sldId id="257" r:id="rId6"/>
    <p:sldId id="280" r:id="rId7"/>
    <p:sldId id="284" r:id="rId8"/>
    <p:sldId id="270" r:id="rId9"/>
    <p:sldId id="271" r:id="rId10"/>
    <p:sldId id="260" r:id="rId11"/>
    <p:sldId id="272" r:id="rId12"/>
    <p:sldId id="273" r:id="rId13"/>
    <p:sldId id="277" r:id="rId14"/>
    <p:sldId id="276" r:id="rId15"/>
    <p:sldId id="274" r:id="rId16"/>
    <p:sldId id="279" r:id="rId17"/>
    <p:sldId id="288" r:id="rId18"/>
    <p:sldId id="26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2934" y="-10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99575-9AC5-46D4-B2FF-24470E5243B8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01BB3A-A32D-41CF-AA0D-FF109BF670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1BB3A-A32D-41CF-AA0D-FF109BF6703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1BB3A-A32D-41CF-AA0D-FF109BF6703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1571612"/>
            <a:ext cx="7854696" cy="3929090"/>
          </a:xfrm>
        </p:spPr>
        <p:txBody>
          <a:bodyPr>
            <a:no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СЛІД ТАРАСА ШЕВЧЕНКА </a:t>
            </a:r>
          </a:p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В ІСТОРІЇ ХЕРСОНЩИНИ ТА КОБЗАРЕВІ МОТИВИ В КОНТЕКСТІ ЛІТЕРАТУРИ</a:t>
            </a:r>
          </a:p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РІДНОГО КРАЮ</a:t>
            </a:r>
            <a:endParaRPr lang="uk-UA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Мотив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любов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рідного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краю у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ранніх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творах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Дніпрової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Чайки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(1883 – 1884 р.р. )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99358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Україно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моя мила», «Думка», «Батьку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щирий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засудження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представників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ліберальної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інтелігенції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вболівають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 народ, не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виступають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4714884"/>
            <a:ext cx="742955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Співзвучні із творами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М.Старицького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(«До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молоді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«До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Грінченка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(«Доки?», «Могила», «У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темряві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»), 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Грушевського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(«Не весело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Вкраїні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Т.Г. Шевченка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 мертвим, і живим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Думи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думи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..»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«Сон»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(Гори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мої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високі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…),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Мені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однаково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...» 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та ін.)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4555713" y="4088229"/>
            <a:ext cx="660082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Мотив збереження історичної пам'яті, </a:t>
            </a:r>
            <a:br>
              <a:rPr lang="uk-UA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звеличення козацької звитяги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496"/>
            <a:ext cx="4471990" cy="3467104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«Де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козацька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вільна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воля Буйно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процвітала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...,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 стояла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грізна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Січа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Вільная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орлиця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86380" y="3286124"/>
            <a:ext cx="385762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Холодний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Яр», «Тарасова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ніч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Іван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Підкова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», Гайдамаки»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«До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Основ’яненка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14414" y="5000636"/>
            <a:ext cx="5072098" cy="16312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Ідея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пробудити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серцях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співвітчизників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замулені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джерела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добра,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шляхетності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вірності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волелюбним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прагненням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пращурів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звеличувати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Запорозьку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Січ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колиску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визвольного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руху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1428736"/>
            <a:ext cx="4214842" cy="110799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Поез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ії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Дніпрової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Чайки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Знову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чайкою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літаю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Пізно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», «Молитва»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8" name="Стрелка вправо 7"/>
          <p:cNvSpPr/>
          <p:nvPr/>
        </p:nvSpPr>
        <p:spPr>
          <a:xfrm rot="1934798">
            <a:off x="4706618" y="2548757"/>
            <a:ext cx="85725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314" name="Picture 2" descr="Картинки по запросу шевченко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500174"/>
            <a:ext cx="3108185" cy="1492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285992"/>
            <a:ext cx="3500462" cy="378565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/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Сумління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спить…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Весь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повний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гніву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розум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Силкується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даремне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розбудить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Все спить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воно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приспало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Украденеє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щастя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 Хай же спить!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довго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 спать?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Прийде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страшне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вставання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Прокинься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ж,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ледарю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ж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спать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безпечно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Коли,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немов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кітлі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кипить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кругом,</a:t>
            </a:r>
          </a:p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Недужеє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: плач,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стогін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безконечний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собі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затулюєшся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сном!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86348" y="2285992"/>
            <a:ext cx="3857652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Т.Г. Шевченко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“Минають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дні, минають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ночі”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388" y="3071810"/>
            <a:ext cx="2714612" cy="286232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…Страшно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впасти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кайдани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Умирать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неволі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гірше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спати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заснути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навік-віки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сліду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 кинуть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Ніякого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однаково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жив,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загинув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286248" y="3571876"/>
            <a:ext cx="14070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Картинки по запросу шевченко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8691" y="714356"/>
            <a:ext cx="2965309" cy="1423670"/>
          </a:xfrm>
          <a:prstGeom prst="rect">
            <a:avLst/>
          </a:prstGeom>
          <a:noFill/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5900750" cy="156136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Мотив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справжнього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призначення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суспільстві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5720" y="1714488"/>
            <a:ext cx="3505190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Дніпрова Чайка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“Сумління”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5103674"/>
            <a:ext cx="3143272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Краще</a:t>
            </a:r>
            <a:r>
              <a:rPr lang="ru-RU" dirty="0" smtClean="0"/>
              <a:t> </a:t>
            </a:r>
            <a:r>
              <a:rPr lang="ru-RU" dirty="0" err="1" smtClean="0"/>
              <a:t>вмерти</a:t>
            </a:r>
            <a:r>
              <a:rPr lang="ru-RU" dirty="0" smtClean="0"/>
              <a:t>, </a:t>
            </a:r>
            <a:r>
              <a:rPr lang="ru-RU" dirty="0" err="1" smtClean="0"/>
              <a:t>повір</a:t>
            </a:r>
            <a:r>
              <a:rPr lang="ru-RU" dirty="0" smtClean="0"/>
              <a:t>,</a:t>
            </a:r>
          </a:p>
          <a:p>
            <a:r>
              <a:rPr lang="ru-RU" dirty="0" smtClean="0"/>
              <a:t>В час той </a:t>
            </a:r>
            <a:r>
              <a:rPr lang="ru-RU" dirty="0" err="1" smtClean="0"/>
              <a:t>дивний</a:t>
            </a:r>
            <a:r>
              <a:rPr lang="ru-RU" dirty="0" smtClean="0"/>
              <a:t> </a:t>
            </a:r>
            <a:r>
              <a:rPr lang="ru-RU" dirty="0" err="1" smtClean="0"/>
              <a:t>між</a:t>
            </a:r>
            <a:r>
              <a:rPr lang="ru-RU" dirty="0" smtClean="0"/>
              <a:t> </a:t>
            </a:r>
            <a:r>
              <a:rPr lang="ru-RU" dirty="0" err="1" smtClean="0"/>
              <a:t>гір</a:t>
            </a:r>
            <a:r>
              <a:rPr lang="ru-RU" dirty="0" smtClean="0"/>
              <a:t>,</a:t>
            </a:r>
          </a:p>
          <a:p>
            <a:r>
              <a:rPr lang="ru-RU" dirty="0" smtClean="0"/>
              <a:t>Та </a:t>
            </a:r>
            <a:r>
              <a:rPr lang="ru-RU" dirty="0" err="1" smtClean="0"/>
              <a:t>зазнавши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світу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долі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нікчемне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endParaRPr lang="ru-RU" dirty="0" smtClean="0"/>
          </a:p>
          <a:p>
            <a:r>
              <a:rPr lang="ru-RU" dirty="0" err="1" smtClean="0"/>
              <a:t>Волокти</a:t>
            </a:r>
            <a:r>
              <a:rPr lang="ru-RU" dirty="0" smtClean="0"/>
              <a:t> без </a:t>
            </a:r>
            <a:r>
              <a:rPr lang="ru-RU" dirty="0" err="1" smtClean="0"/>
              <a:t>пуття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Без </a:t>
            </a:r>
            <a:r>
              <a:rPr lang="ru-RU" dirty="0" err="1" smtClean="0"/>
              <a:t>надії</a:t>
            </a:r>
            <a:r>
              <a:rPr lang="ru-RU" dirty="0" smtClean="0"/>
              <a:t>, </a:t>
            </a:r>
            <a:r>
              <a:rPr lang="ru-RU" dirty="0" err="1" smtClean="0"/>
              <a:t>без</a:t>
            </a:r>
            <a:r>
              <a:rPr lang="ru-RU" dirty="0" smtClean="0"/>
              <a:t> сил </a:t>
            </a:r>
            <a:r>
              <a:rPr lang="ru-RU" dirty="0" err="1" smtClean="0"/>
              <a:t>і</a:t>
            </a:r>
            <a:r>
              <a:rPr lang="ru-RU" dirty="0" smtClean="0"/>
              <a:t> без </a:t>
            </a:r>
            <a:r>
              <a:rPr lang="ru-RU" dirty="0" err="1" smtClean="0"/>
              <a:t>волі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3500430" y="4572008"/>
            <a:ext cx="2584875" cy="40011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“Вгору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стежка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твоя”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Мотив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відчуття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значимості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Шевченкових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заповітів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поколінь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3829048" cy="314327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lang="ru-RU" sz="2800" b="1" dirty="0" smtClean="0"/>
              <a:t>«Думка. Перед портретом Тараса </a:t>
            </a:r>
            <a:r>
              <a:rPr lang="ru-RU" sz="2800" b="1" dirty="0" err="1" smtClean="0"/>
              <a:t>Шевченка</a:t>
            </a:r>
            <a:r>
              <a:rPr lang="ru-RU" sz="2800" b="1" dirty="0" smtClean="0"/>
              <a:t>» (1883) 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Сивий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дід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шапці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чорному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кожусі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Дивиться-сміється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Крізь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густії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вуса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діда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думка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Ластівкою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в’ється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Заглядає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вічі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Плаче та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сміється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</a:t>
            </a:r>
          </a:p>
        </p:txBody>
      </p:sp>
      <p:pic>
        <p:nvPicPr>
          <p:cNvPr id="31747" name="Picture 3" descr="Картинки по запросу портрет шевченка в кожусы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1500174"/>
            <a:ext cx="2970917" cy="358670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1500174"/>
            <a:ext cx="1643074" cy="92333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err="1" smtClean="0"/>
              <a:t>Послання</a:t>
            </a:r>
            <a:endParaRPr lang="ru-RU" b="1" dirty="0" smtClean="0"/>
          </a:p>
          <a:p>
            <a:r>
              <a:rPr lang="ru-RU" b="1" dirty="0" smtClean="0"/>
              <a:t>«І мертвим, </a:t>
            </a:r>
            <a:r>
              <a:rPr lang="ru-RU" b="1" dirty="0" err="1" smtClean="0"/>
              <a:t>і</a:t>
            </a:r>
            <a:r>
              <a:rPr lang="ru-RU" b="1" dirty="0" smtClean="0"/>
              <a:t> живим...»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5072074"/>
            <a:ext cx="350046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  <a:tab pos="1871663" algn="l"/>
                <a:tab pos="2555875" algn="l"/>
              </a:tabLst>
            </a:pPr>
            <a:r>
              <a:rPr lang="ru-RU" dirty="0" smtClean="0">
                <a:solidFill>
                  <a:srgbClr val="FF0000"/>
                </a:solidFill>
              </a:rPr>
              <a:t>“там </a:t>
            </a:r>
            <a:r>
              <a:rPr lang="ru-RU" dirty="0" err="1" smtClean="0">
                <a:solidFill>
                  <a:srgbClr val="FF0000"/>
                </a:solidFill>
              </a:rPr>
              <a:t>дід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ріднесенький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встає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  <a:tab pos="1871663" algn="l"/>
                <a:tab pos="2555875" algn="l"/>
              </a:tabLst>
            </a:pPr>
            <a:r>
              <a:rPr lang="ru-RU" dirty="0" smtClean="0">
                <a:solidFill>
                  <a:srgbClr val="FF0000"/>
                </a:solidFill>
              </a:rPr>
              <a:t>все </a:t>
            </a:r>
            <a:r>
              <a:rPr lang="ru-RU" dirty="0" err="1" smtClean="0">
                <a:solidFill>
                  <a:srgbClr val="FF0000"/>
                </a:solidFill>
              </a:rPr>
              <a:t>чоло</a:t>
            </a:r>
            <a:r>
              <a:rPr lang="ru-RU" dirty="0" smtClean="0">
                <a:solidFill>
                  <a:srgbClr val="FF0000"/>
                </a:solidFill>
              </a:rPr>
              <a:t> думою порите,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  <a:tab pos="1871663" algn="l"/>
                <a:tab pos="2555875" algn="l"/>
              </a:tabLst>
            </a:pPr>
            <a:r>
              <a:rPr lang="ru-RU" dirty="0" smtClean="0">
                <a:solidFill>
                  <a:srgbClr val="FF0000"/>
                </a:solidFill>
              </a:rPr>
              <a:t>лице </a:t>
            </a:r>
            <a:r>
              <a:rPr lang="ru-RU" dirty="0" err="1" smtClean="0">
                <a:solidFill>
                  <a:srgbClr val="FF0000"/>
                </a:solidFill>
              </a:rPr>
              <a:t>засмучене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  <a:r>
              <a:rPr lang="ru-RU" dirty="0" err="1" smtClean="0">
                <a:solidFill>
                  <a:srgbClr val="FF0000"/>
                </a:solidFill>
              </a:rPr>
              <a:t>бліде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  <a:tab pos="1871663" algn="l"/>
                <a:tab pos="2555875" algn="l"/>
              </a:tabLst>
            </a:pPr>
            <a:r>
              <a:rPr lang="ru-RU" dirty="0" err="1" smtClean="0">
                <a:solidFill>
                  <a:srgbClr val="FF0000"/>
                </a:solidFill>
              </a:rPr>
              <a:t>очі</a:t>
            </a:r>
            <a:r>
              <a:rPr lang="ru-RU" dirty="0" smtClean="0">
                <a:solidFill>
                  <a:srgbClr val="FF0000"/>
                </a:solidFill>
              </a:rPr>
              <a:t> тугою </a:t>
            </a:r>
            <a:r>
              <a:rPr lang="ru-RU" dirty="0" err="1" smtClean="0">
                <a:solidFill>
                  <a:srgbClr val="FF0000"/>
                </a:solidFill>
              </a:rPr>
              <a:t>повиті</a:t>
            </a:r>
            <a:r>
              <a:rPr lang="ru-RU" dirty="0" smtClean="0">
                <a:solidFill>
                  <a:srgbClr val="FF0000"/>
                </a:solidFill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  <a:tab pos="1871663" algn="l"/>
                <a:tab pos="2555875" algn="l"/>
              </a:tabLst>
            </a:pPr>
            <a:r>
              <a:rPr lang="ru-RU" dirty="0" smtClean="0">
                <a:solidFill>
                  <a:srgbClr val="FF0000"/>
                </a:solidFill>
              </a:rPr>
              <a:t> А </a:t>
            </a:r>
            <a:r>
              <a:rPr lang="ru-RU" dirty="0" err="1" smtClean="0">
                <a:solidFill>
                  <a:srgbClr val="FF0000"/>
                </a:solidFill>
              </a:rPr>
              <a:t>з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вуст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святеє</a:t>
            </a:r>
            <a:r>
              <a:rPr lang="ru-RU" dirty="0" smtClean="0">
                <a:solidFill>
                  <a:srgbClr val="FF0000"/>
                </a:solidFill>
              </a:rPr>
              <a:t> слово </a:t>
            </a:r>
            <a:r>
              <a:rPr lang="ru-RU" dirty="0" err="1" smtClean="0">
                <a:solidFill>
                  <a:srgbClr val="FF0000"/>
                </a:solidFill>
              </a:rPr>
              <a:t>йде</a:t>
            </a:r>
            <a:r>
              <a:rPr lang="ru-RU" dirty="0" smtClean="0">
                <a:solidFill>
                  <a:srgbClr val="FF0000"/>
                </a:solidFill>
              </a:rPr>
              <a:t>”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5008" y="5143512"/>
            <a:ext cx="3428992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dirty="0" smtClean="0"/>
              <a:t>“…святой кобзарь, </a:t>
            </a:r>
          </a:p>
          <a:p>
            <a:pPr algn="ctr"/>
            <a:r>
              <a:rPr lang="ru-RU" dirty="0" smtClean="0"/>
              <a:t>что с величавой силой  </a:t>
            </a:r>
          </a:p>
          <a:p>
            <a:pPr algn="ctr"/>
            <a:r>
              <a:rPr lang="ru-RU" dirty="0" smtClean="0"/>
              <a:t>страданья родины-Украины воспел” (</a:t>
            </a:r>
            <a:r>
              <a:rPr lang="ru-RU" dirty="0" err="1" smtClean="0"/>
              <a:t>Дніпрова</a:t>
            </a:r>
            <a:r>
              <a:rPr lang="ru-RU" dirty="0" smtClean="0"/>
              <a:t> Чайка </a:t>
            </a:r>
          </a:p>
          <a:p>
            <a:pPr algn="ctr"/>
            <a:r>
              <a:rPr lang="ru-RU" dirty="0" smtClean="0"/>
              <a:t>“К портрету Лермонтова” (1884) ).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4071942"/>
            <a:ext cx="314327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 smtClean="0"/>
              <a:t>«…О Кобзарю </a:t>
            </a:r>
            <a:r>
              <a:rPr lang="ru-RU" b="1" dirty="0" err="1" smtClean="0"/>
              <a:t>славний</a:t>
            </a:r>
            <a:r>
              <a:rPr lang="ru-RU" b="1" dirty="0" smtClean="0"/>
              <a:t>,</a:t>
            </a:r>
          </a:p>
          <a:p>
            <a:r>
              <a:rPr lang="ru-RU" b="1" dirty="0" smtClean="0"/>
              <a:t> </a:t>
            </a:r>
            <a:r>
              <a:rPr lang="ru-RU" b="1" dirty="0" err="1" smtClean="0"/>
              <a:t>Золотії</a:t>
            </a:r>
            <a:r>
              <a:rPr lang="ru-RU" b="1" dirty="0" smtClean="0"/>
              <a:t> струни! …»</a:t>
            </a:r>
            <a:endParaRPr lang="ru-RU" b="1" dirty="0"/>
          </a:p>
        </p:txBody>
      </p:sp>
      <p:sp>
        <p:nvSpPr>
          <p:cNvPr id="10" name="Стрелка вправо 9"/>
          <p:cNvSpPr/>
          <p:nvPr/>
        </p:nvSpPr>
        <p:spPr>
          <a:xfrm rot="19662253">
            <a:off x="3877777" y="2948249"/>
            <a:ext cx="978408" cy="358738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71538" y="4714884"/>
            <a:ext cx="143007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“Роковини”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58" y="5286388"/>
            <a:ext cx="167122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“За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байраком </a:t>
            </a:r>
          </a:p>
          <a:p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байрак”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3500430" y="5429264"/>
            <a:ext cx="355622" cy="358738"/>
          </a:xfrm>
          <a:prstGeom prst="rightArrow">
            <a:avLst>
              <a:gd name="adj1" fmla="val 56643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lang="ru-RU" sz="31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Дніпрова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Чайка</a:t>
            </a:r>
            <a: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"Як помру - то не ховайте..." </a:t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114800" cy="438912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«…де за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гріш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величну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справу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Піп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недбало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одправляє</a:t>
            </a:r>
            <a:endParaRPr lang="ru-RU" sz="2400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І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поважно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"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вічну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пам'ять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Вітер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димом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розмахає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endParaRPr lang="uk-UA" sz="24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"Де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білявая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берізка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Прихилилася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 дуба,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 од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світу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аж до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ночі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вгава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розмова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люба",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побіля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бунтівливого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моря,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“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крізь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сон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смертельний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чулась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Пісня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волі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пісня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сили</a:t>
            </a:r>
            <a:r>
              <a:rPr lang="ru-RU" sz="2400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”.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22441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86446" y="2571744"/>
            <a:ext cx="3000396" cy="230832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Як умру, то </a:t>
            </a:r>
            <a:r>
              <a:rPr lang="ru-RU" dirty="0" err="1" smtClean="0"/>
              <a:t>поховайте</a:t>
            </a:r>
            <a:endParaRPr lang="ru-RU" dirty="0" smtClean="0"/>
          </a:p>
          <a:p>
            <a:r>
              <a:rPr lang="ru-RU" dirty="0" smtClean="0"/>
              <a:t>Мене на </a:t>
            </a:r>
            <a:r>
              <a:rPr lang="ru-RU" dirty="0" err="1" smtClean="0"/>
              <a:t>могилі</a:t>
            </a:r>
            <a:endParaRPr lang="ru-RU" dirty="0" smtClean="0"/>
          </a:p>
          <a:p>
            <a:r>
              <a:rPr lang="ru-RU" dirty="0" err="1" smtClean="0"/>
              <a:t>Серед</a:t>
            </a:r>
            <a:r>
              <a:rPr lang="ru-RU" dirty="0" smtClean="0"/>
              <a:t> степу широкого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Вкраїні</a:t>
            </a:r>
            <a:r>
              <a:rPr lang="ru-RU" dirty="0" smtClean="0"/>
              <a:t> </a:t>
            </a:r>
            <a:r>
              <a:rPr lang="ru-RU" dirty="0" err="1" smtClean="0"/>
              <a:t>милій</a:t>
            </a:r>
            <a:r>
              <a:rPr lang="ru-RU" dirty="0" smtClean="0"/>
              <a:t>,</a:t>
            </a:r>
          </a:p>
          <a:p>
            <a:r>
              <a:rPr lang="ru-RU" dirty="0" err="1" smtClean="0"/>
              <a:t>Щоб</a:t>
            </a:r>
            <a:r>
              <a:rPr lang="ru-RU" dirty="0" smtClean="0"/>
              <a:t> лани </a:t>
            </a:r>
            <a:r>
              <a:rPr lang="ru-RU" dirty="0" err="1" smtClean="0"/>
              <a:t>широкополі</a:t>
            </a:r>
            <a:r>
              <a:rPr lang="ru-RU" dirty="0" smtClean="0"/>
              <a:t>,</a:t>
            </a:r>
          </a:p>
          <a:p>
            <a:r>
              <a:rPr lang="ru-RU" dirty="0" smtClean="0"/>
              <a:t>І </a:t>
            </a:r>
            <a:r>
              <a:rPr lang="ru-RU" dirty="0" err="1" smtClean="0"/>
              <a:t>Дніпро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кручі</a:t>
            </a:r>
            <a:endParaRPr lang="ru-RU" dirty="0" smtClean="0"/>
          </a:p>
          <a:p>
            <a:r>
              <a:rPr lang="ru-RU" dirty="0" err="1" smtClean="0"/>
              <a:t>Було</a:t>
            </a:r>
            <a:r>
              <a:rPr lang="ru-RU" dirty="0" smtClean="0"/>
              <a:t> видно,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чути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Як реве ревучий…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286380" y="5357826"/>
            <a:ext cx="364333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М. </a:t>
            </a:r>
            <a:r>
              <a:rPr lang="ru-RU" dirty="0" err="1" smtClean="0">
                <a:solidFill>
                  <a:srgbClr val="FF0000"/>
                </a:solidFill>
              </a:rPr>
              <a:t>Рильський</a:t>
            </a:r>
            <a:r>
              <a:rPr lang="ru-RU" dirty="0" smtClean="0">
                <a:solidFill>
                  <a:srgbClr val="FF0000"/>
                </a:solidFill>
              </a:rPr>
              <a:t> «Слово про </a:t>
            </a:r>
            <a:r>
              <a:rPr lang="ru-RU" dirty="0" err="1" smtClean="0">
                <a:solidFill>
                  <a:srgbClr val="FF0000"/>
                </a:solidFill>
              </a:rPr>
              <a:t>рідну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матір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r>
              <a:rPr lang="ru-RU" dirty="0" smtClean="0"/>
              <a:t>, М. Тихонов «Слово на </a:t>
            </a:r>
            <a:r>
              <a:rPr lang="ru-RU" dirty="0" err="1" smtClean="0"/>
              <a:t>Тарасовій</a:t>
            </a:r>
            <a:r>
              <a:rPr lang="ru-RU" dirty="0" smtClean="0"/>
              <a:t> </a:t>
            </a:r>
            <a:r>
              <a:rPr lang="ru-RU" dirty="0" err="1" smtClean="0"/>
              <a:t>горі</a:t>
            </a:r>
            <a:r>
              <a:rPr lang="ru-RU" dirty="0" smtClean="0"/>
              <a:t> в </a:t>
            </a:r>
            <a:r>
              <a:rPr lang="ru-RU" dirty="0" err="1" smtClean="0"/>
              <a:t>Каневі</a:t>
            </a:r>
            <a:r>
              <a:rPr lang="ru-RU" dirty="0" smtClean="0"/>
              <a:t>»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4714876" y="292893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7146913" y="4854615"/>
            <a:ext cx="3354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Картинки по запросу шевченко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35815" y="214290"/>
            <a:ext cx="3108185" cy="149226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602646" y="2000240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Т.Г.Шевченко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“Заповіт”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714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Мотиви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кохання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та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непростої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жіночої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дол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і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4857784" cy="142876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Пісня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Зорі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Дяківна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співа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соловейко», «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Вісточка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Балади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Галина криниця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00298" y="5643578"/>
            <a:ext cx="321471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Шевченкових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героїнь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зламані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соціальною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нерівністю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57884" y="1000108"/>
            <a:ext cx="307183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1162050" algn="l"/>
                <a:tab pos="1871663" algn="l"/>
                <a:tab pos="2555875" algn="l"/>
              </a:tabLst>
            </a:pP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убрав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квітками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  <a:tab pos="1871663" algn="l"/>
                <a:tab pos="2555875" algn="l"/>
              </a:tabLst>
            </a:pP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умив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її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сльозами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1162050" algn="l"/>
                <a:tab pos="1871663" algn="l"/>
                <a:tab pos="2555875" algn="l"/>
              </a:tabLst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уславив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всьому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світу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Щонайкращими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думками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AutoShape 2" descr="Картинки по запросу катерина шевченка карт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Картинки по запросу катерина шевченка картин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 descr="C:\Users\user\Desktop\2Оля\Без назва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571744"/>
            <a:ext cx="3179822" cy="420714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214546" y="4071942"/>
            <a:ext cx="3357586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Поеми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Т.Г.Шевченка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«Катерина», «Наймичка»,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Відьма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», «Сова»,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балада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«Тополя»… </a:t>
            </a:r>
          </a:p>
        </p:txBody>
      </p:sp>
      <p:sp>
        <p:nvSpPr>
          <p:cNvPr id="10" name="Стрелка вправо 9"/>
          <p:cNvSpPr/>
          <p:nvPr/>
        </p:nvSpPr>
        <p:spPr>
          <a:xfrm rot="5400000">
            <a:off x="3024929" y="3547311"/>
            <a:ext cx="57837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858148" y="2214554"/>
            <a:ext cx="1068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О.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Псьол</a:t>
            </a:r>
            <a:endParaRPr lang="ru-RU" dirty="0"/>
          </a:p>
        </p:txBody>
      </p:sp>
      <p:sp>
        <p:nvSpPr>
          <p:cNvPr id="3074" name="AutoShape 2" descr="Картинки по запросу портрет рэпнына шевчен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6" name="AutoShape 4" descr="Картинки по запросу портрет рэпнына шевчен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1472" y="1357298"/>
            <a:ext cx="3529941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Поезія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Дніпрово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Чайки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Картинки по запросу тополяя шевчен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1895029" cy="3214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Подружжя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Василевських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Феофан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Людмила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Файл:Софрон Кру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357586" cy="44152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Фотографії Дніпрова Чайка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5786446" y="1500174"/>
            <a:ext cx="2905145" cy="43577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TextBox 8"/>
          <p:cNvSpPr txBox="1"/>
          <p:nvPr/>
        </p:nvSpPr>
        <p:spPr>
          <a:xfrm>
            <a:off x="6072198" y="5857892"/>
            <a:ext cx="2437334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Дніпрова Чайка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1861-1927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28662" y="5786454"/>
            <a:ext cx="2571768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Софрон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Круть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1855-1912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000636"/>
            <a:ext cx="8229600" cy="15649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Мотиви розбитого кохання, зради, дівочої біди, інтимних переживань пронизують усю поетичну спадщину Дніпрової Чайки.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857232"/>
            <a:ext cx="40553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“Минуле”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“Ми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всі в самотині…”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1643050"/>
            <a:ext cx="336008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найтонші переливи почуттів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857232"/>
            <a:ext cx="442031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 журливі спогади про втрачене кохання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2285992"/>
            <a:ext cx="27974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“Чорнява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дівчино…”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71934" y="2285992"/>
            <a:ext cx="2029466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uk-UA" dirty="0" smtClean="0"/>
              <a:t>історія про зраду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1500174"/>
            <a:ext cx="50006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“Як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прощаються двоє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навіки”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“Що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мені з того, що ти мене не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любиш”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2928934"/>
            <a:ext cx="50259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для мене краса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молодечих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зіниць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?”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2786058"/>
            <a:ext cx="4000496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абсолютно </a:t>
            </a:r>
            <a:r>
              <a:rPr lang="ru-RU" dirty="0" err="1" smtClean="0"/>
              <a:t>позбавлене</a:t>
            </a:r>
            <a:r>
              <a:rPr lang="ru-RU" dirty="0" smtClean="0"/>
              <a:t> </a:t>
            </a:r>
            <a:r>
              <a:rPr lang="ru-RU" dirty="0" err="1" smtClean="0"/>
              <a:t>будь-якого</a:t>
            </a:r>
            <a:r>
              <a:rPr lang="ru-RU" dirty="0" smtClean="0"/>
              <a:t> </a:t>
            </a:r>
            <a:r>
              <a:rPr lang="ru-RU" dirty="0" err="1" smtClean="0"/>
              <a:t>сенсу</a:t>
            </a:r>
            <a:r>
              <a:rPr lang="ru-RU" dirty="0" smtClean="0"/>
              <a:t>, коли </a:t>
            </a:r>
            <a:r>
              <a:rPr lang="ru-RU" dirty="0" err="1" smtClean="0"/>
              <a:t>воно</a:t>
            </a:r>
            <a:r>
              <a:rPr lang="ru-RU" dirty="0" smtClean="0"/>
              <a:t> не </a:t>
            </a:r>
            <a:r>
              <a:rPr lang="ru-RU" dirty="0" err="1" smtClean="0"/>
              <a:t>осяяне</a:t>
            </a:r>
            <a:r>
              <a:rPr lang="ru-RU" dirty="0" smtClean="0"/>
              <a:t> вогнем </a:t>
            </a:r>
            <a:r>
              <a:rPr lang="ru-RU" dirty="0" err="1" smtClean="0"/>
              <a:t>любові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371475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/>
              <a:t>"</a:t>
            </a:r>
            <a:r>
              <a:rPr lang="ru-RU" sz="2000" b="1" dirty="0" err="1" smtClean="0"/>
              <a:t>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розтяв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серце</a:t>
            </a:r>
            <a:r>
              <a:rPr lang="ru-RU" sz="2000" b="1" dirty="0" smtClean="0"/>
              <a:t>..." "</a:t>
            </a:r>
            <a:r>
              <a:rPr lang="ru-RU" sz="2000" b="1" dirty="0" err="1" smtClean="0"/>
              <a:t>Зневажив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ти</a:t>
            </a:r>
            <a:r>
              <a:rPr lang="ru-RU" sz="2000" b="1" dirty="0" smtClean="0"/>
              <a:t> мене..."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3929066"/>
            <a:ext cx="45720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uk-UA" dirty="0" smtClean="0"/>
              <a:t>особиста драма Дніпрової Чайки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Людмила Волошка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«Батьку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славний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незабутній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428736"/>
            <a:ext cx="4500594" cy="438912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...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Поки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буде </a:t>
            </a:r>
            <a:endParaRPr lang="ru-RU" sz="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Україна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існувати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endParaRPr lang="ru-RU" sz="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забудуть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українки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Тебе, батьку,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шанувати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 од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пишного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палацу </a:t>
            </a:r>
            <a:endParaRPr lang="ru-RU" sz="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найменшої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хатини</a:t>
            </a:r>
            <a:endParaRPr lang="ru-RU" sz="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щирім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серці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українки</a:t>
            </a:r>
            <a:endParaRPr lang="ru-RU" sz="800" dirty="0" smtClean="0"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Вдячний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спомин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</a:t>
            </a:r>
            <a:r>
              <a:rPr lang="ru-RU" sz="2800" dirty="0" err="1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загине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2888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162050" algn="l"/>
                <a:tab pos="1871663" algn="l"/>
                <a:tab pos="2555875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].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Картинки по запросу тополяя шевче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71408" y="1428736"/>
            <a:ext cx="3693847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Картинки по запросу портрет рэпнына шевченк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 descr="C:\Users\user\Desktop\2Оля\Без названия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0"/>
            <a:ext cx="3480979" cy="39429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28" name="Picture 4" descr="C:\Users\user\Desktop\2Оля\repni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547908" cy="3323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user\Desktop\2Оля\38_Zhyvyj_Shevchenko_Dmytro_Chu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24" y="214290"/>
            <a:ext cx="2714676" cy="35754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1" name="Picture 7" descr="http://poltava-arenda.com.ua/file/1712787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786190"/>
            <a:ext cx="1984132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33" name="Picture 9" descr="http://poltava-arenda.com.ua/file/17127871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3286124"/>
            <a:ext cx="2661844" cy="35718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5" name="Picture 11" descr="http://uahistory.com/wp-content/uploads/2017/10/2479330_original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72264" y="3776972"/>
            <a:ext cx="2387797" cy="30810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TextBox 10"/>
          <p:cNvSpPr txBox="1"/>
          <p:nvPr/>
        </p:nvSpPr>
        <p:spPr>
          <a:xfrm>
            <a:off x="0" y="6211669"/>
            <a:ext cx="330667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dirty="0" smtClean="0"/>
              <a:t>Ганна </a:t>
            </a:r>
            <a:r>
              <a:rPr lang="ru-RU" dirty="0" err="1" smtClean="0"/>
              <a:t>Закревська</a:t>
            </a:r>
            <a:r>
              <a:rPr lang="ru-RU" dirty="0" smtClean="0"/>
              <a:t> </a:t>
            </a:r>
          </a:p>
          <a:p>
            <a:r>
              <a:rPr lang="ru-RU" dirty="0" smtClean="0"/>
              <a:t>"</a:t>
            </a:r>
            <a:r>
              <a:rPr lang="ru-RU" b="1" dirty="0" err="1" smtClean="0"/>
              <a:t>Якби</a:t>
            </a:r>
            <a:r>
              <a:rPr lang="ru-RU" b="1" dirty="0" smtClean="0"/>
              <a:t> </a:t>
            </a:r>
            <a:r>
              <a:rPr lang="ru-RU" b="1" dirty="0" err="1" smtClean="0"/>
              <a:t>зустрілися</a:t>
            </a:r>
            <a:r>
              <a:rPr lang="ru-RU" b="1" dirty="0" smtClean="0"/>
              <a:t> ми </a:t>
            </a:r>
            <a:r>
              <a:rPr lang="ru-RU" b="1" dirty="0" err="1" smtClean="0"/>
              <a:t>знову</a:t>
            </a:r>
            <a:r>
              <a:rPr lang="ru-RU" dirty="0" smtClean="0"/>
              <a:t>".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3643306" y="6211669"/>
            <a:ext cx="214314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Варвара </a:t>
            </a:r>
            <a:r>
              <a:rPr lang="ru-RU" dirty="0" err="1" smtClean="0"/>
              <a:t>Рєпн</a:t>
            </a:r>
            <a:r>
              <a:rPr lang="uk-UA" dirty="0" smtClean="0"/>
              <a:t>і</a:t>
            </a:r>
            <a:r>
              <a:rPr lang="ru-RU" dirty="0" smtClean="0"/>
              <a:t>на</a:t>
            </a:r>
          </a:p>
          <a:p>
            <a:r>
              <a:rPr lang="uk-UA" b="1" dirty="0" smtClean="0"/>
              <a:t>Поема </a:t>
            </a:r>
            <a:r>
              <a:rPr lang="uk-UA" b="1" dirty="0" err="1" smtClean="0"/>
              <a:t>“Тризна”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715140" y="6488668"/>
            <a:ext cx="212301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Олександра </a:t>
            </a:r>
            <a:r>
              <a:rPr lang="uk-UA" dirty="0" err="1" smtClean="0"/>
              <a:t>Псьол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143768" y="3357562"/>
            <a:ext cx="129875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К. </a:t>
            </a:r>
            <a:r>
              <a:rPr lang="uk-UA" dirty="0" err="1" smtClean="0"/>
              <a:t>Піунова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2928934"/>
            <a:ext cx="221464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Марія Максимович</a:t>
            </a:r>
          </a:p>
          <a:p>
            <a:r>
              <a:rPr lang="uk-UA" b="1" dirty="0" smtClean="0"/>
              <a:t>Вірш </a:t>
            </a:r>
            <a:r>
              <a:rPr lang="uk-UA" b="1" dirty="0" err="1" smtClean="0"/>
              <a:t>“Сон”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329642" cy="5824558"/>
          </a:xfrm>
        </p:spPr>
        <p:txBody>
          <a:bodyPr>
            <a:normAutofit/>
          </a:bodyPr>
          <a:lstStyle/>
          <a:p>
            <a:r>
              <a:rPr lang="uk-UA" b="1" dirty="0" smtClean="0"/>
              <a:t>Мета дослідницької роботи</a:t>
            </a:r>
            <a:r>
              <a:rPr lang="uk-UA" dirty="0" smtClean="0"/>
              <a:t>: </a:t>
            </a:r>
          </a:p>
          <a:p>
            <a:r>
              <a:rPr lang="uk-UA" dirty="0" smtClean="0"/>
              <a:t>установлення зв’язків Т.Г. Шевченка й Херсонщини та виділення шевченкових мотивів у творчості письменників рідного краю, зокрема Людмили Березіної-Василевської (Дніпрової Чайки)</a:t>
            </a:r>
            <a:endParaRPr lang="ru-RU" dirty="0" smtClean="0"/>
          </a:p>
          <a:p>
            <a:r>
              <a:rPr lang="uk-UA" b="1" dirty="0" smtClean="0"/>
              <a:t>Завдання</a:t>
            </a:r>
            <a:r>
              <a:rPr lang="uk-UA" dirty="0" smtClean="0"/>
              <a:t>: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- дослідити, як пов’язаний Кобзар та його рід із херсонським краєм;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- з</a:t>
            </a:r>
            <a:r>
              <a:rPr lang="ru-RU" dirty="0" smtClean="0"/>
              <a:t>’</a:t>
            </a:r>
            <a:r>
              <a:rPr lang="uk-UA" dirty="0" smtClean="0"/>
              <a:t>ясувати, як Шевченкове слово вплинуло на представників літературної Херсонщини;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- проаналізувати мотиви Шевченкових творів у поезіях Дніпрової Чайки;</a:t>
            </a:r>
            <a:endParaRPr lang="ru-RU" dirty="0" smtClean="0"/>
          </a:p>
          <a:p>
            <a:pPr>
              <a:buNone/>
            </a:pPr>
            <a:r>
              <a:rPr lang="uk-UA" dirty="0" smtClean="0"/>
              <a:t>- порівняти твори Т.Г.Шевченка й Дніпрової Чайки.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071570"/>
          </a:xfrm>
        </p:spPr>
        <p:txBody>
          <a:bodyPr>
            <a:normAutofit/>
          </a:bodyPr>
          <a:lstStyle/>
          <a:p>
            <a:pPr lvl="0"/>
            <a:r>
              <a:rPr lang="uk-UA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1.1. Цікаві факти херсонської шевченкіани</a:t>
            </a:r>
            <a:r>
              <a:rPr lang="uk-U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Світлина від Ветрови Лани."/>
          <p:cNvPicPr/>
          <p:nvPr/>
        </p:nvPicPr>
        <p:blipFill>
          <a:blip r:embed="rId2"/>
          <a:srcRect l="25000" r="24999"/>
          <a:stretch>
            <a:fillRect/>
          </a:stretch>
        </p:blipFill>
        <p:spPr bwMode="auto">
          <a:xfrm>
            <a:off x="4929190" y="1000108"/>
            <a:ext cx="3714776" cy="5143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Картинки по запросу рисовий шевченко"/>
          <p:cNvPicPr>
            <a:picLocks noChangeAspect="1" noChangeArrowheads="1"/>
          </p:cNvPicPr>
          <p:nvPr/>
        </p:nvPicPr>
        <p:blipFill>
          <a:blip r:embed="rId3"/>
          <a:srcRect l="30771" t="34666" r="29854" b="10334"/>
          <a:stretch>
            <a:fillRect/>
          </a:stretch>
        </p:blipFill>
        <p:spPr bwMode="auto">
          <a:xfrm>
            <a:off x="357158" y="928670"/>
            <a:ext cx="3857652" cy="3031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6" descr="Картинки по запросу рисовий шевченко"/>
          <p:cNvPicPr>
            <a:picLocks noChangeAspect="1" noChangeArrowheads="1"/>
          </p:cNvPicPr>
          <p:nvPr/>
        </p:nvPicPr>
        <p:blipFill>
          <a:blip r:embed="rId4"/>
          <a:srcRect l="30048" t="44873" r="25481"/>
          <a:stretch>
            <a:fillRect/>
          </a:stretch>
        </p:blipFill>
        <p:spPr bwMode="auto">
          <a:xfrm>
            <a:off x="2081079" y="3286124"/>
            <a:ext cx="3133863" cy="2185177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71472" y="5500702"/>
            <a:ext cx="778674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Рекорд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України в категорії "Наука і </a:t>
            </a:r>
            <a:r>
              <a:rPr kumimoji="0" lang="uk-UA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технології“</a:t>
            </a: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Загальна площа -1370кв. м, його можна побачити з космосу.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Досягнення вітчизняних рисоводів внесли до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Національної Книги Рекордів.</a:t>
            </a:r>
            <a:endParaRPr kumimoji="0" lang="uk-UA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8229600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6" name="Picture 6" descr="Картинки по запросу карта 8 сычей запорозьких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643866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86116" y="5643578"/>
            <a:ext cx="5857884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подорожей</a:t>
            </a:r>
            <a:r>
              <a:rPr lang="ru-RU" dirty="0" smtClean="0"/>
              <a:t> по </a:t>
            </a:r>
            <a:r>
              <a:rPr lang="ru-RU" dirty="0" err="1" smtClean="0"/>
              <a:t>Ніко</a:t>
            </a:r>
            <a:r>
              <a:rPr lang="uk-UA" dirty="0" smtClean="0"/>
              <a:t>по</a:t>
            </a:r>
            <a:r>
              <a:rPr lang="ru-RU" dirty="0" err="1" smtClean="0"/>
              <a:t>льщині</a:t>
            </a:r>
            <a:r>
              <a:rPr lang="ru-RU" dirty="0" smtClean="0"/>
              <a:t> Т. Г. Шевченко в селах </a:t>
            </a:r>
            <a:r>
              <a:rPr lang="ru-RU" dirty="0" err="1" smtClean="0"/>
              <a:t>Капулівці</a:t>
            </a:r>
            <a:r>
              <a:rPr lang="ru-RU" dirty="0" smtClean="0"/>
              <a:t> та </a:t>
            </a:r>
            <a:r>
              <a:rPr lang="ru-RU" dirty="0" err="1" smtClean="0"/>
              <a:t>Покровському</a:t>
            </a:r>
            <a:r>
              <a:rPr lang="ru-RU" dirty="0" smtClean="0"/>
              <a:t> оглянув </a:t>
            </a:r>
            <a:r>
              <a:rPr lang="ru-RU" dirty="0" err="1" smtClean="0"/>
              <a:t>руїни</a:t>
            </a:r>
            <a:r>
              <a:rPr lang="ru-RU" dirty="0" smtClean="0"/>
              <a:t> </a:t>
            </a:r>
            <a:r>
              <a:rPr lang="ru-RU" dirty="0" err="1" smtClean="0"/>
              <a:t>Старої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Нової</a:t>
            </a:r>
            <a:r>
              <a:rPr lang="ru-RU" dirty="0" smtClean="0"/>
              <a:t> </a:t>
            </a:r>
            <a:r>
              <a:rPr lang="ru-RU" dirty="0" err="1" smtClean="0"/>
              <a:t>Січі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за 15-20 </a:t>
            </a:r>
            <a:r>
              <a:rPr lang="ru-RU" dirty="0" err="1" smtClean="0"/>
              <a:t>кілометрів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межі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Херсонщиною</a:t>
            </a:r>
            <a:r>
              <a:rPr lang="ru-RU" dirty="0" smtClean="0"/>
              <a:t>».      </a:t>
            </a:r>
            <a:r>
              <a:rPr lang="ru-RU" b="1" dirty="0" smtClean="0"/>
              <a:t>Михайло </a:t>
            </a:r>
            <a:r>
              <a:rPr lang="ru-RU" b="1" dirty="0" err="1" smtClean="0"/>
              <a:t>Авдальян</a:t>
            </a:r>
            <a:r>
              <a:rPr lang="ru-RU" b="1" dirty="0" smtClean="0"/>
              <a:t>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Картинки по запросу модест мусоргский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4607275" cy="539915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5657671"/>
            <a:ext cx="4572000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серпні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1879 року Херсон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відвідав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Модест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Мусоргський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автор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музики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слова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Т.Г.Шевченка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(романс «Гопак», хор «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Дніпро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»)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Картинки по запросу Станіславі Білозерського району памятник шевченк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28"/>
            <a:ext cx="3714744" cy="53624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5000628" y="5643578"/>
            <a:ext cx="4143372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Пам'ятник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Т. Г.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Шевченку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встановлений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Станіславі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1922 року 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ініціативи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Ю. В. </a:t>
            </a:r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Шумського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Картинки по запросу 1879 року Херсон відвідав Модест Мусоргськи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0144" y="1643050"/>
            <a:ext cx="4362450" cy="5172075"/>
          </a:xfrm>
          <a:prstGeom prst="rect">
            <a:avLst/>
          </a:prstGeom>
          <a:noFill/>
        </p:spPr>
      </p:pic>
      <p:pic>
        <p:nvPicPr>
          <p:cNvPr id="37892" name="Picture 4" descr="Картинки по запросу 1879 року Херсон відвідав Модест Мусоргськи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3214686"/>
            <a:ext cx="4567226" cy="3262305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1643050"/>
            <a:ext cx="4429156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Лист праправнука </a:t>
            </a:r>
          </a:p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Т.Г. Шевченка  </a:t>
            </a:r>
            <a:br>
              <a:rPr lang="uk-UA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Петра Харитоновича Шевченка </a:t>
            </a:r>
          </a:p>
          <a:p>
            <a:pPr algn="ctr"/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із архіву Д.І </a:t>
            </a:r>
            <a:r>
              <a:rPr lang="uk-UA" sz="2000" b="1" dirty="0" err="1" smtClean="0">
                <a:latin typeface="Times New Roman" pitchFamily="18" charset="0"/>
                <a:cs typeface="Times New Roman" pitchFamily="18" charset="0"/>
              </a:rPr>
              <a:t>Файнштейна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1538" y="285728"/>
            <a:ext cx="7215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1.2. 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Шевченківське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коріння</a:t>
            </a: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uk-UA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херсонському краї</a:t>
            </a:r>
            <a:endParaRPr lang="ru-RU" sz="28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10400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Микола Федорович </a:t>
            </a:r>
            <a:r>
              <a:rPr lang="uk-UA" sz="3200" b="1" dirty="0" err="1" smtClean="0">
                <a:latin typeface="Times New Roman" pitchFamily="18" charset="0"/>
                <a:cs typeface="Times New Roman" pitchFamily="18" charset="0"/>
              </a:rPr>
              <a:t>Чернявський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«Під знаком Великого Духа»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krai.lib.kherson.ua/files/krai/Image/fotolitopus/chernyavskij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44" y="1340946"/>
            <a:ext cx="3500462" cy="5060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929058" y="2571744"/>
            <a:ext cx="4714876" cy="34163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не ясно вам стане: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плакав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поет-страдник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якими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сльозами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плакав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?..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сльози-перли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грають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безсмертною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красою в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Кобзарі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плакав над народом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вкупі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народом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плакав за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тією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волею,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неї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серце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німіє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!..”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5857916" cy="1143000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Людмила </a:t>
            </a:r>
            <a:r>
              <a:rPr lang="uk-UA" sz="4000" b="1" dirty="0" err="1" smtClean="0">
                <a:latin typeface="Times New Roman" pitchFamily="18" charset="0"/>
                <a:cs typeface="Times New Roman" pitchFamily="18" charset="0"/>
              </a:rPr>
              <a:t>Березіна-</a:t>
            </a:r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 Василевська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4357694"/>
            <a:ext cx="5214974" cy="175432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«Я зазнайомилась з Тарасом Шевченком. Перше всього попались мені «Гайдамаки» маленькою книжкою-метеликом, а потім його пісні, а потім «Кавказ» в рукописі. 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Все це... було вивчене напам’ять і дало спрагу до його творів і охоту </a:t>
            </a:r>
            <a:r>
              <a:rPr lang="uk-UA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наслідувать</a:t>
            </a:r>
            <a:r>
              <a:rPr lang="uk-UA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(Дніпрова Чайка).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Фотографії Дніпрова Чайка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357298"/>
            <a:ext cx="2690831" cy="40362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2" name="Picture 4" descr="Похожее изображение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14290"/>
            <a:ext cx="2705100" cy="381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414" name="Picture 6" descr="Картинки по запросу гайдамаки скорочено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1747230"/>
            <a:ext cx="2928958" cy="240012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5720" y="5572140"/>
            <a:ext cx="3024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Дніпрова Чайка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6215082"/>
            <a:ext cx="8643998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«..Бути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поетом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значить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учитися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нашого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безсмертного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Шевченка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latin typeface="Times New Roman" pitchFamily="18" charset="0"/>
                <a:cs typeface="Times New Roman" pitchFamily="18" charset="0"/>
              </a:rPr>
              <a:t>Мотив поетичного твору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643182"/>
            <a:ext cx="8501122" cy="292895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Мотив у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художньому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творі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італ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привід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спонукання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»)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ліричного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твору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другорядні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теми,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доповнюють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основну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algn="ct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найменший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елемент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сюжету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2317</TotalTime>
  <Words>1202</Words>
  <PresentationFormat>Экран (4:3)</PresentationFormat>
  <Paragraphs>172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Слайд 1</vt:lpstr>
      <vt:lpstr>Слайд 2</vt:lpstr>
      <vt:lpstr>1.1. Цікаві факти херсонської шевченкіани </vt:lpstr>
      <vt:lpstr>Слайд 4</vt:lpstr>
      <vt:lpstr>Слайд 5</vt:lpstr>
      <vt:lpstr> </vt:lpstr>
      <vt:lpstr>Микола Федорович Чернявський  «Під знаком Великого Духа»</vt:lpstr>
      <vt:lpstr>Людмила Березіна- Василевська</vt:lpstr>
      <vt:lpstr>Мотив поетичного твору</vt:lpstr>
      <vt:lpstr>Мотив любові до рідного краю у ранніх творах Дніпрової Чайки (1883 – 1884 р.р. ) </vt:lpstr>
      <vt:lpstr>Мотив збереження історичної пам'яті,  звеличення козацької звитяги</vt:lpstr>
      <vt:lpstr>  Мотив справжнього призначення поета в суспільстві </vt:lpstr>
      <vt:lpstr>Мотив відчуття значимості Шевченкових заповітів для нових поколінь </vt:lpstr>
      <vt:lpstr>   Дніпрова Чайка "Як помру - то не ховайте..."  </vt:lpstr>
      <vt:lpstr>Мотиви кохання та  непростої  жіночої долі</vt:lpstr>
      <vt:lpstr>Подружжя Василевських  Феофан і Людмила</vt:lpstr>
      <vt:lpstr>Слайд 17</vt:lpstr>
      <vt:lpstr>Людмила Волошка «Батьку славний, незабутній» 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219</cp:revision>
  <dcterms:created xsi:type="dcterms:W3CDTF">2017-11-19T16:09:09Z</dcterms:created>
  <dcterms:modified xsi:type="dcterms:W3CDTF">2019-12-02T15:45:28Z</dcterms:modified>
</cp:coreProperties>
</file>