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88" r:id="rId3"/>
    <p:sldId id="287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DDED55D-6FEA-401C-A389-1CDD9342AA1F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43D3EC-019C-41DE-8C66-A316250C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788C0C-A694-44BF-BFB6-17014255441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«Я</a:t>
            </a:r>
            <a:r>
              <a:rPr lang="uk-UA" smtClean="0"/>
              <a:t>кі</a:t>
            </a:r>
            <a:r>
              <a:rPr lang="ru-RU" smtClean="0"/>
              <a:t> проблеми виникли у ваших дітей  при переході до 5 класу?» -запитання батькам.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979481-F979-4DD9-8C99-53323C36A4EE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B151-D3A8-4082-AF5E-A014763D02BB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AFC4-E4E5-48AD-90D5-C07A753DF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5A27-522C-435B-8A1F-75C519A67587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1767-AE93-42CF-BC47-FDBD593B0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69BD-82FC-42E8-8737-56A5BC32656A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8F2B-529F-4946-83E5-A353C8244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F30E-6D3F-425A-B5BC-C52401652AB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3BD4-95E0-4792-982E-B109BD51B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F468-8BDD-4F24-B72C-DF2F5A921DC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6DD5-BA22-41BE-8434-9C37487E7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B24B-FBDA-4FC7-B2F9-93C1E0D60EE8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1D3A-318E-4559-BEE4-FB4CC64FC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352-B628-437C-8F19-24089D05D522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9E7D-76AD-413C-8AC9-F6649EB61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3D04-DF9C-4306-B3E3-986B8EDDC725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7AE6-B56C-4217-88BE-A284F219B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58B6-3035-4E2C-AE9A-BBCB4612A4FE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745C-9F02-4E71-B690-84A1A584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38E-35AB-4643-A2BC-48D4CB0193E6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97F0-2056-4679-AB4A-352A7468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D9BE-E8F5-4EB0-B02A-44625347C153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88F8-DE4B-4A16-9211-F5A3A3684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5488-FB21-4426-8F00-3A199C2C65D8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5980-6566-4B98-837E-54863BD45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B158-5AEC-447E-9115-310E7EBF88EE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4F8B-AEAF-4349-9E7A-DC96C08A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8B938-1424-479D-9ABB-E516578A3A89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484F41-73F2-4598-92B3-77E11C132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/>
          </p:cNvSpPr>
          <p:nvPr/>
        </p:nvSpPr>
        <p:spPr bwMode="auto">
          <a:xfrm>
            <a:off x="2843213" y="1125538"/>
            <a:ext cx="5257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5400" b="1">
                <a:solidFill>
                  <a:srgbClr val="800000"/>
                </a:solidFill>
              </a:rPr>
              <a:t>Адаптація учнів 5 класу до навчання в основній школі </a:t>
            </a:r>
            <a:br>
              <a:rPr lang="uk-UA" sz="5400" b="1">
                <a:solidFill>
                  <a:srgbClr val="800000"/>
                </a:solidFill>
              </a:rPr>
            </a:br>
            <a:endParaRPr lang="ru-RU" sz="5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404813"/>
            <a:ext cx="8748712" cy="5903912"/>
          </a:xfrm>
        </p:spPr>
        <p:txBody>
          <a:bodyPr/>
          <a:lstStyle/>
          <a:p>
            <a:pPr marL="273050" indent="-273050" eaLnBrk="1" hangingPunct="1">
              <a:lnSpc>
                <a:spcPct val="70000"/>
              </a:lnSpc>
            </a:pPr>
            <a:r>
              <a:rPr lang="ru-RU" sz="3400" b="1" smtClean="0">
                <a:solidFill>
                  <a:srgbClr val="000099"/>
                </a:solidFill>
              </a:rPr>
              <a:t>Інтелектуальна</a:t>
            </a:r>
            <a:r>
              <a:rPr lang="ru-RU" sz="3400" smtClean="0">
                <a:solidFill>
                  <a:srgbClr val="FF0000"/>
                </a:solidFill>
              </a:rPr>
              <a:t> </a:t>
            </a:r>
            <a:r>
              <a:rPr lang="ru-RU" sz="3400" smtClean="0"/>
              <a:t>– порушення інтелектуальної діяльності, відставання в розвитку від однолітків.</a:t>
            </a:r>
          </a:p>
          <a:p>
            <a:pPr marL="273050" indent="-273050" eaLnBrk="1" hangingPunct="1">
              <a:lnSpc>
                <a:spcPct val="70000"/>
              </a:lnSpc>
            </a:pPr>
            <a:r>
              <a:rPr lang="ru-RU" sz="3400" b="1" smtClean="0">
                <a:solidFill>
                  <a:srgbClr val="000099"/>
                </a:solidFill>
              </a:rPr>
              <a:t>Поведінкова</a:t>
            </a:r>
            <a:r>
              <a:rPr lang="ru-RU" sz="3400" smtClean="0"/>
              <a:t> – невідповідність поведінки дитини правовим та моральним нормам (агресивність, асоціальна поведінка).</a:t>
            </a:r>
          </a:p>
          <a:p>
            <a:pPr marL="273050" indent="-273050" eaLnBrk="1" hangingPunct="1">
              <a:lnSpc>
                <a:spcPct val="70000"/>
              </a:lnSpc>
            </a:pPr>
            <a:r>
              <a:rPr lang="ru-RU" sz="3400" b="1" smtClean="0">
                <a:solidFill>
                  <a:srgbClr val="000099"/>
                </a:solidFill>
              </a:rPr>
              <a:t>Комунікативна</a:t>
            </a:r>
            <a:r>
              <a:rPr lang="ru-RU" sz="3400" b="1" smtClean="0"/>
              <a:t> </a:t>
            </a:r>
            <a:r>
              <a:rPr lang="ru-RU" sz="3400" smtClean="0"/>
              <a:t>– труднощі у спілкуванні з  </a:t>
            </a:r>
          </a:p>
          <a:p>
            <a:pPr marL="273050" indent="-273050" eaLnBrk="1" hangingPunct="1">
              <a:lnSpc>
                <a:spcPct val="70000"/>
              </a:lnSpc>
              <a:buFont typeface="Arial" charset="0"/>
              <a:buNone/>
            </a:pPr>
            <a:r>
              <a:rPr lang="ru-RU" sz="3400" smtClean="0"/>
              <a:t>              одноліткми і дорослими.</a:t>
            </a:r>
          </a:p>
          <a:p>
            <a:pPr marL="273050" indent="-273050" eaLnBrk="1" hangingPunct="1">
              <a:lnSpc>
                <a:spcPct val="70000"/>
              </a:lnSpc>
            </a:pPr>
            <a:r>
              <a:rPr lang="ru-RU" sz="3400" b="1" smtClean="0">
                <a:solidFill>
                  <a:srgbClr val="000099"/>
                </a:solidFill>
              </a:rPr>
              <a:t>           Соматична</a:t>
            </a:r>
            <a:r>
              <a:rPr lang="ru-RU" sz="3400" smtClean="0"/>
              <a:t> – відхилення в </a:t>
            </a:r>
          </a:p>
          <a:p>
            <a:pPr marL="273050" indent="-273050" eaLnBrk="1" hangingPunct="1">
              <a:lnSpc>
                <a:spcPct val="70000"/>
              </a:lnSpc>
              <a:buFont typeface="Arial" charset="0"/>
              <a:buNone/>
            </a:pPr>
            <a:r>
              <a:rPr lang="ru-RU" sz="3400" smtClean="0"/>
              <a:t>               здоров’ї дитини.</a:t>
            </a:r>
          </a:p>
          <a:p>
            <a:pPr marL="273050" indent="-273050" eaLnBrk="1" hangingPunct="1">
              <a:lnSpc>
                <a:spcPct val="70000"/>
              </a:lnSpc>
            </a:pPr>
            <a:r>
              <a:rPr lang="ru-RU" sz="3400" b="1" smtClean="0">
                <a:solidFill>
                  <a:srgbClr val="000099"/>
                </a:solidFill>
              </a:rPr>
              <a:t>                Емоційна</a:t>
            </a:r>
            <a:r>
              <a:rPr lang="ru-RU" sz="3400" smtClean="0"/>
              <a:t> – емоційні труднощі,  </a:t>
            </a:r>
          </a:p>
          <a:p>
            <a:pPr marL="273050" indent="-273050" eaLnBrk="1" hangingPunct="1">
              <a:lnSpc>
                <a:spcPct val="70000"/>
              </a:lnSpc>
              <a:buFont typeface="Arial" charset="0"/>
              <a:buNone/>
            </a:pPr>
            <a:r>
              <a:rPr lang="ru-RU" sz="3400" smtClean="0"/>
              <a:t>                     тривоги з приводу проблем у школі.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89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569325" cy="5111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Перша умова шкільного успіху п’ятикласника — безумовне прийняття дитини, не дивлячись на ті невдачі, з якими вона вже зустрілася чи може зустрітися.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Якщо вас, щось хвилює в поведінці дитини, намагайтесь, як можна скоріше зустрітися і обговорити це з класним керівником  (психологом школи).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Якщо в сім</a:t>
            </a:r>
            <a:r>
              <a:rPr lang="en-US" sz="2800" b="1" smtClean="0">
                <a:solidFill>
                  <a:srgbClr val="000000"/>
                </a:solidFill>
              </a:rPr>
              <a:t>’</a:t>
            </a:r>
            <a:r>
              <a:rPr lang="uk-UA" sz="2800" b="1" smtClean="0">
                <a:solidFill>
                  <a:srgbClr val="000000"/>
                </a:solidFill>
              </a:rPr>
              <a:t>ї відбулися  події, що вплинули на психологічний стан дитини (розлучення, відсутність когось з батьків, народження ще одної  дитини і т. ін.) повідомте про це класного  керівника.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0362" y="461920"/>
            <a:ext cx="6339299" cy="8695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Як допомогти дитині?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424862" cy="43926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Проявляйте інтерес до шкільних  справ, обговорюйте складні ситуації, разом шукайте вихід із конфліктів. Підтримуйте неформальне спілкування з своєю дитиною після шкільного дня.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Допоможіть дитині вивчити імена нових вчителів.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Не слід одразу послабляти контроль за навчанням дитини, якщо в період  початкової школи вона звикла до вашого контролю.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Привчайте дитину до самостійності поступово.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8303" y="457888"/>
            <a:ext cx="6974778" cy="804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Як допомогти дитині?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492375"/>
            <a:ext cx="8208963" cy="38163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000" b="1" smtClean="0">
                <a:solidFill>
                  <a:srgbClr val="000000"/>
                </a:solidFill>
              </a:rPr>
              <a:t>Пам'ятайте, що відносини з однокласниками для підлітка стають важливішими, ніж навчання. </a:t>
            </a:r>
          </a:p>
          <a:p>
            <a:pPr eaLnBrk="1" hangingPunct="1">
              <a:lnSpc>
                <a:spcPct val="90000"/>
              </a:lnSpc>
            </a:pPr>
            <a:r>
              <a:rPr lang="uk-UA" sz="3000" b="1" smtClean="0">
                <a:solidFill>
                  <a:srgbClr val="000000"/>
                </a:solidFill>
              </a:rPr>
              <a:t>“ Хороший учень ”  для дитини – це “ хороший товариш ”, тобто мораль дорослих не співпадає з дитячою. Тому зростає імовірність підвищення конфліктності дитини в колективі однолітків та з вчителями.</a:t>
            </a:r>
          </a:p>
          <a:p>
            <a:pPr eaLnBrk="1" hangingPunct="1">
              <a:lnSpc>
                <a:spcPct val="90000"/>
              </a:lnSpc>
            </a:pPr>
            <a:endParaRPr lang="uk-UA" sz="3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3000" b="1" smtClean="0">
              <a:solidFill>
                <a:srgbClr val="00000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87" y="116632"/>
            <a:ext cx="3528392" cy="2306872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79838" y="908050"/>
            <a:ext cx="4895850" cy="132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8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 </a:t>
            </a:r>
            <a:r>
              <a:rPr lang="uk-UA" sz="20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Постійно тримайте в полі зору шкільне життя Вашої дитини, цікавтесь її успіхами, проблемами, труднощами.</a:t>
            </a:r>
            <a:endParaRPr lang="ru-RU" sz="20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4294967295"/>
          </p:nvPr>
        </p:nvSpPr>
        <p:spPr>
          <a:xfrm>
            <a:off x="2484438" y="1916113"/>
            <a:ext cx="6408737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smtClean="0"/>
              <a:t>   </a:t>
            </a:r>
            <a:r>
              <a:rPr lang="uk-UA" b="1" smtClean="0"/>
              <a:t>Не вимагайте від дитини однакової успішності з усіх предметів. </a:t>
            </a:r>
            <a:r>
              <a:rPr lang="uk-UA" sz="3000" b="1" smtClean="0"/>
              <a:t>Акцентуйте увагу дитини на тому, що важливо розвивати свої найкращі здібності , реалізувати інтереси та захоплення, заохочуйте прояв хобі.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smtClean="0"/>
              <a:t>   У кожної дитини свої нахили, тому успішність з різних предметів може  бути різною.</a:t>
            </a:r>
          </a:p>
          <a:p>
            <a:pPr eaLnBrk="1" hangingPunct="1">
              <a:lnSpc>
                <a:spcPct val="80000"/>
              </a:lnSpc>
            </a:pPr>
            <a:endParaRPr lang="ru-RU" sz="3000" b="1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916238" y="476250"/>
            <a:ext cx="5472112" cy="1196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8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 </a:t>
            </a:r>
            <a:r>
              <a:rPr lang="uk-UA" sz="24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Розвивайте інтерес дітей до навчання, стимулюючи їх пізнавальну активність.</a:t>
            </a:r>
            <a:endParaRPr lang="ru-RU" sz="24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2663825" cy="24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497887" cy="452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Робіть  ставки на будь-який прояв самостійності дитини, сформуйте в сім</a:t>
            </a:r>
            <a:r>
              <a:rPr lang="en-US" sz="2800" b="1" smtClean="0">
                <a:solidFill>
                  <a:srgbClr val="000000"/>
                </a:solidFill>
              </a:rPr>
              <a:t>’</a:t>
            </a:r>
            <a:r>
              <a:rPr lang="uk-UA" sz="2800" b="1" smtClean="0">
                <a:solidFill>
                  <a:srgbClr val="000000"/>
                </a:solidFill>
              </a:rPr>
              <a:t>ї культ знань , а не культ оцінки, демонструйте особистий приклад отримання  емоційної насолоди від процесу пізнання.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Не виснажуйте своїх дітей додатковими завданнями.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000000"/>
                </a:solidFill>
              </a:rPr>
              <a:t>Важливо пам'ятати, що молодші підлітки потребують перш за все правильного режиму роботи, активного відпочинку на свіжому повітрі, який допоможе запобігти емоційно-психічним навантаженням.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732463"/>
            <a:ext cx="58324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800" b="1" dirty="0">
                <a:solidFill>
                  <a:srgbClr val="FF0000"/>
                </a:solidFill>
                <a:latin typeface="+mj-lt"/>
                <a:cs typeface="+mn-cs"/>
              </a:rPr>
              <a:t>Станьте позитивним прикладом для дитини</a:t>
            </a:r>
            <a:r>
              <a:rPr lang="uk-UA" sz="1800" dirty="0">
                <a:solidFill>
                  <a:srgbClr val="FF0000"/>
                </a:solidFill>
                <a:latin typeface="+mj-lt"/>
                <a:cs typeface="+mn-cs"/>
              </a:rPr>
              <a:t>.</a:t>
            </a:r>
            <a:endParaRPr lang="ru-RU" sz="18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6092825"/>
            <a:ext cx="4572000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800" b="1" dirty="0">
                <a:solidFill>
                  <a:srgbClr val="FF0000"/>
                </a:solidFill>
              </a:rPr>
              <a:t>Виробіть разом із дитиною чіткий режим дня.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6375" y="549275"/>
            <a:ext cx="4572000" cy="925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8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Підтримуйте дитину у виборі захоплень, інтересів, сприяйте пошуку корисних і цікавих справ.</a:t>
            </a:r>
            <a:endParaRPr lang="ru-RU" sz="18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3000" b="1" smtClean="0"/>
              <a:t>Людина в цьому віці вже зовсім не дитина, але ще й не доросла. Тобто дитина перестає сприймати “ на віру “ все, що вона в готовому вигляді отримувала від дорослих, а намагається виробити власні погляди, думки.</a:t>
            </a:r>
          </a:p>
          <a:p>
            <a:pPr eaLnBrk="1" hangingPunct="1">
              <a:lnSpc>
                <a:spcPct val="90000"/>
              </a:lnSpc>
            </a:pPr>
            <a:r>
              <a:rPr lang="uk-UA" sz="3000" b="1" smtClean="0"/>
              <a:t>Навчіть дитину радитися з Вами, довіряти Вам.</a:t>
            </a:r>
          </a:p>
          <a:p>
            <a:pPr eaLnBrk="1" hangingPunct="1">
              <a:lnSpc>
                <a:spcPct val="90000"/>
              </a:lnSpc>
            </a:pPr>
            <a:r>
              <a:rPr lang="uk-UA" sz="3000" b="1" smtClean="0"/>
              <a:t>Підтримуйте постійний зв'язок з дитиною.</a:t>
            </a:r>
          </a:p>
          <a:p>
            <a:pPr eaLnBrk="1" hangingPunct="1">
              <a:lnSpc>
                <a:spcPct val="90000"/>
              </a:lnSpc>
            </a:pPr>
            <a:endParaRPr lang="uk-UA" sz="3000" b="1" smtClean="0"/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04813"/>
            <a:ext cx="6913562" cy="925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8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Постійно в невимушеній, доброзичливій атмосфері говоріть з дитиною про її друзів, однокласників, вчителів.</a:t>
            </a:r>
            <a:endParaRPr lang="ru-RU" sz="18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2138" y="5805488"/>
            <a:ext cx="5616575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Частіше хваліть дитину, але так, щоб вона знала за що.</a:t>
            </a:r>
            <a:endParaRPr lang="ru-RU" sz="20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/>
          </p:cNvSpPr>
          <p:nvPr/>
        </p:nvSpPr>
        <p:spPr bwMode="auto">
          <a:xfrm>
            <a:off x="468313" y="4762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755650" y="1484313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>
              <a:latin typeface="Times New Roman" pitchFamily="18" charset="0"/>
            </a:endParaRPr>
          </a:p>
        </p:txBody>
      </p:sp>
      <p:pic>
        <p:nvPicPr>
          <p:cNvPr id="43011" name="Picture 5" descr="4785176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6192837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Усе у Ваших руках!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116013" y="1052513"/>
            <a:ext cx="72009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 u="sng">
                <a:solidFill>
                  <a:srgbClr val="CC0066"/>
                </a:solidFill>
              </a:rPr>
              <a:t>Адаптація </a:t>
            </a:r>
            <a:r>
              <a:rPr lang="uk-UA" sz="4400" b="1">
                <a:solidFill>
                  <a:srgbClr val="660033"/>
                </a:solidFill>
              </a:rPr>
              <a:t>(від. лат. а</a:t>
            </a:r>
            <a:r>
              <a:rPr lang="ru-RU" sz="4400" b="1">
                <a:solidFill>
                  <a:srgbClr val="660033"/>
                </a:solidFill>
              </a:rPr>
              <a:t>dapto</a:t>
            </a:r>
            <a:r>
              <a:rPr lang="uk-UA" sz="4400" b="1">
                <a:solidFill>
                  <a:srgbClr val="660033"/>
                </a:solidFill>
              </a:rPr>
              <a:t> - пристосовую) - це пристосування </a:t>
            </a:r>
          </a:p>
          <a:p>
            <a:pPr algn="ctr"/>
            <a:r>
              <a:rPr lang="uk-UA" sz="4400" b="1">
                <a:solidFill>
                  <a:srgbClr val="660033"/>
                </a:solidFill>
              </a:rPr>
              <a:t>органів чуття та цілого організму до нових, змінених умов існування </a:t>
            </a:r>
            <a:endParaRPr lang="ru-RU" sz="44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/>
          </p:cNvSpPr>
          <p:nvPr/>
        </p:nvSpPr>
        <p:spPr bwMode="auto">
          <a:xfrm>
            <a:off x="395288" y="274638"/>
            <a:ext cx="8291512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5400" b="1" i="1" u="sng">
                <a:solidFill>
                  <a:srgbClr val="CC0066"/>
                </a:solidFill>
              </a:rPr>
              <a:t>Адаптація</a:t>
            </a:r>
            <a:r>
              <a:rPr lang="uk-UA" sz="5400" b="1">
                <a:solidFill>
                  <a:srgbClr val="800000"/>
                </a:solidFill>
              </a:rPr>
              <a:t> – це процес звикання дітей до шкільних вимог і порядків, нового для них оточення, нових умов життя</a:t>
            </a:r>
            <a:endParaRPr lang="ru-RU" sz="5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6192" y="469901"/>
            <a:ext cx="7848870" cy="1142999"/>
          </a:xfrm>
          <a:ln w="12700"/>
        </p:spPr>
        <p:txBody>
          <a:bodyPr/>
          <a:lstStyle/>
          <a:p>
            <a:pPr eaLnBrk="1" hangingPunct="1">
              <a:defRPr/>
            </a:pPr>
            <a:r>
              <a:rPr lang="uk-UA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Адаптація п'ятикласників </a:t>
            </a:r>
            <a:br>
              <a:rPr lang="uk-UA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 нових умов навчання</a:t>
            </a:r>
            <a:endParaRPr lang="ru-RU" b="1" kern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3132138" y="5994400"/>
            <a:ext cx="3384550" cy="603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mtClean="0"/>
          </a:p>
          <a:p>
            <a:pPr eaLnBrk="1" hangingPunct="1"/>
            <a:endParaRPr lang="uk-UA" smtClean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1246932" y="1736304"/>
            <a:ext cx="3528392" cy="103935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/>
              <a:t>процес адаптації</a:t>
            </a:r>
            <a:endParaRPr lang="ru-RU" sz="28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0625" y="1773238"/>
            <a:ext cx="3798888" cy="91916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/>
              <a:t>Упродовж </a:t>
            </a:r>
          </a:p>
          <a:p>
            <a:pPr algn="ctr">
              <a:defRPr/>
            </a:pPr>
            <a:r>
              <a:rPr lang="uk-UA" sz="2400" b="1" dirty="0"/>
              <a:t>одного – трьох місяців</a:t>
            </a:r>
            <a:r>
              <a:rPr lang="uk-UA" sz="1800" dirty="0"/>
              <a:t> </a:t>
            </a:r>
            <a:endParaRPr lang="ru-RU" sz="18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763688" y="2852936"/>
            <a:ext cx="6489277" cy="801529"/>
          </a:xfrm>
          <a:prstGeom prst="downArrowCallout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800" dirty="0"/>
              <a:t>У цей період відбуваються процеси:</a:t>
            </a:r>
            <a:endParaRPr lang="ru-RU" sz="2800" dirty="0"/>
          </a:p>
        </p:txBody>
      </p:sp>
      <p:sp>
        <p:nvSpPr>
          <p:cNvPr id="8" name="Блок-схема: перфолента 7"/>
          <p:cNvSpPr>
            <a:spLocks noChangeArrowheads="1"/>
          </p:cNvSpPr>
          <p:nvPr/>
        </p:nvSpPr>
        <p:spPr bwMode="auto">
          <a:xfrm>
            <a:off x="1187450" y="3429000"/>
            <a:ext cx="2160588" cy="1111250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</a:rPr>
              <a:t>зміни у психіці дитини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Блок-схема: перфолента 8"/>
          <p:cNvSpPr>
            <a:spLocks noChangeArrowheads="1"/>
          </p:cNvSpPr>
          <p:nvPr/>
        </p:nvSpPr>
        <p:spPr bwMode="auto">
          <a:xfrm>
            <a:off x="1116013" y="4797425"/>
            <a:ext cx="2592387" cy="1620838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</a:rPr>
              <a:t>трансформуються установлені життєві поняття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" name="Блок-схема: перфолента 9"/>
          <p:cNvSpPr>
            <a:spLocks noChangeArrowheads="1"/>
          </p:cNvSpPr>
          <p:nvPr/>
        </p:nvSpPr>
        <p:spPr bwMode="auto">
          <a:xfrm>
            <a:off x="6588125" y="3573463"/>
            <a:ext cx="2357438" cy="1620837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розвивається теоретичне мислення</a:t>
            </a:r>
            <a:r>
              <a:rPr lang="uk-UA" sz="2000" b="1">
                <a:solidFill>
                  <a:schemeClr val="hlink"/>
                </a:solidFill>
              </a:rPr>
              <a:t> </a:t>
            </a: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11" name="Блок-схема: перфолента 10"/>
          <p:cNvSpPr>
            <a:spLocks noChangeArrowheads="1"/>
          </p:cNvSpPr>
          <p:nvPr/>
        </p:nvSpPr>
        <p:spPr bwMode="auto">
          <a:xfrm>
            <a:off x="3924300" y="3789363"/>
            <a:ext cx="2376488" cy="2130425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</a:rPr>
              <a:t>пам'ять і сприйняття стають осмисленими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4056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2890838" y="1628775"/>
            <a:ext cx="5672137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700" b="1" smtClean="0">
                <a:cs typeface="Times New Roman" pitchFamily="18" charset="0"/>
              </a:rPr>
              <a:t>Учням , які звикли до певних порядків початкової школи, потрібен час, щоб пристосуватися до нового темпу і стилю життя.</a:t>
            </a:r>
          </a:p>
          <a:p>
            <a:pPr eaLnBrk="1" hangingPunct="1">
              <a:lnSpc>
                <a:spcPct val="90000"/>
              </a:lnSpc>
            </a:pPr>
            <a:r>
              <a:rPr lang="uk-UA" sz="2700" b="1" smtClean="0">
                <a:cs typeface="Times New Roman" pitchFamily="18" charset="0"/>
              </a:rPr>
              <a:t>Багаторічні спостереження педагогів та шкільних психологів свідчать про те , що цей етап неминуче пов'язаний зі зниженням успішності, хоча б тимчасовим. </a:t>
            </a:r>
          </a:p>
          <a:p>
            <a:pPr eaLnBrk="1" hangingPunct="1">
              <a:lnSpc>
                <a:spcPct val="90000"/>
              </a:lnSpc>
            </a:pPr>
            <a:endParaRPr lang="uk-UA" sz="2700" smtClean="0"/>
          </a:p>
        </p:txBody>
      </p:sp>
      <p:sp>
        <p:nvSpPr>
          <p:cNvPr id="2253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9388" y="155575"/>
            <a:ext cx="8785225" cy="1554163"/>
          </a:xfrm>
        </p:spPr>
        <p:txBody>
          <a:bodyPr>
            <a:spAutoFit/>
          </a:bodyPr>
          <a:lstStyle/>
          <a:p>
            <a:pPr eaLnBrk="1" hangingPunct="1"/>
            <a:r>
              <a:rPr lang="uk-UA" sz="3200" b="1" smtClean="0">
                <a:solidFill>
                  <a:schemeClr val="hlink"/>
                </a:solidFill>
              </a:rPr>
              <a:t>Перехід учнів із початкової школи до середньої справедливо вважається кризовим періодом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611188" y="261938"/>
            <a:ext cx="3889375" cy="1277937"/>
          </a:xfrm>
          <a:prstGeom prst="wedgeRoundRectCallout">
            <a:avLst>
              <a:gd name="adj1" fmla="val -7102"/>
              <a:gd name="adj2" fmla="val 79750"/>
              <a:gd name="adj3" fmla="val 16667"/>
            </a:avLst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cs typeface="+mn-cs"/>
              </a:rPr>
              <a:t>ПОЧАТКОВА ШКОЛА </a:t>
            </a:r>
            <a:endParaRPr lang="ru-RU" sz="3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0" y="2078038"/>
            <a:ext cx="3673475" cy="1984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uk-UA" sz="2800" b="1" dirty="0">
                <a:latin typeface="Cambria" pitchFamily="18" charset="0"/>
                <a:cs typeface="+mn-cs"/>
              </a:rPr>
              <a:t>діти тільки ознайомлюються</a:t>
            </a:r>
          </a:p>
          <a:p>
            <a:pPr algn="ctr">
              <a:defRPr/>
            </a:pPr>
            <a:r>
              <a:rPr lang="uk-UA" sz="2800" b="1" dirty="0">
                <a:latin typeface="Cambria" pitchFamily="18" charset="0"/>
                <a:cs typeface="+mn-cs"/>
              </a:rPr>
              <a:t> з навчальною діяльністю</a:t>
            </a:r>
            <a:endParaRPr lang="ru-RU" sz="2800" b="1" dirty="0">
              <a:latin typeface="Cambria" pitchFamily="18" charset="0"/>
              <a:cs typeface="+mn-cs"/>
            </a:endParaRPr>
          </a:p>
        </p:txBody>
      </p:sp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4932363" y="261938"/>
            <a:ext cx="3527425" cy="1277937"/>
          </a:xfrm>
          <a:prstGeom prst="wedgeRoundRectCallout">
            <a:avLst>
              <a:gd name="adj1" fmla="val 7787"/>
              <a:gd name="adj2" fmla="val 82977"/>
              <a:gd name="adj3" fmla="val 16667"/>
            </a:avLst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cs typeface="+mn-cs"/>
              </a:rPr>
              <a:t>СЕРЕДНЯ ШКОЛА </a:t>
            </a:r>
            <a:endParaRPr lang="ru-RU" sz="3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0438" y="1898650"/>
            <a:ext cx="4141787" cy="29241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uk-UA" sz="2400" b="1" dirty="0">
                <a:latin typeface="Cambria" pitchFamily="18" charset="0"/>
                <a:cs typeface="+mn-cs"/>
              </a:rPr>
              <a:t>опановують основи самостійних форм роботи;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b="1" dirty="0">
                <a:latin typeface="Cambria" pitchFamily="18" charset="0"/>
                <a:cs typeface="+mn-cs"/>
              </a:rPr>
              <a:t>активніше розвивають пізнавальну інтелектуальну сферу. </a:t>
            </a:r>
            <a:endParaRPr lang="ru-RU" sz="2400" b="1" dirty="0">
              <a:latin typeface="Cambria" pitchFamily="18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149725"/>
            <a:ext cx="2435225" cy="249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797425"/>
            <a:ext cx="2381250" cy="17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532812" cy="54721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Незвичний  розклад.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Багато нових кабінетів.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Новий класний керівник.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Проблеми зі старшокласниками.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Багато  нових вчителів.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Високий  темп роботи.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Великий об'єм робіт в класі та збільшений об'єм домашнього завдання.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Різні, інколи суперечливі, вимоги педагогів.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Послаблений або зовсім відсутній  контроль.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Необхідність на кожному уроці прилаштовуватися             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до своєрідних особливостей  темпу,  особливостей   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мови  різних вчителів.  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Несамостійність в роботі  з текстами.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Низький рівень розвитку мови.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Слабкий розвиток навиків самостійної роботи.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Особливості  підліткового віку. 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0306" y="152007"/>
            <a:ext cx="5783143" cy="885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Деякі проблеми: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gray">
          <a:xfrm>
            <a:off x="468313" y="1341438"/>
            <a:ext cx="4481512" cy="4481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Oval 4"/>
          <p:cNvSpPr>
            <a:spLocks noChangeArrowheads="1"/>
          </p:cNvSpPr>
          <p:nvPr/>
        </p:nvSpPr>
        <p:spPr bwMode="gray">
          <a:xfrm>
            <a:off x="827088" y="1773238"/>
            <a:ext cx="3821112" cy="3713162"/>
          </a:xfrm>
          <a:prstGeom prst="ellipse">
            <a:avLst/>
          </a:prstGeom>
          <a:solidFill>
            <a:srgbClr val="92D050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gray">
          <a:xfrm>
            <a:off x="2339975" y="1052513"/>
            <a:ext cx="5327650" cy="822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Задоволення дитини процесом навчання 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gray">
          <a:xfrm>
            <a:off x="3708400" y="2060575"/>
            <a:ext cx="4824413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err="1">
                <a:latin typeface="Cambria" pitchFamily="18" charset="0"/>
                <a:cs typeface="+mn-cs"/>
              </a:rPr>
              <a:t>Дитина</a:t>
            </a:r>
            <a:r>
              <a:rPr lang="ru-RU" sz="2000" b="1" dirty="0">
                <a:latin typeface="Cambria" pitchFamily="18" charset="0"/>
                <a:cs typeface="+mn-cs"/>
              </a:rPr>
              <a:t> легко </a:t>
            </a:r>
            <a:r>
              <a:rPr lang="ru-RU" sz="2000" b="1" dirty="0" err="1">
                <a:latin typeface="Cambria" pitchFamily="18" charset="0"/>
                <a:cs typeface="+mn-cs"/>
              </a:rPr>
              <a:t>справляється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Cambria" pitchFamily="18" charset="0"/>
                <a:cs typeface="+mn-cs"/>
              </a:rPr>
              <a:t>з </a:t>
            </a:r>
            <a:r>
              <a:rPr lang="ru-RU" sz="2000" b="1" dirty="0" err="1">
                <a:latin typeface="Cambria" pitchFamily="18" charset="0"/>
                <a:cs typeface="+mn-cs"/>
              </a:rPr>
              <a:t>програмою</a:t>
            </a: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3" name="AutoShape 7"/>
          <p:cNvSpPr>
            <a:spLocks noChangeArrowheads="1"/>
          </p:cNvSpPr>
          <p:nvPr/>
        </p:nvSpPr>
        <p:spPr bwMode="gray">
          <a:xfrm>
            <a:off x="4211638" y="2997200"/>
            <a:ext cx="4752975" cy="776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620000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273050" indent="-273050" algn="ctr">
              <a:lnSpc>
                <a:spcPct val="90000"/>
              </a:lnSpc>
            </a:pPr>
            <a:endParaRPr lang="ru-RU" sz="1800" b="1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2000" b="1">
                <a:latin typeface="Cambria" pitchFamily="18" charset="0"/>
              </a:rPr>
              <a:t>Ступінь самостійності дитини при 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2000" b="1">
                <a:latin typeface="Cambria" pitchFamily="18" charset="0"/>
              </a:rPr>
              <a:t>виконанні нею навчальних завдань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 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gray">
          <a:xfrm>
            <a:off x="3851275" y="3933825"/>
            <a:ext cx="5113338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>
                <a:latin typeface="Cambria" pitchFamily="18" charset="0"/>
                <a:cs typeface="+mn-cs"/>
              </a:rPr>
              <a:t>Готовність </a:t>
            </a:r>
            <a:r>
              <a:rPr lang="ru-RU" sz="1800" b="1" dirty="0" err="1">
                <a:latin typeface="Cambria" pitchFamily="18" charset="0"/>
                <a:cs typeface="+mn-cs"/>
              </a:rPr>
              <a:t>звернутися</a:t>
            </a:r>
            <a:r>
              <a:rPr lang="ru-RU" sz="1800" b="1" dirty="0">
                <a:latin typeface="Cambria" pitchFamily="18" charset="0"/>
                <a:cs typeface="+mn-cs"/>
              </a:rPr>
              <a:t> за </a:t>
            </a:r>
            <a:r>
              <a:rPr lang="ru-RU" sz="1800" b="1" dirty="0" err="1">
                <a:latin typeface="Cambria" pitchFamily="18" charset="0"/>
                <a:cs typeface="+mn-cs"/>
              </a:rPr>
              <a:t>допомогою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 err="1">
                <a:latin typeface="Cambria" pitchFamily="18" charset="0"/>
                <a:cs typeface="+mn-cs"/>
              </a:rPr>
              <a:t>дорослих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лише</a:t>
            </a:r>
            <a:r>
              <a:rPr lang="ru-RU" sz="1800" b="1" dirty="0">
                <a:latin typeface="Cambria" pitchFamily="18" charset="0"/>
                <a:cs typeface="+mn-cs"/>
              </a:rPr>
              <a:t> ПІСЛЯ </a:t>
            </a:r>
            <a:r>
              <a:rPr lang="ru-RU" sz="1800" b="1" dirty="0" err="1">
                <a:latin typeface="Cambria" pitchFamily="18" charset="0"/>
                <a:cs typeface="+mn-cs"/>
              </a:rPr>
              <a:t>спроби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виконати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 err="1">
                <a:latin typeface="Cambria" pitchFamily="18" charset="0"/>
                <a:cs typeface="+mn-cs"/>
              </a:rPr>
              <a:t>завдання</a:t>
            </a:r>
            <a:r>
              <a:rPr lang="ru-RU" sz="1800" b="1" dirty="0">
                <a:latin typeface="Cambria" pitchFamily="18" charset="0"/>
                <a:cs typeface="+mn-cs"/>
              </a:rPr>
              <a:t> самому</a:t>
            </a:r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gray">
          <a:xfrm>
            <a:off x="2987675" y="5013325"/>
            <a:ext cx="5761038" cy="936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Задоволення міжособистісними стосунками – </a:t>
            </a:r>
          </a:p>
          <a:p>
            <a:pPr algn="ctr" eaLnBrk="0" hangingPunct="0"/>
            <a:r>
              <a:rPr lang="ru-RU" sz="2000" b="1">
                <a:latin typeface="Cambria" pitchFamily="18" charset="0"/>
              </a:rPr>
              <a:t>з однокласниками та вчителями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gray">
          <a:xfrm>
            <a:off x="1067420" y="2235026"/>
            <a:ext cx="2769092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Ознаки </a:t>
            </a:r>
          </a:p>
          <a:p>
            <a:pPr algn="ctr" eaLnBrk="0" hangingPunct="0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успішної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адаптації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260648"/>
            <a:ext cx="35283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АДАПТАЦІЯ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/>
          <p:cNvSpPr>
            <a:spLocks noChangeArrowheads="1"/>
          </p:cNvSpPr>
          <p:nvPr/>
        </p:nvSpPr>
        <p:spPr bwMode="gray">
          <a:xfrm>
            <a:off x="0" y="1341438"/>
            <a:ext cx="4770438" cy="4464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Oval 4"/>
          <p:cNvSpPr>
            <a:spLocks noChangeArrowheads="1"/>
          </p:cNvSpPr>
          <p:nvPr/>
        </p:nvSpPr>
        <p:spPr bwMode="gray">
          <a:xfrm>
            <a:off x="395288" y="1700213"/>
            <a:ext cx="4037012" cy="3786187"/>
          </a:xfrm>
          <a:prstGeom prst="ellipse">
            <a:avLst/>
          </a:prstGeom>
          <a:solidFill>
            <a:srgbClr val="92D050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8675" name="AutoShape 5"/>
          <p:cNvSpPr>
            <a:spLocks noChangeArrowheads="1"/>
          </p:cNvSpPr>
          <p:nvPr/>
        </p:nvSpPr>
        <p:spPr bwMode="gray">
          <a:xfrm>
            <a:off x="2195513" y="908050"/>
            <a:ext cx="5329237" cy="8239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Стомлений зовнішній вигляд дитини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gray">
          <a:xfrm>
            <a:off x="2843213" y="1773238"/>
            <a:ext cx="540067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err="1">
                <a:latin typeface="Cambria" pitchFamily="18" charset="0"/>
                <a:cs typeface="+mn-cs"/>
              </a:rPr>
              <a:t>Небажання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дитини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ділитися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враженнями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Cambria" pitchFamily="18" charset="0"/>
                <a:cs typeface="+mn-cs"/>
              </a:rPr>
              <a:t>про </a:t>
            </a:r>
            <a:r>
              <a:rPr lang="ru-RU" sz="2000" b="1" dirty="0" err="1">
                <a:latin typeface="Cambria" pitchFamily="18" charset="0"/>
                <a:cs typeface="+mn-cs"/>
              </a:rPr>
              <a:t>пройдений</a:t>
            </a:r>
            <a:r>
              <a:rPr lang="ru-RU" sz="2000" b="1" dirty="0">
                <a:latin typeface="Cambria" pitchFamily="18" charset="0"/>
                <a:cs typeface="+mn-cs"/>
              </a:rPr>
              <a:t> день</a:t>
            </a: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gray">
          <a:xfrm>
            <a:off x="3348038" y="2636838"/>
            <a:ext cx="5616575" cy="920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620000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273050" indent="-273050" algn="ctr">
              <a:lnSpc>
                <a:spcPct val="90000"/>
              </a:lnSpc>
            </a:pPr>
            <a:endParaRPr lang="ru-RU" sz="1800" b="1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Прагнення відволікти дорослого 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від шкільних подій,  переведення розмови 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на інші теми. Скарги на події, пов’язані зі школою</a:t>
            </a:r>
          </a:p>
          <a:p>
            <a:pPr marL="273050" indent="-273050" algn="ctr">
              <a:lnSpc>
                <a:spcPct val="90000"/>
              </a:lnSpc>
            </a:pPr>
            <a:endParaRPr lang="ru-RU" sz="1800" b="1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 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gray">
          <a:xfrm>
            <a:off x="3851275" y="3644900"/>
            <a:ext cx="5113338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 err="1">
                <a:latin typeface="Cambria" pitchFamily="18" charset="0"/>
                <a:cs typeface="+mn-cs"/>
              </a:rPr>
              <a:t>Небажання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виконувати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домашні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завдання</a:t>
            </a:r>
            <a:r>
              <a:rPr lang="ru-RU" sz="1800" b="1" dirty="0">
                <a:latin typeface="Cambria" pitchFamily="18" charset="0"/>
                <a:cs typeface="+mn-cs"/>
              </a:rPr>
              <a:t>. </a:t>
            </a:r>
          </a:p>
        </p:txBody>
      </p:sp>
      <p:sp>
        <p:nvSpPr>
          <p:cNvPr id="28679" name="AutoShape 9"/>
          <p:cNvSpPr>
            <a:spLocks noChangeArrowheads="1"/>
          </p:cNvSpPr>
          <p:nvPr/>
        </p:nvSpPr>
        <p:spPr bwMode="gray">
          <a:xfrm>
            <a:off x="3059113" y="4292600"/>
            <a:ext cx="5761037" cy="792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Негативні відгуки на адресу школи, вчителів, </a:t>
            </a:r>
          </a:p>
          <a:p>
            <a:pPr algn="ctr" eaLnBrk="0" hangingPunct="0"/>
            <a:r>
              <a:rPr lang="ru-RU" sz="2000" b="1">
                <a:latin typeface="Cambria" pitchFamily="18" charset="0"/>
              </a:rPr>
              <a:t> однокласників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gray">
          <a:xfrm>
            <a:off x="251520" y="2780928"/>
            <a:ext cx="3708644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cs typeface="+mn-cs"/>
              </a:rPr>
              <a:t>Ознаки </a:t>
            </a:r>
          </a:p>
          <a:p>
            <a:pPr algn="ctr" eaLnBrk="0" hangingPunct="0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cs typeface="+mn-cs"/>
              </a:rPr>
              <a:t>дезадаптації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28681" name="Picture 4" descr="people1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2627313" y="5157788"/>
            <a:ext cx="6048375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 dirty="0">
              <a:latin typeface="Cambria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2000" b="1" dirty="0" err="1">
                <a:latin typeface="Cambria" pitchFamily="18" charset="0"/>
                <a:cs typeface="+mn-cs"/>
              </a:rPr>
              <a:t>Неспокійний</a:t>
            </a:r>
            <a:r>
              <a:rPr lang="ru-RU" sz="2000" b="1" dirty="0">
                <a:latin typeface="Cambria" pitchFamily="18" charset="0"/>
                <a:cs typeface="+mn-cs"/>
              </a:rPr>
              <a:t> сон, </a:t>
            </a:r>
            <a:r>
              <a:rPr lang="ru-RU" sz="2000" b="1" dirty="0" err="1">
                <a:latin typeface="Cambria" pitchFamily="18" charset="0"/>
                <a:cs typeface="+mn-cs"/>
              </a:rPr>
              <a:t>важке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пробудження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зранку</a:t>
            </a:r>
            <a:r>
              <a:rPr lang="ru-RU" sz="2000" b="1" dirty="0">
                <a:latin typeface="Cambria" pitchFamily="18" charset="0"/>
                <a:cs typeface="+mn-cs"/>
              </a:rPr>
              <a:t>,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постійні скарги на погане самопочуття</a:t>
            </a: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algn="ctr" eaLnBrk="0" hangingPunct="0">
              <a:defRPr/>
            </a:pP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88640"/>
            <a:ext cx="41764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ДЕЗАДАПТАЦІЯ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853</Words>
  <Application>Microsoft Office PowerPoint</Application>
  <PresentationFormat>Экран (4:3)</PresentationFormat>
  <Paragraphs>111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Адаптація п'ятикласників  до нових умов навчання</vt:lpstr>
      <vt:lpstr>Перехід учнів із початкової школи до середньої справедливо вважається кризовим періодом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6</cp:revision>
  <dcterms:created xsi:type="dcterms:W3CDTF">2013-08-17T08:34:50Z</dcterms:created>
  <dcterms:modified xsi:type="dcterms:W3CDTF">2021-04-22T07:34:39Z</dcterms:modified>
</cp:coreProperties>
</file>