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73" r:id="rId14"/>
    <p:sldId id="274" r:id="rId15"/>
    <p:sldId id="275" r:id="rId16"/>
    <p:sldId id="276" r:id="rId17"/>
    <p:sldId id="277" r:id="rId18"/>
    <p:sldId id="278"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4" d="100"/>
          <a:sy n="54" d="100"/>
        </p:scale>
        <p:origin x="-10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ripyat.com/r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ФотоЧерноб\1301321071_chernobyl-27-1_novyy-razmer.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143108" y="571480"/>
            <a:ext cx="4929222" cy="3369795"/>
          </a:xfrm>
          <a:prstGeom prst="rect">
            <a:avLst/>
          </a:prstGeom>
          <a:noFill/>
        </p:spPr>
      </p:pic>
      <p:sp>
        <p:nvSpPr>
          <p:cNvPr id="5" name="Подзаголовок 4"/>
          <p:cNvSpPr>
            <a:spLocks noGrp="1"/>
          </p:cNvSpPr>
          <p:nvPr>
            <p:ph type="subTitle" idx="1"/>
          </p:nvPr>
        </p:nvSpPr>
        <p:spPr>
          <a:xfrm>
            <a:off x="428596" y="4000504"/>
            <a:ext cx="8058184" cy="1169551"/>
          </a:xfrm>
          <a:prstGeom prst="rect">
            <a:avLst/>
          </a:prstGeom>
          <a:noFill/>
        </p:spPr>
        <p:txBody>
          <a:bodyPr wrap="square" lIns="91440" tIns="45720" rIns="91440" bIns="45720">
            <a:spAutoFit/>
          </a:bodyPr>
          <a:lstStyle/>
          <a:p>
            <a:pPr algn="ctr"/>
            <a:r>
              <a:rPr lang="uk-UA" sz="6000" b="1" dirty="0" err="1" smtClean="0">
                <a:ln w="11430"/>
                <a:solidFill>
                  <a:schemeClr val="tx1"/>
                </a:solidFill>
                <a:effectLst>
                  <a:outerShdw blurRad="38100" dist="38100" dir="2700000" algn="tl">
                    <a:srgbClr val="000000">
                      <a:alpha val="43137"/>
                    </a:srgbClr>
                  </a:outerShdw>
                </a:effectLst>
                <a:latin typeface="Constantia" pitchFamily="18" charset="0"/>
              </a:rPr>
              <a:t>“</a:t>
            </a:r>
            <a:r>
              <a:rPr lang="uk-UA" sz="7000" b="1" dirty="0" err="1" smtClean="0">
                <a:ln w="11430"/>
                <a:solidFill>
                  <a:schemeClr val="tx1"/>
                </a:solidFill>
                <a:effectLst>
                  <a:outerShdw blurRad="38100" dist="38100" dir="2700000" algn="tl">
                    <a:srgbClr val="000000">
                      <a:alpha val="43137"/>
                    </a:srgbClr>
                  </a:outerShdw>
                </a:effectLst>
                <a:latin typeface="Constantia" pitchFamily="18" charset="0"/>
              </a:rPr>
              <a:t>Ехо</a:t>
            </a:r>
            <a:r>
              <a:rPr lang="uk-UA" sz="7000" b="1" dirty="0" smtClean="0">
                <a:ln w="11430"/>
                <a:solidFill>
                  <a:schemeClr val="tx1"/>
                </a:solidFill>
                <a:effectLst>
                  <a:outerShdw blurRad="38100" dist="38100" dir="2700000" algn="tl">
                    <a:srgbClr val="000000">
                      <a:alpha val="43137"/>
                    </a:srgbClr>
                  </a:outerShdw>
                </a:effectLst>
                <a:latin typeface="Constantia" pitchFamily="18" charset="0"/>
              </a:rPr>
              <a:t> </a:t>
            </a:r>
            <a:r>
              <a:rPr lang="uk-UA" sz="7000" b="1" dirty="0" err="1" smtClean="0">
                <a:ln w="11430"/>
                <a:solidFill>
                  <a:schemeClr val="tx1"/>
                </a:solidFill>
                <a:effectLst>
                  <a:outerShdw blurRad="38100" dist="38100" dir="2700000" algn="tl">
                    <a:srgbClr val="000000">
                      <a:alpha val="43137"/>
                    </a:srgbClr>
                  </a:outerShdw>
                </a:effectLst>
                <a:latin typeface="Constantia" pitchFamily="18" charset="0"/>
              </a:rPr>
              <a:t>Чорнобиля”</a:t>
            </a:r>
            <a:endParaRPr lang="ru-RU" sz="7000" b="1" cap="none" spc="0" dirty="0">
              <a:ln w="1905"/>
              <a:solidFill>
                <a:schemeClr val="tx1"/>
              </a:solidFill>
              <a:effectLst>
                <a:innerShdw blurRad="69850" dist="43180" dir="5400000">
                  <a:srgbClr val="000000">
                    <a:alpha val="65000"/>
                  </a:srgbClr>
                </a:innerShdw>
              </a:effectLst>
            </a:endParaRPr>
          </a:p>
        </p:txBody>
      </p:sp>
      <p:sp>
        <p:nvSpPr>
          <p:cNvPr id="6" name="TextBox 5"/>
          <p:cNvSpPr txBox="1"/>
          <p:nvPr/>
        </p:nvSpPr>
        <p:spPr>
          <a:xfrm>
            <a:off x="5429256" y="5072074"/>
            <a:ext cx="3286148" cy="1508105"/>
          </a:xfrm>
          <a:prstGeom prst="rect">
            <a:avLst/>
          </a:prstGeom>
          <a:noFill/>
        </p:spPr>
        <p:txBody>
          <a:bodyPr wrap="square" rtlCol="0">
            <a:spAutoFit/>
          </a:bodyPr>
          <a:lstStyle/>
          <a:p>
            <a:r>
              <a:rPr lang="uk-UA" sz="2300" dirty="0" smtClean="0">
                <a:latin typeface="Times New Roman" pitchFamily="18" charset="0"/>
                <a:cs typeface="Times New Roman" pitchFamily="18" charset="0"/>
              </a:rPr>
              <a:t>Чи знаєш ти, </a:t>
            </a:r>
            <a:r>
              <a:rPr lang="uk-UA" sz="2300" dirty="0" err="1" smtClean="0">
                <a:latin typeface="Times New Roman" pitchFamily="18" charset="0"/>
                <a:cs typeface="Times New Roman" pitchFamily="18" charset="0"/>
              </a:rPr>
              <a:t>світе</a:t>
            </a:r>
            <a:r>
              <a:rPr lang="uk-UA" sz="2300" dirty="0" smtClean="0">
                <a:latin typeface="Times New Roman" pitchFamily="18" charset="0"/>
                <a:cs typeface="Times New Roman" pitchFamily="18" charset="0"/>
              </a:rPr>
              <a:t>,</a:t>
            </a:r>
          </a:p>
          <a:p>
            <a:r>
              <a:rPr lang="uk-UA" sz="2300" dirty="0" smtClean="0">
                <a:latin typeface="Times New Roman" pitchFamily="18" charset="0"/>
                <a:cs typeface="Times New Roman" pitchFamily="18" charset="0"/>
              </a:rPr>
              <a:t>Як </a:t>
            </a:r>
            <a:r>
              <a:rPr lang="uk-UA" sz="2300" dirty="0" err="1" smtClean="0">
                <a:latin typeface="Times New Roman" pitchFamily="18" charset="0"/>
                <a:cs typeface="Times New Roman" pitchFamily="18" charset="0"/>
              </a:rPr>
              <a:t>сиво</a:t>
            </a:r>
            <a:r>
              <a:rPr lang="uk-UA" sz="2300" dirty="0" smtClean="0">
                <a:latin typeface="Times New Roman" pitchFamily="18" charset="0"/>
                <a:cs typeface="Times New Roman" pitchFamily="18" charset="0"/>
              </a:rPr>
              <a:t> ридає полин?</a:t>
            </a:r>
          </a:p>
          <a:p>
            <a:r>
              <a:rPr lang="uk-UA" sz="2300" dirty="0" smtClean="0">
                <a:latin typeface="Times New Roman" pitchFamily="18" charset="0"/>
                <a:cs typeface="Times New Roman" pitchFamily="18" charset="0"/>
              </a:rPr>
              <a:t>Як тяжко, як тужно</a:t>
            </a:r>
          </a:p>
          <a:p>
            <a:r>
              <a:rPr lang="uk-UA" sz="2300" dirty="0" smtClean="0">
                <a:latin typeface="Times New Roman" pitchFamily="18" charset="0"/>
                <a:cs typeface="Times New Roman" pitchFamily="18" charset="0"/>
              </a:rPr>
              <a:t>Моєму народу болить?!</a:t>
            </a:r>
            <a:endParaRPr lang="ru-RU"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14290"/>
            <a:ext cx="5715008" cy="857256"/>
          </a:xfrm>
        </p:spPr>
        <p:txBody>
          <a:bodyPr>
            <a:normAutofit/>
          </a:bodyPr>
          <a:lstStyle/>
          <a:p>
            <a:r>
              <a:rPr lang="ru-RU" b="1" dirty="0" err="1" smtClean="0">
                <a:ln w="1905"/>
                <a:effectLst>
                  <a:innerShdw blurRad="69850" dist="43180" dir="5400000">
                    <a:srgbClr val="000000">
                      <a:alpha val="65000"/>
                    </a:srgbClr>
                  </a:innerShdw>
                </a:effectLst>
              </a:rPr>
              <a:t>Наслідки</a:t>
            </a:r>
            <a:r>
              <a:rPr lang="ru-RU" b="1" dirty="0" smtClean="0">
                <a:ln w="1905"/>
                <a:effectLst>
                  <a:innerShdw blurRad="69850" dist="43180" dir="5400000">
                    <a:srgbClr val="000000">
                      <a:alpha val="65000"/>
                    </a:srgbClr>
                  </a:innerShdw>
                </a:effectLst>
              </a:rPr>
              <a:t> </a:t>
            </a:r>
            <a:r>
              <a:rPr lang="ru-RU" b="1" dirty="0" err="1" smtClean="0">
                <a:ln w="1905"/>
                <a:effectLst>
                  <a:innerShdw blurRad="69850" dist="43180" dir="5400000">
                    <a:srgbClr val="000000">
                      <a:alpha val="65000"/>
                    </a:srgbClr>
                  </a:innerShdw>
                </a:effectLst>
              </a:rPr>
              <a:t>катастрофи</a:t>
            </a:r>
            <a:r>
              <a:rPr lang="ru-RU" b="1" dirty="0" smtClean="0">
                <a:ln w="1905"/>
                <a:effectLst>
                  <a:innerShdw blurRad="69850" dist="43180" dir="5400000">
                    <a:srgbClr val="000000">
                      <a:alpha val="65000"/>
                    </a:srgbClr>
                  </a:innerShdw>
                </a:effectLst>
              </a:rPr>
              <a:t>:</a:t>
            </a:r>
            <a:endParaRPr lang="ru-RU" dirty="0"/>
          </a:p>
        </p:txBody>
      </p:sp>
      <p:sp>
        <p:nvSpPr>
          <p:cNvPr id="3" name="Содержимое 2"/>
          <p:cNvSpPr>
            <a:spLocks noGrp="1"/>
          </p:cNvSpPr>
          <p:nvPr>
            <p:ph idx="1"/>
          </p:nvPr>
        </p:nvSpPr>
        <p:spPr>
          <a:xfrm>
            <a:off x="3643306" y="1071546"/>
            <a:ext cx="5286412" cy="5572164"/>
          </a:xfrm>
        </p:spPr>
        <p:txBody>
          <a:bodyPr>
            <a:noAutofit/>
          </a:bodyPr>
          <a:lstStyle/>
          <a:p>
            <a:pPr>
              <a:buNone/>
            </a:pP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Грінпіс</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міжнародна</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організація</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Лікарі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проти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ядерної</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війни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стверджують</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що</a:t>
            </a:r>
            <a:r>
              <a:rPr lang="ru-RU" sz="2500" dirty="0" smtClean="0">
                <a:latin typeface="Times New Roman" pitchFamily="18" charset="0"/>
                <a:cs typeface="Times New Roman" pitchFamily="18" charset="0"/>
              </a:rPr>
              <a:t> в </a:t>
            </a:r>
            <a:r>
              <a:rPr lang="ru-RU" sz="2500" dirty="0" err="1" smtClean="0">
                <a:latin typeface="Times New Roman" pitchFamily="18" charset="0"/>
                <a:cs typeface="Times New Roman" pitchFamily="18" charset="0"/>
              </a:rPr>
              <a:t>результаті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аварії</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лише</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серед</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ліквідаторів</a:t>
            </a:r>
            <a:r>
              <a:rPr lang="ru-RU" sz="2500" dirty="0" smtClean="0">
                <a:latin typeface="Times New Roman" pitchFamily="18" charset="0"/>
                <a:cs typeface="Times New Roman" pitchFamily="18" charset="0"/>
              </a:rPr>
              <a:t> померли десятки </a:t>
            </a:r>
            <a:r>
              <a:rPr lang="ru-RU" sz="2500" dirty="0" err="1" smtClean="0">
                <a:latin typeface="Times New Roman" pitchFamily="18" charset="0"/>
                <a:cs typeface="Times New Roman" pitchFamily="18" charset="0"/>
              </a:rPr>
              <a:t>тисяч</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чоловік</a:t>
            </a:r>
            <a:r>
              <a:rPr lang="ru-RU" sz="2500" dirty="0" smtClean="0">
                <a:latin typeface="Times New Roman" pitchFamily="18" charset="0"/>
                <a:cs typeface="Times New Roman" pitchFamily="18" charset="0"/>
              </a:rPr>
              <a:t>, в </a:t>
            </a:r>
            <a:r>
              <a:rPr lang="ru-RU" sz="2500" dirty="0" err="1" smtClean="0">
                <a:latin typeface="Times New Roman" pitchFamily="18" charset="0"/>
                <a:cs typeface="Times New Roman" pitchFamily="18" charset="0"/>
              </a:rPr>
              <a:t>Європі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зафіксовано</a:t>
            </a:r>
            <a:r>
              <a:rPr lang="ru-RU" sz="2500" dirty="0" smtClean="0">
                <a:latin typeface="Times New Roman" pitchFamily="18" charset="0"/>
                <a:cs typeface="Times New Roman" pitchFamily="18" charset="0"/>
              </a:rPr>
              <a:t> 10 000 </a:t>
            </a:r>
            <a:r>
              <a:rPr lang="ru-RU" sz="2500" dirty="0" err="1" smtClean="0">
                <a:latin typeface="Times New Roman" pitchFamily="18" charset="0"/>
                <a:cs typeface="Times New Roman" pitchFamily="18" charset="0"/>
              </a:rPr>
              <a:t>випадків</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вроджених</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патологій</a:t>
            </a:r>
            <a:r>
              <a:rPr lang="ru-RU" sz="2500" dirty="0" smtClean="0">
                <a:latin typeface="Times New Roman" pitchFamily="18" charset="0"/>
                <a:cs typeface="Times New Roman" pitchFamily="18" charset="0"/>
              </a:rPr>
              <a:t> в </a:t>
            </a:r>
            <a:r>
              <a:rPr lang="ru-RU" sz="2500" dirty="0" err="1" smtClean="0">
                <a:latin typeface="Times New Roman" pitchFamily="18" charset="0"/>
                <a:cs typeface="Times New Roman" pitchFamily="18" charset="0"/>
              </a:rPr>
              <a:t>новонароджених</a:t>
            </a:r>
            <a:r>
              <a:rPr lang="ru-RU" sz="2500" dirty="0" smtClean="0">
                <a:latin typeface="Times New Roman" pitchFamily="18" charset="0"/>
                <a:cs typeface="Times New Roman" pitchFamily="18" charset="0"/>
              </a:rPr>
              <a:t>, 10 000 </a:t>
            </a:r>
            <a:r>
              <a:rPr lang="ru-RU" sz="2500" dirty="0" err="1" smtClean="0">
                <a:latin typeface="Times New Roman" pitchFamily="18" charset="0"/>
                <a:cs typeface="Times New Roman" pitchFamily="18" charset="0"/>
              </a:rPr>
              <a:t>випадків</a:t>
            </a:r>
            <a:r>
              <a:rPr lang="ru-RU" sz="2500" dirty="0" smtClean="0">
                <a:latin typeface="Times New Roman" pitchFamily="18" charset="0"/>
                <a:cs typeface="Times New Roman" pitchFamily="18" charset="0"/>
              </a:rPr>
              <a:t> раку </a:t>
            </a:r>
            <a:r>
              <a:rPr lang="ru-RU" sz="2500" dirty="0" err="1" smtClean="0">
                <a:latin typeface="Times New Roman" pitchFamily="18" charset="0"/>
                <a:cs typeface="Times New Roman" pitchFamily="18" charset="0"/>
              </a:rPr>
              <a:t>щитовидної</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залози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очікується</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ще</a:t>
            </a:r>
            <a:r>
              <a:rPr lang="ru-RU" sz="2500" dirty="0" smtClean="0">
                <a:latin typeface="Times New Roman" pitchFamily="18" charset="0"/>
                <a:cs typeface="Times New Roman" pitchFamily="18" charset="0"/>
              </a:rPr>
              <a:t> 50 </a:t>
            </a:r>
            <a:r>
              <a:rPr lang="ru-RU" sz="2500" dirty="0" err="1" smtClean="0">
                <a:latin typeface="Times New Roman" pitchFamily="18" charset="0"/>
                <a:cs typeface="Times New Roman" pitchFamily="18" charset="0"/>
              </a:rPr>
              <a:t>тисяч</a:t>
            </a:r>
            <a:r>
              <a:rPr lang="ru-RU" sz="2500" dirty="0" smtClean="0">
                <a:latin typeface="Times New Roman" pitchFamily="18" charset="0"/>
                <a:cs typeface="Times New Roman" pitchFamily="18" charset="0"/>
              </a:rPr>
              <a:t>.  За </a:t>
            </a:r>
            <a:r>
              <a:rPr lang="ru-RU" sz="2500" dirty="0" err="1" smtClean="0">
                <a:latin typeface="Times New Roman" pitchFamily="18" charset="0"/>
                <a:cs typeface="Times New Roman" pitchFamily="18" charset="0"/>
              </a:rPr>
              <a:t>даними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організації</a:t>
            </a:r>
            <a:r>
              <a:rPr lang="ru-RU" sz="2500" dirty="0" smtClean="0">
                <a:latin typeface="Times New Roman" pitchFamily="18" charset="0"/>
                <a:cs typeface="Times New Roman" pitchFamily="18" charset="0"/>
              </a:rPr>
              <a:t> Союз «</a:t>
            </a:r>
            <a:r>
              <a:rPr lang="ru-RU" sz="2500" dirty="0" err="1" smtClean="0">
                <a:latin typeface="Times New Roman" pitchFamily="18" charset="0"/>
                <a:cs typeface="Times New Roman" pitchFamily="18" charset="0"/>
              </a:rPr>
              <a:t>Чорнобиль</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з</a:t>
            </a:r>
            <a:r>
              <a:rPr lang="ru-RU" sz="2500" dirty="0" smtClean="0">
                <a:latin typeface="Times New Roman" pitchFamily="18" charset="0"/>
                <a:cs typeface="Times New Roman" pitchFamily="18" charset="0"/>
              </a:rPr>
              <a:t> </a:t>
            </a:r>
            <a:r>
              <a:rPr lang="ru-RU" sz="2500" dirty="0" smtClean="0">
                <a:latin typeface="Times New Roman" pitchFamily="18" charset="0"/>
                <a:cs typeface="Times New Roman" pitchFamily="18" charset="0"/>
              </a:rPr>
              <a:t>600 000 </a:t>
            </a:r>
            <a:r>
              <a:rPr lang="ru-RU" sz="2500" dirty="0" err="1" smtClean="0">
                <a:latin typeface="Times New Roman" pitchFamily="18" charset="0"/>
                <a:cs typeface="Times New Roman" pitchFamily="18" charset="0"/>
              </a:rPr>
              <a:t>ліквідаторів</a:t>
            </a:r>
            <a:r>
              <a:rPr lang="ru-RU" sz="2500" dirty="0" smtClean="0">
                <a:latin typeface="Times New Roman" pitchFamily="18" charset="0"/>
                <a:cs typeface="Times New Roman" pitchFamily="18" charset="0"/>
              </a:rPr>
              <a:t> 10 % померло </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і</a:t>
            </a:r>
            <a:r>
              <a:rPr lang="ru-RU" sz="2500" dirty="0" smtClean="0">
                <a:latin typeface="Times New Roman" pitchFamily="18" charset="0"/>
                <a:cs typeface="Times New Roman" pitchFamily="18" charset="0"/>
              </a:rPr>
              <a:t> </a:t>
            </a:r>
            <a:r>
              <a:rPr lang="ru-RU" sz="2500" dirty="0" smtClean="0">
                <a:latin typeface="Times New Roman" pitchFamily="18" charset="0"/>
                <a:cs typeface="Times New Roman" pitchFamily="18" charset="0"/>
              </a:rPr>
              <a:t>165 000 стало </a:t>
            </a:r>
            <a:r>
              <a:rPr lang="ru-RU" sz="2500" dirty="0" err="1" smtClean="0">
                <a:latin typeface="Times New Roman" pitchFamily="18" charset="0"/>
                <a:cs typeface="Times New Roman" pitchFamily="18" charset="0"/>
              </a:rPr>
              <a:t>інвалідами</a:t>
            </a:r>
            <a:r>
              <a:rPr lang="ru-RU" sz="2500" dirty="0" smtClean="0">
                <a:latin typeface="Times New Roman" pitchFamily="18" charset="0"/>
                <a:cs typeface="Times New Roman" pitchFamily="18" charset="0"/>
              </a:rPr>
              <a:t>.</a:t>
            </a:r>
            <a:endParaRPr lang="ru-RU" sz="2500" dirty="0">
              <a:latin typeface="Times New Roman" pitchFamily="18" charset="0"/>
              <a:cs typeface="Times New Roman" pitchFamily="18" charset="0"/>
            </a:endParaRPr>
          </a:p>
        </p:txBody>
      </p:sp>
      <p:pic>
        <p:nvPicPr>
          <p:cNvPr id="4" name="Рисунок 3" descr="I:\чернобыль\385559A5_Front_final.jpg"/>
          <p:cNvPicPr/>
          <p:nvPr/>
        </p:nvPicPr>
        <p:blipFill>
          <a:blip r:embed="rId2" cstate="print"/>
          <a:srcRect l="5253" t="14620" r="6163" b="11183"/>
          <a:stretch>
            <a:fillRect/>
          </a:stretch>
        </p:blipFill>
        <p:spPr bwMode="auto">
          <a:xfrm>
            <a:off x="357158" y="357166"/>
            <a:ext cx="3214710"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86808" cy="785834"/>
          </a:xfrm>
        </p:spPr>
        <p:txBody>
          <a:bodyPr>
            <a:normAutofit fontScale="90000"/>
          </a:bodyPr>
          <a:lstStyle/>
          <a:p>
            <a:r>
              <a:rPr lang="uk-UA" sz="6000" dirty="0" err="1" smtClean="0">
                <a:solidFill>
                  <a:srgbClr val="C00000"/>
                </a:solidFill>
                <a:latin typeface="Uk_Electron" pitchFamily="82" charset="0"/>
              </a:rPr>
              <a:t>“Зона</a:t>
            </a:r>
            <a:r>
              <a:rPr lang="uk-UA" sz="6000" dirty="0" smtClean="0">
                <a:solidFill>
                  <a:srgbClr val="C00000"/>
                </a:solidFill>
                <a:latin typeface="Uk_Electron" pitchFamily="82" charset="0"/>
              </a:rPr>
              <a:t> відчуження…”</a:t>
            </a:r>
            <a:endParaRPr lang="ru-RU" sz="6000" dirty="0">
              <a:solidFill>
                <a:srgbClr val="C00000"/>
              </a:solidFill>
              <a:latin typeface="Uk_Electron" pitchFamily="82" charset="0"/>
            </a:endParaRPr>
          </a:p>
        </p:txBody>
      </p:sp>
      <p:pic>
        <p:nvPicPr>
          <p:cNvPr id="7" name="Рисунок 6" descr="05_chernoble.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14282" y="1000108"/>
            <a:ext cx="4221472" cy="2812556"/>
          </a:xfrm>
          <a:prstGeom prst="rect">
            <a:avLst/>
          </a:prstGeom>
        </p:spPr>
      </p:pic>
      <p:pic>
        <p:nvPicPr>
          <p:cNvPr id="15361" name="Picture 1" descr="C:\Documents and Settings\Marolan\Рабочий стол\7\25_chern.webp"/>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643438" y="1000108"/>
            <a:ext cx="4300926" cy="2786082"/>
          </a:xfrm>
          <a:prstGeom prst="rect">
            <a:avLst/>
          </a:prstGeom>
          <a:noFill/>
        </p:spPr>
      </p:pic>
      <p:pic>
        <p:nvPicPr>
          <p:cNvPr id="15363" name="Picture 3" descr="C:\Documents and Settings\Marolan\Рабочий стол\7\51_chern.webp"/>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57158" y="4000504"/>
            <a:ext cx="4107999" cy="2735992"/>
          </a:xfrm>
          <a:prstGeom prst="rect">
            <a:avLst/>
          </a:prstGeom>
          <a:noFill/>
        </p:spPr>
      </p:pic>
      <p:pic>
        <p:nvPicPr>
          <p:cNvPr id="15364" name="Picture 4" descr="C:\Documents and Settings\Marolan\Рабочий стол\7\13_chern.webp"/>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4640410" y="4000504"/>
            <a:ext cx="4288924" cy="27146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142852"/>
            <a:ext cx="7572428" cy="714380"/>
          </a:xfrm>
        </p:spPr>
        <p:txBody>
          <a:bodyPr>
            <a:normAutofit fontScale="90000"/>
          </a:bodyPr>
          <a:lstStyle/>
          <a:p>
            <a:r>
              <a:rPr lang="uk-UA" sz="6000" dirty="0" smtClean="0">
                <a:solidFill>
                  <a:srgbClr val="C00000"/>
                </a:solidFill>
                <a:latin typeface="Uk_Electron" pitchFamily="82" charset="0"/>
              </a:rPr>
              <a:t>Місто-привид…</a:t>
            </a:r>
            <a:endParaRPr lang="ru-RU" sz="6000" dirty="0">
              <a:solidFill>
                <a:srgbClr val="C00000"/>
              </a:solidFill>
              <a:latin typeface="Uk_Electron" pitchFamily="82" charset="0"/>
            </a:endParaRPr>
          </a:p>
        </p:txBody>
      </p:sp>
      <p:pic>
        <p:nvPicPr>
          <p:cNvPr id="6146" name="Picture 2" descr="C:\Documents and Settings\MAROLAN\Рабочий стол\чернобыль\59936374.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572000" y="3929066"/>
            <a:ext cx="4357718" cy="2714644"/>
          </a:xfrm>
          <a:prstGeom prst="rect">
            <a:avLst/>
          </a:prstGeom>
          <a:noFill/>
        </p:spPr>
      </p:pic>
      <p:pic>
        <p:nvPicPr>
          <p:cNvPr id="6148" name="Picture 4" descr="C:\Documents and Settings\MAROLAN\Рабочий стол\чернобыль\532922570.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14282" y="1000108"/>
            <a:ext cx="4214842" cy="2786082"/>
          </a:xfrm>
          <a:prstGeom prst="rect">
            <a:avLst/>
          </a:prstGeom>
          <a:noFill/>
        </p:spPr>
      </p:pic>
      <p:pic>
        <p:nvPicPr>
          <p:cNvPr id="6150" name="Picture 6" descr="C:\Documents and Settings\MAROLAN\Рабочий стол\чернобыль\728377105.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572000" y="1000108"/>
            <a:ext cx="4357718" cy="2786082"/>
          </a:xfrm>
          <a:prstGeom prst="rect">
            <a:avLst/>
          </a:prstGeom>
          <a:noFill/>
        </p:spPr>
      </p:pic>
      <p:pic>
        <p:nvPicPr>
          <p:cNvPr id="15" name="Picture 6" descr="C:\Documents and Settings\MAROLAN\Рабочий стол\чернобыль\810110338.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214282" y="3929066"/>
            <a:ext cx="4214874" cy="27146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MAROLAN\Рабочий стол\чернобыль\280495975.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572000" y="3429000"/>
            <a:ext cx="4383446" cy="3071834"/>
          </a:xfrm>
          <a:prstGeom prst="rect">
            <a:avLst/>
          </a:prstGeom>
          <a:noFill/>
        </p:spPr>
      </p:pic>
      <p:pic>
        <p:nvPicPr>
          <p:cNvPr id="7171" name="Picture 3" descr="C:\Documents and Settings\MAROLAN\Рабочий стол\чернобыль\259976814.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572000" y="214290"/>
            <a:ext cx="4381514" cy="3071834"/>
          </a:xfrm>
          <a:prstGeom prst="rect">
            <a:avLst/>
          </a:prstGeom>
          <a:noFill/>
        </p:spPr>
      </p:pic>
      <p:pic>
        <p:nvPicPr>
          <p:cNvPr id="7173" name="Picture 5" descr="C:\Documents and Settings\MAROLAN\Рабочий стол\чернобыль\444678278.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42844" y="3429000"/>
            <a:ext cx="4357717" cy="3109912"/>
          </a:xfrm>
          <a:prstGeom prst="rect">
            <a:avLst/>
          </a:prstGeom>
          <a:noFill/>
        </p:spPr>
      </p:pic>
      <p:pic>
        <p:nvPicPr>
          <p:cNvPr id="7175" name="Picture 7" descr="C:\Documents and Settings\MAROLAN\Рабочий стол\чернобыль\273379494.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42844" y="214290"/>
            <a:ext cx="4357718" cy="30718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939784"/>
          </a:xfrm>
          <a:scene3d>
            <a:camera prst="orthographicFront"/>
            <a:lightRig rig="soft" dir="t">
              <a:rot lat="0" lon="0" rev="16800000"/>
            </a:lightRig>
          </a:scene3d>
          <a:sp3d>
            <a:bevelT/>
          </a:sp3d>
        </p:spPr>
        <p:txBody>
          <a:bodyPr>
            <a:normAutofit fontScale="90000"/>
            <a:scene3d>
              <a:camera prst="orthographicFront"/>
              <a:lightRig rig="soft" dir="t">
                <a:rot lat="0" lon="0" rev="16800000"/>
              </a:lightRig>
            </a:scene3d>
            <a:sp3d prstMaterial="softEdge">
              <a:bevelT w="38100" h="38100"/>
            </a:sp3d>
          </a:bodyPr>
          <a:lstStyle/>
          <a:p>
            <a:r>
              <a:rPr lang="uk-UA" dirty="0" smtClean="0">
                <a:solidFill>
                  <a:srgbClr val="FF0000"/>
                </a:solidFill>
                <a:effectLst>
                  <a:outerShdw blurRad="38100" dist="38100" dir="2700000" algn="tl">
                    <a:srgbClr val="000000">
                      <a:alpha val="43137"/>
                    </a:srgbClr>
                  </a:outerShdw>
                </a:effectLst>
              </a:rPr>
              <a:t>Покинуті села </a:t>
            </a:r>
            <a:br>
              <a:rPr lang="uk-UA" dirty="0" smtClean="0">
                <a:solidFill>
                  <a:srgbClr val="FF0000"/>
                </a:solidFill>
                <a:effectLst>
                  <a:outerShdw blurRad="38100" dist="38100" dir="2700000" algn="tl">
                    <a:srgbClr val="000000">
                      <a:alpha val="43137"/>
                    </a:srgbClr>
                  </a:outerShdw>
                </a:effectLst>
              </a:rPr>
            </a:br>
            <a:r>
              <a:rPr lang="uk-UA" dirty="0" smtClean="0">
                <a:solidFill>
                  <a:srgbClr val="FF0000"/>
                </a:solidFill>
                <a:effectLst>
                  <a:outerShdw blurRad="38100" dist="38100" dir="2700000" algn="tl">
                    <a:srgbClr val="000000">
                      <a:alpha val="43137"/>
                    </a:srgbClr>
                  </a:outerShdw>
                </a:effectLst>
              </a:rPr>
              <a:t>30-кілометрової зони…</a:t>
            </a:r>
            <a:endParaRPr lang="ru-RU" dirty="0">
              <a:solidFill>
                <a:srgbClr val="FF0000"/>
              </a:solidFill>
              <a:effectLst>
                <a:outerShdw blurRad="38100" dist="38100" dir="2700000" algn="tl">
                  <a:srgbClr val="000000">
                    <a:alpha val="43137"/>
                  </a:srgbClr>
                </a:outerShdw>
              </a:effectLst>
            </a:endParaRPr>
          </a:p>
        </p:txBody>
      </p:sp>
      <p:pic>
        <p:nvPicPr>
          <p:cNvPr id="4" name="Picture 2" descr="I:\чернобыль\250px-Deadzone.jpg"/>
          <p:cNvPicPr>
            <a:picLocks noGrp="1" noChangeAspect="1" noChangeArrowheads="1"/>
          </p:cNvPicPr>
          <p:nvPr>
            <p:ph idx="1"/>
          </p:nvPr>
        </p:nvPicPr>
        <p:blipFill>
          <a:blip r:embed="rId2" cstate="print"/>
          <a:srcRect/>
          <a:stretch>
            <a:fillRect/>
          </a:stretch>
        </p:blipFill>
        <p:spPr bwMode="auto">
          <a:xfrm>
            <a:off x="3143240" y="4214818"/>
            <a:ext cx="2714644" cy="2071702"/>
          </a:xfrm>
          <a:prstGeom prst="rect">
            <a:avLst/>
          </a:prstGeom>
          <a:noFill/>
        </p:spPr>
      </p:pic>
      <p:pic>
        <p:nvPicPr>
          <p:cNvPr id="78850" name="Picture 2" descr="C:\Documents and Settings\Marolan\Рабочий стол\7\07_chern.webp"/>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42844" y="4214818"/>
            <a:ext cx="2928958" cy="2093467"/>
          </a:xfrm>
          <a:prstGeom prst="rect">
            <a:avLst/>
          </a:prstGeom>
          <a:noFill/>
        </p:spPr>
      </p:pic>
      <p:pic>
        <p:nvPicPr>
          <p:cNvPr id="78851" name="Picture 3" descr="C:\Documents and Settings\Marolan\Рабочий стол\7\thumbs_der26.jpg"/>
          <p:cNvPicPr>
            <a:picLocks noChangeAspect="1" noChangeArrowheads="1"/>
          </p:cNvPicPr>
          <p:nvPr/>
        </p:nvPicPr>
        <p:blipFill>
          <a:blip r:embed="rId4"/>
          <a:srcRect/>
          <a:stretch>
            <a:fillRect/>
          </a:stretch>
        </p:blipFill>
        <p:spPr bwMode="auto">
          <a:xfrm>
            <a:off x="4786314" y="1428736"/>
            <a:ext cx="3429024" cy="2571768"/>
          </a:xfrm>
          <a:prstGeom prst="rect">
            <a:avLst/>
          </a:prstGeom>
          <a:noFill/>
        </p:spPr>
      </p:pic>
      <p:pic>
        <p:nvPicPr>
          <p:cNvPr id="78852" name="Picture 4" descr="C:\Documents and Settings\Marolan\Рабочий стол\7\thumbs_der21.jpg"/>
          <p:cNvPicPr>
            <a:picLocks noChangeAspect="1" noChangeArrowheads="1"/>
          </p:cNvPicPr>
          <p:nvPr/>
        </p:nvPicPr>
        <p:blipFill>
          <a:blip r:embed="rId5"/>
          <a:srcRect/>
          <a:stretch>
            <a:fillRect/>
          </a:stretch>
        </p:blipFill>
        <p:spPr bwMode="auto">
          <a:xfrm>
            <a:off x="5929322" y="4214818"/>
            <a:ext cx="3000396" cy="2071702"/>
          </a:xfrm>
          <a:prstGeom prst="rect">
            <a:avLst/>
          </a:prstGeom>
          <a:noFill/>
        </p:spPr>
      </p:pic>
      <p:pic>
        <p:nvPicPr>
          <p:cNvPr id="78853" name="Picture 5" descr="C:\Documents and Settings\Marolan\Рабочий стол\7\thumbs_der16.jpg"/>
          <p:cNvPicPr>
            <a:picLocks noChangeAspect="1" noChangeArrowheads="1"/>
          </p:cNvPicPr>
          <p:nvPr/>
        </p:nvPicPr>
        <p:blipFill>
          <a:blip r:embed="rId6"/>
          <a:srcRect/>
          <a:stretch>
            <a:fillRect/>
          </a:stretch>
        </p:blipFill>
        <p:spPr bwMode="auto">
          <a:xfrm>
            <a:off x="857224" y="1428736"/>
            <a:ext cx="3452836" cy="251818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3071802" y="2357430"/>
            <a:ext cx="3000396" cy="1785950"/>
          </a:xfrm>
        </p:spPr>
        <p:txBody>
          <a:bodyPr>
            <a:noAutofit/>
          </a:bodyPr>
          <a:lstStyle/>
          <a:p>
            <a:r>
              <a:rPr lang="uk-UA" sz="4800" dirty="0" err="1" smtClean="0">
                <a:solidFill>
                  <a:srgbClr val="FF0000"/>
                </a:solidFill>
                <a:latin typeface="+mn-lt"/>
              </a:rPr>
              <a:t>Тварини-</a:t>
            </a:r>
            <a:r>
              <a:rPr lang="uk-UA" sz="4800" dirty="0" smtClean="0">
                <a:solidFill>
                  <a:srgbClr val="FF0000"/>
                </a:solidFill>
                <a:latin typeface="+mn-lt"/>
              </a:rPr>
              <a:t/>
            </a:r>
            <a:br>
              <a:rPr lang="uk-UA" sz="4800" dirty="0" smtClean="0">
                <a:solidFill>
                  <a:srgbClr val="FF0000"/>
                </a:solidFill>
                <a:latin typeface="+mn-lt"/>
              </a:rPr>
            </a:br>
            <a:r>
              <a:rPr lang="uk-UA" sz="4800" dirty="0" smtClean="0">
                <a:solidFill>
                  <a:srgbClr val="FF0000"/>
                </a:solidFill>
                <a:latin typeface="+mn-lt"/>
              </a:rPr>
              <a:t>мутанти</a:t>
            </a:r>
            <a:endParaRPr lang="ru-RU" sz="4800" dirty="0">
              <a:solidFill>
                <a:srgbClr val="FF0000"/>
              </a:solidFill>
              <a:latin typeface="+mn-lt"/>
            </a:endParaRPr>
          </a:p>
        </p:txBody>
      </p:sp>
      <p:pic>
        <p:nvPicPr>
          <p:cNvPr id="1026" name="Picture 2" descr="H:\чернобыль\0a29ca0cd2519d764c92e884faa7d63b.jpg"/>
          <p:cNvPicPr>
            <a:picLocks noGrp="1" noChangeAspect="1" noChangeArrowheads="1"/>
          </p:cNvPicPr>
          <p:nvPr>
            <p:ph idx="4294967295"/>
          </p:nvPr>
        </p:nvPicPr>
        <p:blipFill>
          <a:blip r:embed="rId2" cstate="email">
            <a:extLst>
              <a:ext uri="{28A0092B-C50C-407E-A947-70E740481C1C}">
                <a14:useLocalDpi xmlns="" xmlns:a14="http://schemas.microsoft.com/office/drawing/2010/main"/>
              </a:ext>
            </a:extLst>
          </a:blip>
          <a:srcRect/>
          <a:stretch>
            <a:fillRect/>
          </a:stretch>
        </p:blipFill>
        <p:spPr bwMode="auto">
          <a:xfrm>
            <a:off x="142844" y="142852"/>
            <a:ext cx="2857500" cy="2000250"/>
          </a:xfrm>
          <a:prstGeom prst="rect">
            <a:avLst/>
          </a:prstGeom>
          <a:noFill/>
        </p:spPr>
      </p:pic>
      <p:pic>
        <p:nvPicPr>
          <p:cNvPr id="1027" name="Picture 3" descr="H:\чернобыль\1582_1.jpg"/>
          <p:cNvPicPr>
            <a:picLocks noChangeAspect="1" noChangeArrowheads="1"/>
          </p:cNvPicPr>
          <p:nvPr/>
        </p:nvPicPr>
        <p:blipFill>
          <a:blip r:embed="rId3" cstate="print"/>
          <a:srcRect/>
          <a:stretch>
            <a:fillRect/>
          </a:stretch>
        </p:blipFill>
        <p:spPr bwMode="auto">
          <a:xfrm>
            <a:off x="6215074" y="214291"/>
            <a:ext cx="2643202" cy="1928826"/>
          </a:xfrm>
          <a:prstGeom prst="rect">
            <a:avLst/>
          </a:prstGeom>
          <a:noFill/>
        </p:spPr>
      </p:pic>
      <p:pic>
        <p:nvPicPr>
          <p:cNvPr id="1028" name="Picture 4" descr="H:\чернобыль\1180874972_10.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286116" y="214290"/>
            <a:ext cx="2690818" cy="2000264"/>
          </a:xfrm>
          <a:prstGeom prst="rect">
            <a:avLst/>
          </a:prstGeom>
          <a:noFill/>
        </p:spPr>
      </p:pic>
      <p:pic>
        <p:nvPicPr>
          <p:cNvPr id="11265" name="Picture 1" descr="H:\ЧОРНОБИЛЬ2010\ЧОРНОБИЛЬ!!!\чернобыль\7837978_2.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42844" y="2357430"/>
            <a:ext cx="2857520" cy="2071702"/>
          </a:xfrm>
          <a:prstGeom prst="rect">
            <a:avLst/>
          </a:prstGeom>
          <a:noFill/>
        </p:spPr>
      </p:pic>
      <p:pic>
        <p:nvPicPr>
          <p:cNvPr id="11266" name="Picture 2" descr="H:\ЧОРНОБИЛЬ2010\ЧОРНОБИЛЬ!!!\чернобыль\deformed_0.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6215074" y="2357430"/>
            <a:ext cx="2714643" cy="2071702"/>
          </a:xfrm>
          <a:prstGeom prst="rect">
            <a:avLst/>
          </a:prstGeom>
          <a:noFill/>
        </p:spPr>
      </p:pic>
      <p:pic>
        <p:nvPicPr>
          <p:cNvPr id="11267" name="Picture 3" descr="H:\ЧОРНОБИЛЬ2010\ЧОРНОБИЛЬ!!!\чернобыль\deformed_2.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6215074" y="4643446"/>
            <a:ext cx="2643206" cy="2000264"/>
          </a:xfrm>
          <a:prstGeom prst="rect">
            <a:avLst/>
          </a:prstGeom>
          <a:noFill/>
        </p:spPr>
      </p:pic>
      <p:pic>
        <p:nvPicPr>
          <p:cNvPr id="11268" name="Picture 4" descr="H:\ЧОРНОБИЛЬ2010\ЧОРНОБИЛЬ!!!\чернобыль\deformed_4.jpg"/>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142844" y="4643446"/>
            <a:ext cx="2857520" cy="2000264"/>
          </a:xfrm>
          <a:prstGeom prst="rect">
            <a:avLst/>
          </a:prstGeom>
          <a:noFill/>
        </p:spPr>
      </p:pic>
      <p:pic>
        <p:nvPicPr>
          <p:cNvPr id="11269" name="Picture 5" descr="H:\ЧОРНОБИЛЬ2010\ЧОРНОБИЛЬ!!!\чернобыль\deformed_9.jpg"/>
          <p:cNvPicPr>
            <a:picLocks noChangeAspect="1" noChangeArrowheads="1"/>
          </p:cNvPicPr>
          <p:nvPr/>
        </p:nvPicPr>
        <p:blipFill>
          <a:blip r:embed="rId9" cstate="email">
            <a:extLst>
              <a:ext uri="{28A0092B-C50C-407E-A947-70E740481C1C}">
                <a14:useLocalDpi xmlns="" xmlns:a14="http://schemas.microsoft.com/office/drawing/2010/main"/>
              </a:ext>
            </a:extLst>
          </a:blip>
          <a:srcRect t="13179" b="15653"/>
          <a:stretch>
            <a:fillRect/>
          </a:stretch>
        </p:blipFill>
        <p:spPr bwMode="auto">
          <a:xfrm>
            <a:off x="3500430" y="4643446"/>
            <a:ext cx="2057404" cy="1928802"/>
          </a:xfrm>
          <a:prstGeom prst="rect">
            <a:avLst/>
          </a:prstGeom>
          <a:noFill/>
        </p:spPr>
      </p:pic>
      <p:sp>
        <p:nvSpPr>
          <p:cNvPr id="11" name="Пятно 2 10">
            <a:hlinkClick r:id="" action="ppaction://noaction"/>
          </p:cNvPr>
          <p:cNvSpPr/>
          <p:nvPr/>
        </p:nvSpPr>
        <p:spPr>
          <a:xfrm>
            <a:off x="8858280" y="6572272"/>
            <a:ext cx="285720" cy="28572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7758138" cy="846158"/>
          </a:xfrm>
          <a:scene3d>
            <a:camera prst="orthographicFront"/>
            <a:lightRig rig="soft" dir="t">
              <a:rot lat="0" lon="0" rev="16800000"/>
            </a:lightRig>
          </a:scene3d>
          <a:sp3d>
            <a:bevelT/>
          </a:sp3d>
        </p:spPr>
        <p:txBody>
          <a:bodyPr>
            <a:scene3d>
              <a:camera prst="orthographicFront"/>
              <a:lightRig rig="soft" dir="t">
                <a:rot lat="0" lon="0" rev="16800000"/>
              </a:lightRig>
            </a:scene3d>
            <a:sp3d prstMaterial="softEdge">
              <a:bevelT w="38100" h="38100"/>
            </a:sp3d>
          </a:bodyPr>
          <a:lstStyle/>
          <a:p>
            <a:r>
              <a:rPr lang="uk-UA" dirty="0" smtClean="0">
                <a:solidFill>
                  <a:srgbClr val="FF0000"/>
                </a:solidFill>
              </a:rPr>
              <a:t>Мутація рослинного світу</a:t>
            </a:r>
            <a:endParaRPr lang="ru-RU" dirty="0">
              <a:solidFill>
                <a:srgbClr val="FF0000"/>
              </a:solidFill>
            </a:endParaRPr>
          </a:p>
        </p:txBody>
      </p:sp>
      <p:pic>
        <p:nvPicPr>
          <p:cNvPr id="75778" name="Picture 2" descr="H:\ЧОРНОБИЛЬ2010\ЧОРНОБИЛЬ!!!\чернобыль\morphoz-photo1.jpg"/>
          <p:cNvPicPr>
            <a:picLocks noChangeAspect="1" noChangeArrowheads="1"/>
          </p:cNvPicPr>
          <p:nvPr/>
        </p:nvPicPr>
        <p:blipFill>
          <a:blip r:embed="rId2"/>
          <a:srcRect/>
          <a:stretch>
            <a:fillRect/>
          </a:stretch>
        </p:blipFill>
        <p:spPr bwMode="auto">
          <a:xfrm>
            <a:off x="4714876" y="3929066"/>
            <a:ext cx="3929090" cy="2746174"/>
          </a:xfrm>
          <a:prstGeom prst="rect">
            <a:avLst/>
          </a:prstGeom>
          <a:noFill/>
        </p:spPr>
      </p:pic>
      <p:pic>
        <p:nvPicPr>
          <p:cNvPr id="75779" name="Picture 3" descr="H:\ЧОРНОБИЛЬ2010\ЧОРНОБИЛЬ!!!\чернобыль\morphoz.jpg"/>
          <p:cNvPicPr>
            <a:picLocks noChangeAspect="1" noChangeArrowheads="1"/>
          </p:cNvPicPr>
          <p:nvPr/>
        </p:nvPicPr>
        <p:blipFill>
          <a:blip r:embed="rId3"/>
          <a:srcRect/>
          <a:stretch>
            <a:fillRect/>
          </a:stretch>
        </p:blipFill>
        <p:spPr bwMode="auto">
          <a:xfrm>
            <a:off x="428596" y="3929066"/>
            <a:ext cx="3838575" cy="2695575"/>
          </a:xfrm>
          <a:prstGeom prst="rect">
            <a:avLst/>
          </a:prstGeom>
          <a:noFill/>
        </p:spPr>
      </p:pic>
      <p:pic>
        <p:nvPicPr>
          <p:cNvPr id="75780" name="Picture 4" descr="H:\ЧОРНОБИЛЬ2010\ЧОРНОБИЛЬ!!!\чернобыль\marrow.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857884" y="1357298"/>
            <a:ext cx="3080318" cy="2143140"/>
          </a:xfrm>
          <a:prstGeom prst="rect">
            <a:avLst/>
          </a:prstGeom>
          <a:noFill/>
        </p:spPr>
      </p:pic>
      <p:pic>
        <p:nvPicPr>
          <p:cNvPr id="75781" name="Picture 5" descr="H:\ЧОРНОБИЛЬ2010\ЧОРНОБИЛЬ!!!\чернобыль\63735272_1283881826_2821_big.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214282" y="1357298"/>
            <a:ext cx="2857493" cy="2143120"/>
          </a:xfrm>
          <a:prstGeom prst="rect">
            <a:avLst/>
          </a:prstGeom>
          <a:noFill/>
        </p:spPr>
      </p:pic>
      <p:pic>
        <p:nvPicPr>
          <p:cNvPr id="75782" name="Picture 6" descr="H:\ЧОРНОБИЛЬ2010\ЧОРНОБИЛЬ!!!\чернобыль\1235640914_1206643655_02013.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214678" y="1357298"/>
            <a:ext cx="2500330" cy="214313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AROLAN\Рабочий стол\чернобыль\1259309717_dsc01146.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286248" y="142852"/>
            <a:ext cx="3688317" cy="2428892"/>
          </a:xfrm>
          <a:prstGeom prst="rect">
            <a:avLst/>
          </a:prstGeom>
          <a:noFill/>
        </p:spPr>
      </p:pic>
      <p:sp>
        <p:nvSpPr>
          <p:cNvPr id="4" name="Прямоугольник 3"/>
          <p:cNvSpPr/>
          <p:nvPr/>
        </p:nvSpPr>
        <p:spPr>
          <a:xfrm>
            <a:off x="214282" y="2571744"/>
            <a:ext cx="8643998" cy="3929090"/>
          </a:xfrm>
          <a:prstGeom prst="rect">
            <a:avLst/>
          </a:prstGeom>
        </p:spPr>
        <p:txBody>
          <a:bodyPr wrap="square">
            <a:spAutoFit/>
          </a:bodyPr>
          <a:lstStyle/>
          <a:p>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Після</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аварії</a:t>
            </a:r>
            <a:r>
              <a:rPr lang="ru-RU" sz="2100" dirty="0" smtClean="0">
                <a:latin typeface="Times New Roman" pitchFamily="18" charset="0"/>
                <a:cs typeface="Times New Roman" pitchFamily="18" charset="0"/>
              </a:rPr>
              <a:t> на четвертому </a:t>
            </a:r>
            <a:r>
              <a:rPr lang="ru-RU" sz="2100" dirty="0" err="1" smtClean="0">
                <a:latin typeface="Times New Roman" pitchFamily="18" charset="0"/>
                <a:cs typeface="Times New Roman" pitchFamily="18" charset="0"/>
              </a:rPr>
              <a:t>енергоблоці</a:t>
            </a:r>
            <a:r>
              <a:rPr lang="ru-RU" sz="2100" dirty="0" smtClean="0">
                <a:latin typeface="Times New Roman" pitchFamily="18" charset="0"/>
                <a:cs typeface="Times New Roman" pitchFamily="18" charset="0"/>
              </a:rPr>
              <a:t> робота </a:t>
            </a:r>
            <a:r>
              <a:rPr lang="ru-RU" sz="2100" dirty="0" err="1" smtClean="0">
                <a:latin typeface="Times New Roman" pitchFamily="18" charset="0"/>
                <a:cs typeface="Times New Roman" pitchFamily="18" charset="0"/>
              </a:rPr>
              <a:t>електростанції</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була</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припинена</a:t>
            </a:r>
            <a:r>
              <a:rPr lang="ru-RU" sz="2100" dirty="0" smtClean="0">
                <a:latin typeface="Times New Roman" pitchFamily="18" charset="0"/>
                <a:cs typeface="Times New Roman" pitchFamily="18" charset="0"/>
              </a:rPr>
              <a:t> через </a:t>
            </a:r>
            <a:r>
              <a:rPr lang="ru-RU" sz="2100" dirty="0" err="1" smtClean="0">
                <a:latin typeface="Times New Roman" pitchFamily="18" charset="0"/>
                <a:cs typeface="Times New Roman" pitchFamily="18" charset="0"/>
              </a:rPr>
              <a:t>небезпечну</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радіаційну</a:t>
            </a:r>
            <a:r>
              <a:rPr lang="ru-RU" sz="2100" dirty="0" smtClean="0">
                <a:latin typeface="Times New Roman" pitchFamily="18" charset="0"/>
                <a:cs typeface="Times New Roman" pitchFamily="18" charset="0"/>
              </a:rPr>
              <a:t> обстановку. </a:t>
            </a:r>
            <a:r>
              <a:rPr lang="ru-RU" sz="2100" dirty="0" err="1" smtClean="0">
                <a:latin typeface="Times New Roman" pitchFamily="18" charset="0"/>
                <a:cs typeface="Times New Roman" pitchFamily="18" charset="0"/>
              </a:rPr>
              <a:t>Проте</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вже</a:t>
            </a:r>
            <a:r>
              <a:rPr lang="ru-RU" sz="2100" dirty="0" smtClean="0">
                <a:latin typeface="Times New Roman" pitchFamily="18" charset="0"/>
                <a:cs typeface="Times New Roman" pitchFamily="18" charset="0"/>
              </a:rPr>
              <a:t> в </a:t>
            </a:r>
            <a:r>
              <a:rPr lang="ru-RU" sz="2100" dirty="0" err="1" smtClean="0">
                <a:latin typeface="Times New Roman" pitchFamily="18" charset="0"/>
                <a:cs typeface="Times New Roman" pitchFamily="18" charset="0"/>
              </a:rPr>
              <a:t>жовтні</a:t>
            </a:r>
            <a:r>
              <a:rPr lang="ru-RU" sz="2100" dirty="0" smtClean="0">
                <a:latin typeface="Times New Roman" pitchFamily="18" charset="0"/>
                <a:cs typeface="Times New Roman" pitchFamily="18" charset="0"/>
              </a:rPr>
              <a:t> 1986 року, </a:t>
            </a:r>
            <a:r>
              <a:rPr lang="ru-RU" sz="2100" dirty="0" err="1" smtClean="0">
                <a:latin typeface="Times New Roman" pitchFamily="18" charset="0"/>
                <a:cs typeface="Times New Roman" pitchFamily="18" charset="0"/>
              </a:rPr>
              <a:t>після</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масштабних</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робіт</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з</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дезактивації</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території</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і</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споруди</a:t>
            </a:r>
            <a:r>
              <a:rPr lang="ru-RU" sz="2100" dirty="0" smtClean="0">
                <a:latin typeface="Times New Roman" pitchFamily="18" charset="0"/>
                <a:cs typeface="Times New Roman" pitchFamily="18" charset="0"/>
              </a:rPr>
              <a:t> «саркофага», перший та </a:t>
            </a:r>
            <a:r>
              <a:rPr lang="ru-RU" sz="2100" dirty="0" err="1" smtClean="0">
                <a:latin typeface="Times New Roman" pitchFamily="18" charset="0"/>
                <a:cs typeface="Times New Roman" pitchFamily="18" charset="0"/>
              </a:rPr>
              <a:t>другий</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енергоблоки</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були</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знов</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уведені</a:t>
            </a:r>
            <a:r>
              <a:rPr lang="ru-RU" sz="2100" dirty="0" smtClean="0">
                <a:latin typeface="Times New Roman" pitchFamily="18" charset="0"/>
                <a:cs typeface="Times New Roman" pitchFamily="18" charset="0"/>
              </a:rPr>
              <a:t> в </a:t>
            </a:r>
            <a:r>
              <a:rPr lang="ru-RU" sz="2100" dirty="0" err="1" smtClean="0">
                <a:latin typeface="Times New Roman" pitchFamily="18" charset="0"/>
                <a:cs typeface="Times New Roman" pitchFamily="18" charset="0"/>
              </a:rPr>
              <a:t>дію</a:t>
            </a:r>
            <a:r>
              <a:rPr lang="ru-RU" sz="2100" dirty="0" smtClean="0">
                <a:latin typeface="Times New Roman" pitchFamily="18" charset="0"/>
                <a:cs typeface="Times New Roman" pitchFamily="18" charset="0"/>
              </a:rPr>
              <a:t>, у </a:t>
            </a:r>
            <a:r>
              <a:rPr lang="ru-RU" sz="2100" dirty="0" err="1" smtClean="0">
                <a:latin typeface="Times New Roman" pitchFamily="18" charset="0"/>
                <a:cs typeface="Times New Roman" pitchFamily="18" charset="0"/>
              </a:rPr>
              <a:t>грудні</a:t>
            </a:r>
            <a:r>
              <a:rPr lang="ru-RU" sz="2100" dirty="0" smtClean="0">
                <a:latin typeface="Times New Roman" pitchFamily="18" charset="0"/>
                <a:cs typeface="Times New Roman" pitchFamily="18" charset="0"/>
              </a:rPr>
              <a:t> 1987 року </a:t>
            </a:r>
            <a:r>
              <a:rPr lang="ru-RU" sz="2100" dirty="0" err="1" smtClean="0">
                <a:latin typeface="Times New Roman" pitchFamily="18" charset="0"/>
                <a:cs typeface="Times New Roman" pitchFamily="18" charset="0"/>
              </a:rPr>
              <a:t>відновлена</a:t>
            </a:r>
            <a:r>
              <a:rPr lang="ru-RU" sz="2100" dirty="0" smtClean="0">
                <a:latin typeface="Times New Roman" pitchFamily="18" charset="0"/>
                <a:cs typeface="Times New Roman" pitchFamily="18" charset="0"/>
              </a:rPr>
              <a:t> робота </a:t>
            </a:r>
            <a:r>
              <a:rPr lang="ru-RU" sz="2100" dirty="0" err="1" smtClean="0">
                <a:latin typeface="Times New Roman" pitchFamily="18" charset="0"/>
                <a:cs typeface="Times New Roman" pitchFamily="18" charset="0"/>
              </a:rPr>
              <a:t>третього</a:t>
            </a:r>
            <a:r>
              <a:rPr lang="ru-RU" sz="2100" dirty="0" smtClean="0">
                <a:latin typeface="Times New Roman" pitchFamily="18" charset="0"/>
                <a:cs typeface="Times New Roman" pitchFamily="18" charset="0"/>
              </a:rPr>
              <a:t>. У 1991 </a:t>
            </a:r>
            <a:r>
              <a:rPr lang="ru-RU" sz="2100" dirty="0" err="1" smtClean="0">
                <a:latin typeface="Times New Roman" pitchFamily="18" charset="0"/>
                <a:cs typeface="Times New Roman" pitchFamily="18" charset="0"/>
              </a:rPr>
              <a:t>році</a:t>
            </a:r>
            <a:r>
              <a:rPr lang="ru-RU" sz="2100" dirty="0" smtClean="0">
                <a:latin typeface="Times New Roman" pitchFamily="18" charset="0"/>
                <a:cs typeface="Times New Roman" pitchFamily="18" charset="0"/>
              </a:rPr>
              <a:t> на другому </a:t>
            </a:r>
            <a:r>
              <a:rPr lang="ru-RU" sz="2100" dirty="0" err="1" smtClean="0">
                <a:latin typeface="Times New Roman" pitchFamily="18" charset="0"/>
                <a:cs typeface="Times New Roman" pitchFamily="18" charset="0"/>
              </a:rPr>
              <a:t>енергоблоці</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спалахнула</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пожежа</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і</a:t>
            </a:r>
            <a:r>
              <a:rPr lang="ru-RU" sz="2100" dirty="0" smtClean="0">
                <a:latin typeface="Times New Roman" pitchFamily="18" charset="0"/>
                <a:cs typeface="Times New Roman" pitchFamily="18" charset="0"/>
              </a:rPr>
              <a:t> в </a:t>
            </a:r>
            <a:r>
              <a:rPr lang="ru-RU" sz="2100" dirty="0" err="1" smtClean="0">
                <a:latin typeface="Times New Roman" pitchFamily="18" charset="0"/>
                <a:cs typeface="Times New Roman" pitchFamily="18" charset="0"/>
              </a:rPr>
              <a:t>жовтні</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цього</a:t>
            </a:r>
            <a:r>
              <a:rPr lang="ru-RU" sz="2100" dirty="0" smtClean="0">
                <a:latin typeface="Times New Roman" pitchFamily="18" charset="0"/>
                <a:cs typeface="Times New Roman" pitchFamily="18" charset="0"/>
              </a:rPr>
              <a:t> ж року реактор </a:t>
            </a:r>
            <a:r>
              <a:rPr lang="ru-RU" sz="2100" dirty="0" err="1" smtClean="0">
                <a:latin typeface="Times New Roman" pitchFamily="18" charset="0"/>
                <a:cs typeface="Times New Roman" pitchFamily="18" charset="0"/>
              </a:rPr>
              <a:t>був</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повністю</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виведений</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з</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експлуатації</a:t>
            </a:r>
            <a:r>
              <a:rPr lang="ru-RU" sz="2100" dirty="0" smtClean="0">
                <a:latin typeface="Times New Roman" pitchFamily="18" charset="0"/>
                <a:cs typeface="Times New Roman" pitchFamily="18" charset="0"/>
              </a:rPr>
              <a:t>. У </a:t>
            </a:r>
            <a:r>
              <a:rPr lang="ru-RU" sz="2100" dirty="0" err="1" smtClean="0">
                <a:latin typeface="Times New Roman" pitchFamily="18" charset="0"/>
                <a:cs typeface="Times New Roman" pitchFamily="18" charset="0"/>
              </a:rPr>
              <a:t>грудні</a:t>
            </a:r>
            <a:r>
              <a:rPr lang="ru-RU" sz="2100" dirty="0" smtClean="0">
                <a:latin typeface="Times New Roman" pitchFamily="18" charset="0"/>
                <a:cs typeface="Times New Roman" pitchFamily="18" charset="0"/>
              </a:rPr>
              <a:t> 1995 року </a:t>
            </a:r>
            <a:r>
              <a:rPr lang="ru-RU" sz="2100" dirty="0" err="1" smtClean="0">
                <a:latin typeface="Times New Roman" pitchFamily="18" charset="0"/>
                <a:cs typeface="Times New Roman" pitchFamily="18" charset="0"/>
              </a:rPr>
              <a:t>був</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підписаний</a:t>
            </a:r>
            <a:r>
              <a:rPr lang="ru-RU" sz="2100" dirty="0" smtClean="0">
                <a:latin typeface="Times New Roman" pitchFamily="18" charset="0"/>
                <a:cs typeface="Times New Roman" pitchFamily="18" charset="0"/>
              </a:rPr>
              <a:t> меморандум про </a:t>
            </a:r>
            <a:r>
              <a:rPr lang="ru-RU" sz="2100" dirty="0" err="1" smtClean="0">
                <a:latin typeface="Times New Roman" pitchFamily="18" charset="0"/>
                <a:cs typeface="Times New Roman" pitchFamily="18" charset="0"/>
              </a:rPr>
              <a:t>взаєморозуміння</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між</a:t>
            </a:r>
            <a:r>
              <a:rPr lang="ru-RU" sz="2100" dirty="0" smtClean="0">
                <a:latin typeface="Times New Roman" pitchFamily="18" charset="0"/>
                <a:cs typeface="Times New Roman" pitchFamily="18" charset="0"/>
              </a:rPr>
              <a:t> Урядом </a:t>
            </a:r>
            <a:r>
              <a:rPr lang="ru-RU" sz="2100" dirty="0" err="1" smtClean="0">
                <a:latin typeface="Times New Roman" pitchFamily="18" charset="0"/>
                <a:cs typeface="Times New Roman" pitchFamily="18" charset="0"/>
              </a:rPr>
              <a:t>України</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і</a:t>
            </a:r>
            <a:r>
              <a:rPr lang="ru-RU" sz="2100" dirty="0" smtClean="0">
                <a:latin typeface="Times New Roman" pitchFamily="18" charset="0"/>
                <a:cs typeface="Times New Roman" pitchFamily="18" charset="0"/>
              </a:rPr>
              <a:t> урядами </a:t>
            </a:r>
            <a:r>
              <a:rPr lang="ru-RU" sz="2100" dirty="0" err="1" smtClean="0">
                <a:latin typeface="Times New Roman" pitchFamily="18" charset="0"/>
                <a:cs typeface="Times New Roman" pitchFamily="18" charset="0"/>
              </a:rPr>
              <a:t>країн</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великої</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сімки</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і</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Комісією</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Європейського</a:t>
            </a:r>
            <a:r>
              <a:rPr lang="ru-RU" sz="2100" dirty="0" smtClean="0">
                <a:latin typeface="Times New Roman" pitchFamily="18" charset="0"/>
                <a:cs typeface="Times New Roman" pitchFamily="18" charset="0"/>
              </a:rPr>
              <a:t> Союзу, </a:t>
            </a:r>
            <a:r>
              <a:rPr lang="ru-RU" sz="2100" dirty="0" err="1" smtClean="0">
                <a:latin typeface="Times New Roman" pitchFamily="18" charset="0"/>
                <a:cs typeface="Times New Roman" pitchFamily="18" charset="0"/>
              </a:rPr>
              <a:t>згідно</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якому</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почалася</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розробка</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програми</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повного</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закриття</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станції</a:t>
            </a:r>
            <a:r>
              <a:rPr lang="ru-RU" sz="2100" dirty="0" smtClean="0">
                <a:latin typeface="Times New Roman" pitchFamily="18" charset="0"/>
                <a:cs typeface="Times New Roman" pitchFamily="18" charset="0"/>
              </a:rPr>
              <a:t> до 2000 року. 15 </a:t>
            </a:r>
            <a:r>
              <a:rPr lang="ru-RU" sz="2100" dirty="0" err="1" smtClean="0">
                <a:latin typeface="Times New Roman" pitchFamily="18" charset="0"/>
                <a:cs typeface="Times New Roman" pitchFamily="18" charset="0"/>
              </a:rPr>
              <a:t>грудня</a:t>
            </a:r>
            <a:r>
              <a:rPr lang="ru-RU" sz="2100" dirty="0" smtClean="0">
                <a:latin typeface="Times New Roman" pitchFamily="18" charset="0"/>
                <a:cs typeface="Times New Roman" pitchFamily="18" charset="0"/>
              </a:rPr>
              <a:t> 2000 року </a:t>
            </a:r>
            <a:r>
              <a:rPr lang="ru-RU" sz="2100" dirty="0" err="1" smtClean="0">
                <a:latin typeface="Times New Roman" pitchFamily="18" charset="0"/>
                <a:cs typeface="Times New Roman" pitchFamily="18" charset="0"/>
              </a:rPr>
              <a:t>був</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назавжди</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зупинений</a:t>
            </a:r>
            <a:r>
              <a:rPr lang="ru-RU" sz="2100" dirty="0" smtClean="0">
                <a:latin typeface="Times New Roman" pitchFamily="18" charset="0"/>
                <a:cs typeface="Times New Roman" pitchFamily="18" charset="0"/>
              </a:rPr>
              <a:t> реактор </a:t>
            </a:r>
            <a:r>
              <a:rPr lang="ru-RU" sz="2100" dirty="0" err="1" smtClean="0">
                <a:latin typeface="Times New Roman" pitchFamily="18" charset="0"/>
                <a:cs typeface="Times New Roman" pitchFamily="18" charset="0"/>
              </a:rPr>
              <a:t>останнього</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третього</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енергоблока</a:t>
            </a:r>
            <a:r>
              <a:rPr lang="ru-RU" sz="2100" dirty="0" smtClean="0">
                <a:latin typeface="Times New Roman" pitchFamily="18" charset="0"/>
                <a:cs typeface="Times New Roman" pitchFamily="18" charset="0"/>
              </a:rPr>
              <a:t>.</a:t>
            </a:r>
          </a:p>
          <a:p>
            <a:endParaRPr lang="ru-RU" dirty="0"/>
          </a:p>
        </p:txBody>
      </p:sp>
      <p:sp>
        <p:nvSpPr>
          <p:cNvPr id="5" name="Прямоугольник 4"/>
          <p:cNvSpPr/>
          <p:nvPr/>
        </p:nvSpPr>
        <p:spPr>
          <a:xfrm>
            <a:off x="357158" y="714356"/>
            <a:ext cx="3786214" cy="1569660"/>
          </a:xfrm>
          <a:prstGeom prst="rect">
            <a:avLst/>
          </a:prstGeom>
        </p:spPr>
        <p:txBody>
          <a:bodyPr wrap="square">
            <a:spAutoFit/>
          </a:bodyPr>
          <a:lstStyle/>
          <a:p>
            <a:pPr lvl="0" algn="ctr">
              <a:spcBef>
                <a:spcPct val="0"/>
              </a:spcBef>
            </a:pPr>
            <a:r>
              <a:rPr lang="ru-RU" sz="4800" b="1" dirty="0" err="1" smtClean="0">
                <a:ln w="6350">
                  <a:noFill/>
                </a:ln>
                <a:effectLst>
                  <a:outerShdw blurRad="38100" dist="38100" dir="2700000" algn="tl">
                    <a:srgbClr val="000000">
                      <a:alpha val="43137"/>
                    </a:srgbClr>
                  </a:outerShdw>
                </a:effectLst>
                <a:ea typeface="+mj-ea"/>
                <a:cs typeface="+mj-cs"/>
              </a:rPr>
              <a:t>Подальша</a:t>
            </a:r>
            <a:r>
              <a:rPr lang="ru-RU" sz="4800" b="1" dirty="0" smtClean="0">
                <a:ln w="6350">
                  <a:noFill/>
                </a:ln>
                <a:effectLst>
                  <a:outerShdw blurRad="38100" dist="38100" dir="2700000" algn="tl">
                    <a:srgbClr val="000000">
                      <a:alpha val="43137"/>
                    </a:srgbClr>
                  </a:outerShdw>
                </a:effectLst>
                <a:ea typeface="+mj-ea"/>
                <a:cs typeface="+mj-cs"/>
              </a:rPr>
              <a:t> </a:t>
            </a:r>
            <a:r>
              <a:rPr lang="en-US" sz="4800" b="1" dirty="0" smtClean="0">
                <a:ln w="6350">
                  <a:noFill/>
                </a:ln>
                <a:effectLst>
                  <a:outerShdw blurRad="38100" dist="38100" dir="2700000" algn="tl">
                    <a:srgbClr val="000000">
                      <a:alpha val="43137"/>
                    </a:srgbClr>
                  </a:outerShdw>
                </a:effectLst>
                <a:latin typeface="Lucida Sans"/>
                <a:ea typeface="+mj-ea"/>
                <a:cs typeface="+mj-cs"/>
              </a:rPr>
              <a:t/>
            </a:r>
            <a:br>
              <a:rPr lang="en-US" sz="4800" b="1" dirty="0" smtClean="0">
                <a:ln w="6350">
                  <a:noFill/>
                </a:ln>
                <a:effectLst>
                  <a:outerShdw blurRad="38100" dist="38100" dir="2700000" algn="tl">
                    <a:srgbClr val="000000">
                      <a:alpha val="43137"/>
                    </a:srgbClr>
                  </a:outerShdw>
                </a:effectLst>
                <a:latin typeface="Lucida Sans"/>
                <a:ea typeface="+mj-ea"/>
                <a:cs typeface="+mj-cs"/>
              </a:rPr>
            </a:br>
            <a:r>
              <a:rPr lang="ru-RU" sz="4800" b="1" dirty="0" smtClean="0">
                <a:ln w="6350">
                  <a:noFill/>
                </a:ln>
                <a:effectLst>
                  <a:outerShdw blurRad="38100" dist="38100" dir="2700000" algn="tl">
                    <a:srgbClr val="000000">
                      <a:alpha val="43137"/>
                    </a:srgbClr>
                  </a:outerShdw>
                </a:effectLst>
                <a:ea typeface="+mj-ea"/>
                <a:cs typeface="+mj-cs"/>
              </a:rPr>
              <a:t>доля АЕС</a:t>
            </a:r>
            <a:endParaRPr lang="ru-RU" sz="4800" b="1" dirty="0">
              <a:ln w="6350">
                <a:noFill/>
              </a:ln>
              <a:effectLst>
                <a:outerShdw blurRad="38100" dist="38100" dir="2700000" algn="tl">
                  <a:srgbClr val="000000">
                    <a:alpha val="43137"/>
                  </a:srgbClr>
                </a:outerShdw>
              </a:effectLs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00464" y="214290"/>
            <a:ext cx="5143536" cy="5647700"/>
          </a:xfrm>
          <a:prstGeom prst="rect">
            <a:avLst/>
          </a:prstGeom>
        </p:spPr>
        <p:txBody>
          <a:bodyPr wrap="square">
            <a:spAutoFit/>
          </a:bodyPr>
          <a:lstStyle/>
          <a:p>
            <a:r>
              <a:rPr lang="ru-RU" sz="1900" dirty="0" smtClean="0">
                <a:latin typeface="Times New Roman" pitchFamily="18" charset="0"/>
                <a:cs typeface="Times New Roman" pitchFamily="18" charset="0"/>
              </a:rPr>
              <a:t>Саркофаг, </a:t>
            </a:r>
            <a:r>
              <a:rPr lang="ru-RU" sz="1900" dirty="0" err="1" smtClean="0">
                <a:latin typeface="Times New Roman" pitchFamily="18" charset="0"/>
                <a:cs typeface="Times New Roman" pitchFamily="18" charset="0"/>
              </a:rPr>
              <a:t>побудований</a:t>
            </a:r>
            <a:r>
              <a:rPr lang="ru-RU" sz="1900" dirty="0" smtClean="0">
                <a:latin typeface="Times New Roman" pitchFamily="18" charset="0"/>
                <a:cs typeface="Times New Roman" pitchFamily="18" charset="0"/>
              </a:rPr>
              <a:t> над </a:t>
            </a:r>
            <a:r>
              <a:rPr lang="ru-RU" sz="1900" dirty="0" err="1" smtClean="0">
                <a:latin typeface="Times New Roman" pitchFamily="18" charset="0"/>
                <a:cs typeface="Times New Roman" pitchFamily="18" charset="0"/>
              </a:rPr>
              <a:t>четвертим</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енергоблоком</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що</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вибухнув</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поступово</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руйнується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Небезпека</a:t>
            </a:r>
            <a:r>
              <a:rPr lang="ru-RU" sz="1900" dirty="0" smtClean="0">
                <a:latin typeface="Times New Roman" pitchFamily="18" charset="0"/>
                <a:cs typeface="Times New Roman" pitchFamily="18" charset="0"/>
              </a:rPr>
              <a:t>, в </a:t>
            </a:r>
            <a:r>
              <a:rPr lang="ru-RU" sz="1900" dirty="0" err="1" smtClean="0">
                <a:latin typeface="Times New Roman" pitchFamily="18" charset="0"/>
                <a:cs typeface="Times New Roman" pitchFamily="18" charset="0"/>
              </a:rPr>
              <a:t>разі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його</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обвалення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в</a:t>
            </a:r>
            <a:r>
              <a:rPr lang="ru-RU" sz="1900" dirty="0" smtClean="0">
                <a:latin typeface="Times New Roman" pitchFamily="18" charset="0"/>
                <a:cs typeface="Times New Roman" pitchFamily="18" charset="0"/>
              </a:rPr>
              <a:t> основному </a:t>
            </a:r>
            <a:r>
              <a:rPr lang="ru-RU" sz="1900" dirty="0" err="1" smtClean="0">
                <a:latin typeface="Times New Roman" pitchFamily="18" charset="0"/>
                <a:cs typeface="Times New Roman" pitchFamily="18" charset="0"/>
              </a:rPr>
              <a:t>визначається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тим</a:t>
            </a:r>
            <a:r>
              <a:rPr lang="ru-RU" sz="1900" dirty="0" smtClean="0">
                <a:latin typeface="Times New Roman" pitchFamily="18" charset="0"/>
                <a:cs typeface="Times New Roman" pitchFamily="18" charset="0"/>
              </a:rPr>
              <a:t>, як </a:t>
            </a:r>
            <a:r>
              <a:rPr lang="ru-RU" sz="1900" dirty="0" err="1" smtClean="0">
                <a:latin typeface="Times New Roman" pitchFamily="18" charset="0"/>
                <a:cs typeface="Times New Roman" pitchFamily="18" charset="0"/>
              </a:rPr>
              <a:t>багато</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радіоактивних</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речовин</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знаходиться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усередині</a:t>
            </a:r>
            <a:r>
              <a:rPr lang="ru-RU" sz="1900" dirty="0" smtClean="0">
                <a:latin typeface="Times New Roman" pitchFamily="18" charset="0"/>
                <a:cs typeface="Times New Roman" pitchFamily="18" charset="0"/>
              </a:rPr>
              <a:t>. За </a:t>
            </a:r>
            <a:r>
              <a:rPr lang="ru-RU" sz="1900" dirty="0" err="1" smtClean="0">
                <a:latin typeface="Times New Roman" pitchFamily="18" charset="0"/>
                <a:cs typeface="Times New Roman" pitchFamily="18" charset="0"/>
              </a:rPr>
              <a:t>офіційними</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даними</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ця</a:t>
            </a:r>
            <a:r>
              <a:rPr lang="ru-RU" sz="1900" dirty="0" smtClean="0">
                <a:latin typeface="Times New Roman" pitchFamily="18" charset="0"/>
                <a:cs typeface="Times New Roman" pitchFamily="18" charset="0"/>
              </a:rPr>
              <a:t> цифра </a:t>
            </a:r>
            <a:r>
              <a:rPr lang="ru-RU" sz="1900" dirty="0" err="1" smtClean="0">
                <a:latin typeface="Times New Roman" pitchFamily="18" charset="0"/>
                <a:cs typeface="Times New Roman" pitchFamily="18" charset="0"/>
              </a:rPr>
              <a:t>досягає</a:t>
            </a:r>
            <a:r>
              <a:rPr lang="ru-RU" sz="1900" dirty="0" smtClean="0">
                <a:latin typeface="Times New Roman" pitchFamily="18" charset="0"/>
                <a:cs typeface="Times New Roman" pitchFamily="18" charset="0"/>
              </a:rPr>
              <a:t> 95 % </a:t>
            </a:r>
            <a:r>
              <a:rPr lang="ru-RU" sz="1900" dirty="0" err="1" smtClean="0">
                <a:latin typeface="Times New Roman" pitchFamily="18" charset="0"/>
                <a:cs typeface="Times New Roman" pitchFamily="18" charset="0"/>
              </a:rPr>
              <a:t>від</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тієї</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кількості</a:t>
            </a:r>
            <a:r>
              <a:rPr lang="ru-RU" sz="1900" dirty="0" smtClean="0">
                <a:latin typeface="Times New Roman" pitchFamily="18" charset="0"/>
                <a:cs typeface="Times New Roman" pitchFamily="18" charset="0"/>
              </a:rPr>
              <a:t>, яка </a:t>
            </a:r>
            <a:r>
              <a:rPr lang="ru-RU" sz="1900" dirty="0" err="1" smtClean="0">
                <a:latin typeface="Times New Roman" pitchFamily="18" charset="0"/>
                <a:cs typeface="Times New Roman" pitchFamily="18" charset="0"/>
              </a:rPr>
              <a:t>була</a:t>
            </a:r>
            <a:r>
              <a:rPr lang="ru-RU" sz="1900" dirty="0" smtClean="0">
                <a:latin typeface="Times New Roman" pitchFamily="18" charset="0"/>
                <a:cs typeface="Times New Roman" pitchFamily="18" charset="0"/>
              </a:rPr>
              <a:t> на момент </a:t>
            </a:r>
            <a:r>
              <a:rPr lang="ru-RU" sz="1900" dirty="0" err="1" smtClean="0">
                <a:latin typeface="Times New Roman" pitchFamily="18" charset="0"/>
                <a:cs typeface="Times New Roman" pitchFamily="18" charset="0"/>
              </a:rPr>
              <a:t>аварії</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Якщо</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ця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оцінка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вірна</a:t>
            </a:r>
            <a:r>
              <a:rPr lang="ru-RU" sz="1900" dirty="0" smtClean="0">
                <a:latin typeface="Times New Roman" pitchFamily="18" charset="0"/>
                <a:cs typeface="Times New Roman" pitchFamily="18" charset="0"/>
              </a:rPr>
              <a:t>, то </a:t>
            </a:r>
            <a:r>
              <a:rPr lang="ru-RU" sz="1900" dirty="0" err="1" smtClean="0">
                <a:latin typeface="Times New Roman" pitchFamily="18" charset="0"/>
                <a:cs typeface="Times New Roman" pitchFamily="18" charset="0"/>
              </a:rPr>
              <a:t>руйнування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укриття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може</a:t>
            </a:r>
            <a:r>
              <a:rPr lang="ru-RU" sz="1900" dirty="0" smtClean="0">
                <a:latin typeface="Times New Roman" pitchFamily="18" charset="0"/>
                <a:cs typeface="Times New Roman" pitchFamily="18" charset="0"/>
              </a:rPr>
              <a:t> привести до </a:t>
            </a:r>
            <a:r>
              <a:rPr lang="ru-RU" sz="1900" dirty="0" err="1" smtClean="0">
                <a:latin typeface="Times New Roman" pitchFamily="18" charset="0"/>
                <a:cs typeface="Times New Roman" pitchFamily="18" charset="0"/>
              </a:rPr>
              <a:t>дуже</a:t>
            </a:r>
            <a:r>
              <a:rPr lang="ru-RU" sz="1900" dirty="0" smtClean="0">
                <a:latin typeface="Times New Roman" pitchFamily="18" charset="0"/>
                <a:cs typeface="Times New Roman" pitchFamily="18" charset="0"/>
              </a:rPr>
              <a:t> великих </a:t>
            </a:r>
            <a:r>
              <a:rPr lang="ru-RU" sz="1900" dirty="0" err="1" smtClean="0">
                <a:latin typeface="Times New Roman" pitchFamily="18" charset="0"/>
                <a:cs typeface="Times New Roman" pitchFamily="18" charset="0"/>
              </a:rPr>
              <a:t>викидів</a:t>
            </a:r>
            <a:r>
              <a:rPr lang="ru-RU" sz="1900" dirty="0" smtClean="0">
                <a:latin typeface="Times New Roman" pitchFamily="18" charset="0"/>
                <a:cs typeface="Times New Roman" pitchFamily="18" charset="0"/>
              </a:rPr>
              <a:t>. У </a:t>
            </a:r>
            <a:r>
              <a:rPr lang="ru-RU" sz="1900" dirty="0" err="1" smtClean="0">
                <a:latin typeface="Times New Roman" pitchFamily="18" charset="0"/>
                <a:cs typeface="Times New Roman" pitchFamily="18" charset="0"/>
              </a:rPr>
              <a:t>березні</a:t>
            </a:r>
            <a:r>
              <a:rPr lang="ru-RU" sz="1900" dirty="0" smtClean="0">
                <a:latin typeface="Times New Roman" pitchFamily="18" charset="0"/>
                <a:cs typeface="Times New Roman" pitchFamily="18" charset="0"/>
              </a:rPr>
              <a:t> 2004 року </a:t>
            </a:r>
            <a:r>
              <a:rPr lang="ru-RU" sz="1900" dirty="0" err="1" smtClean="0">
                <a:latin typeface="Times New Roman" pitchFamily="18" charset="0"/>
                <a:cs typeface="Times New Roman" pitchFamily="18" charset="0"/>
              </a:rPr>
              <a:t>Європейський</a:t>
            </a:r>
            <a:r>
              <a:rPr lang="ru-RU" sz="1900" dirty="0" smtClean="0">
                <a:latin typeface="Times New Roman" pitchFamily="18" charset="0"/>
                <a:cs typeface="Times New Roman" pitchFamily="18" charset="0"/>
              </a:rPr>
              <a:t> банк </a:t>
            </a:r>
            <a:r>
              <a:rPr lang="ru-RU" sz="1900" dirty="0" err="1" smtClean="0">
                <a:latin typeface="Times New Roman" pitchFamily="18" charset="0"/>
                <a:cs typeface="Times New Roman" pitchFamily="18" charset="0"/>
              </a:rPr>
              <a:t>реконструкції</a:t>
            </a:r>
            <a:r>
              <a:rPr lang="ru-RU" sz="1900" dirty="0" smtClean="0">
                <a:latin typeface="Times New Roman" pitchFamily="18" charset="0"/>
                <a:cs typeface="Times New Roman" pitchFamily="18" charset="0"/>
              </a:rPr>
              <a:t> та </a:t>
            </a:r>
            <a:r>
              <a:rPr lang="ru-RU" sz="1900" dirty="0" err="1" smtClean="0">
                <a:latin typeface="Times New Roman" pitchFamily="18" charset="0"/>
                <a:cs typeface="Times New Roman" pitchFamily="18" charset="0"/>
              </a:rPr>
              <a:t>розвитку</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оголосив</a:t>
            </a:r>
            <a:r>
              <a:rPr lang="ru-RU" sz="1900" dirty="0" smtClean="0">
                <a:latin typeface="Times New Roman" pitchFamily="18" charset="0"/>
                <a:cs typeface="Times New Roman" pitchFamily="18" charset="0"/>
              </a:rPr>
              <a:t> тендер на </a:t>
            </a:r>
            <a:r>
              <a:rPr lang="ru-RU" sz="1900" dirty="0" err="1" smtClean="0">
                <a:latin typeface="Times New Roman" pitchFamily="18" charset="0"/>
                <a:cs typeface="Times New Roman" pitchFamily="18" charset="0"/>
              </a:rPr>
              <a:t>проектування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будівництво</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введення</a:t>
            </a:r>
            <a:r>
              <a:rPr lang="ru-RU" sz="1900" dirty="0" smtClean="0">
                <a:latin typeface="Times New Roman" pitchFamily="18" charset="0"/>
                <a:cs typeface="Times New Roman" pitchFamily="18" charset="0"/>
              </a:rPr>
              <a:t> в </a:t>
            </a:r>
            <a:r>
              <a:rPr lang="ru-RU" sz="1900" dirty="0" err="1" smtClean="0">
                <a:latin typeface="Times New Roman" pitchFamily="18" charset="0"/>
                <a:cs typeface="Times New Roman" pitchFamily="18" charset="0"/>
              </a:rPr>
              <a:t>експлуатацію</a:t>
            </a:r>
            <a:r>
              <a:rPr lang="ru-RU" sz="1900" dirty="0" smtClean="0">
                <a:latin typeface="Times New Roman" pitchFamily="18" charset="0"/>
                <a:cs typeface="Times New Roman" pitchFamily="18" charset="0"/>
              </a:rPr>
              <a:t> нового саркофага для ЧАЕС. </a:t>
            </a:r>
            <a:r>
              <a:rPr lang="ru-RU" sz="1900" dirty="0" err="1" smtClean="0">
                <a:latin typeface="Times New Roman" pitchFamily="18" charset="0"/>
                <a:cs typeface="Times New Roman" pitchFamily="18" charset="0"/>
              </a:rPr>
              <a:t>Переможцем</a:t>
            </a:r>
            <a:r>
              <a:rPr lang="ru-RU" sz="1900" dirty="0" smtClean="0">
                <a:latin typeface="Times New Roman" pitchFamily="18" charset="0"/>
                <a:cs typeface="Times New Roman" pitchFamily="18" charset="0"/>
              </a:rPr>
              <a:t> тендеру в </a:t>
            </a:r>
            <a:r>
              <a:rPr lang="ru-RU" sz="1900" dirty="0" err="1" smtClean="0">
                <a:latin typeface="Times New Roman" pitchFamily="18" charset="0"/>
                <a:cs typeface="Times New Roman" pitchFamily="18" charset="0"/>
              </a:rPr>
              <a:t>серпні</a:t>
            </a:r>
            <a:r>
              <a:rPr lang="ru-RU" sz="1900" dirty="0" smtClean="0">
                <a:latin typeface="Times New Roman" pitchFamily="18" charset="0"/>
                <a:cs typeface="Times New Roman" pitchFamily="18" charset="0"/>
              </a:rPr>
              <a:t> 2007 року </a:t>
            </a:r>
            <a:r>
              <a:rPr lang="ru-RU" sz="1900" dirty="0" err="1" smtClean="0">
                <a:latin typeface="Times New Roman" pitchFamily="18" charset="0"/>
                <a:cs typeface="Times New Roman" pitchFamily="18" charset="0"/>
              </a:rPr>
              <a:t>була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визнана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компанія</a:t>
            </a:r>
            <a:r>
              <a:rPr lang="ru-RU" sz="1900" dirty="0" smtClean="0">
                <a:latin typeface="Times New Roman" pitchFamily="18" charset="0"/>
                <a:cs typeface="Times New Roman" pitchFamily="18" charset="0"/>
              </a:rPr>
              <a:t> NOVARKA, </a:t>
            </a:r>
            <a:r>
              <a:rPr lang="ru-RU" sz="1900" dirty="0" err="1" smtClean="0">
                <a:latin typeface="Times New Roman" pitchFamily="18" charset="0"/>
                <a:cs typeface="Times New Roman" pitchFamily="18" charset="0"/>
              </a:rPr>
              <a:t>спільне</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підприємство</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компаній</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французьких</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компаній</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Vinci</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Construction</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Grands</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Projets</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і</a:t>
            </a:r>
            <a:r>
              <a:rPr lang="ru-RU" sz="1900" dirty="0" smtClean="0">
                <a:latin typeface="Times New Roman" pitchFamily="18" charset="0"/>
                <a:cs typeface="Times New Roman" pitchFamily="18" charset="0"/>
              </a:rPr>
              <a:t> BOUYGUES. </a:t>
            </a:r>
            <a:r>
              <a:rPr lang="ru-RU" sz="1900" dirty="0" err="1" smtClean="0">
                <a:latin typeface="Times New Roman" pitchFamily="18" charset="0"/>
                <a:cs typeface="Times New Roman" pitchFamily="18" charset="0"/>
              </a:rPr>
              <a:t>Планується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збудувати</a:t>
            </a:r>
            <a:r>
              <a:rPr lang="ru-RU" sz="1900" dirty="0" smtClean="0">
                <a:latin typeface="Times New Roman" pitchFamily="18" charset="0"/>
                <a:cs typeface="Times New Roman" pitchFamily="18" charset="0"/>
              </a:rPr>
              <a:t> так </a:t>
            </a:r>
            <a:r>
              <a:rPr lang="ru-RU" sz="1900" dirty="0" err="1" smtClean="0">
                <a:latin typeface="Times New Roman" pitchFamily="18" charset="0"/>
                <a:cs typeface="Times New Roman" pitchFamily="18" charset="0"/>
              </a:rPr>
              <a:t>звану</a:t>
            </a:r>
            <a:r>
              <a:rPr lang="ru-RU" sz="1900" dirty="0" smtClean="0">
                <a:latin typeface="Times New Roman" pitchFamily="18" charset="0"/>
                <a:cs typeface="Times New Roman" pitchFamily="18" charset="0"/>
              </a:rPr>
              <a:t> «Арку», яка </a:t>
            </a:r>
            <a:r>
              <a:rPr lang="ru-RU" sz="1900" dirty="0" err="1" smtClean="0">
                <a:latin typeface="Times New Roman" pitchFamily="18" charset="0"/>
                <a:cs typeface="Times New Roman" pitchFamily="18" charset="0"/>
              </a:rPr>
              <a:t>накриє</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сучасний</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об'єкт</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Укриття</a:t>
            </a:r>
            <a:r>
              <a:rPr lang="ru-RU" sz="1900" dirty="0" smtClean="0">
                <a:latin typeface="Times New Roman" pitchFamily="18" charset="0"/>
                <a:cs typeface="Times New Roman" pitchFamily="18" charset="0"/>
              </a:rPr>
              <a:t>»</a:t>
            </a:r>
            <a:endParaRPr lang="ru-RU" sz="1900" dirty="0">
              <a:latin typeface="Times New Roman" pitchFamily="18" charset="0"/>
              <a:cs typeface="Times New Roman" pitchFamily="18" charset="0"/>
            </a:endParaRPr>
          </a:p>
        </p:txBody>
      </p:sp>
      <p:pic>
        <p:nvPicPr>
          <p:cNvPr id="4098" name="Picture 2" descr="C:\Documents and Settings\MAROLAN\Рабочий стол\чернобыль\840145732.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42844" y="142852"/>
            <a:ext cx="3775685" cy="2786082"/>
          </a:xfrm>
          <a:prstGeom prst="rect">
            <a:avLst/>
          </a:prstGeom>
          <a:noFill/>
        </p:spPr>
      </p:pic>
      <p:pic>
        <p:nvPicPr>
          <p:cNvPr id="4099" name="Picture 3" descr="C:\Documents and Settings\MAROLAN\Рабочий стол\чернобыль\_915bd3a841a134e35a6edf40d66373cf.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42844" y="3000372"/>
            <a:ext cx="3786214" cy="35718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14282" y="1357298"/>
            <a:ext cx="3857652" cy="5167315"/>
          </a:xfrm>
          <a:prstGeom prst="rect">
            <a:avLst/>
          </a:prstGeom>
          <a:noFill/>
          <a:ln w="9525">
            <a:noFill/>
            <a:miter lim="800000"/>
            <a:headEnd/>
            <a:tailEnd/>
          </a:ln>
        </p:spPr>
      </p:pic>
      <p:pic>
        <p:nvPicPr>
          <p:cNvPr id="5" name="Рисунок 4"/>
          <p:cNvPicPr/>
          <p:nvPr/>
        </p:nvPicPr>
        <p:blipFill>
          <a:blip r:embed="rId3" cstate="email">
            <a:extLst>
              <a:ext uri="{28A0092B-C50C-407E-A947-70E740481C1C}">
                <a14:useLocalDpi xmlns="" xmlns:a14="http://schemas.microsoft.com/office/drawing/2010/main"/>
              </a:ext>
            </a:extLst>
          </a:blip>
          <a:srcRect l="2916" t="15882" r="3759" b="9250"/>
          <a:stretch>
            <a:fillRect/>
          </a:stretch>
        </p:blipFill>
        <p:spPr bwMode="auto">
          <a:xfrm>
            <a:off x="4143372" y="1000108"/>
            <a:ext cx="4714908" cy="5429288"/>
          </a:xfrm>
          <a:prstGeom prst="rect">
            <a:avLst/>
          </a:prstGeom>
          <a:noFill/>
          <a:ln w="9525">
            <a:noFill/>
            <a:miter lim="800000"/>
            <a:headEnd/>
            <a:tailEnd/>
          </a:ln>
        </p:spPr>
      </p:pic>
      <p:sp>
        <p:nvSpPr>
          <p:cNvPr id="7" name="TextBox 6"/>
          <p:cNvSpPr txBox="1"/>
          <p:nvPr/>
        </p:nvSpPr>
        <p:spPr>
          <a:xfrm>
            <a:off x="642910" y="285728"/>
            <a:ext cx="8072494" cy="584775"/>
          </a:xfrm>
          <a:prstGeom prst="rect">
            <a:avLst/>
          </a:prstGeom>
          <a:noFill/>
        </p:spPr>
        <p:txBody>
          <a:bodyPr wrap="square" rtlCol="0">
            <a:spAutoFit/>
          </a:bodyPr>
          <a:lstStyle/>
          <a:p>
            <a:pPr algn="ctr"/>
            <a:r>
              <a:rPr lang="uk-UA" sz="3200" b="1" dirty="0" smtClean="0">
                <a:solidFill>
                  <a:sysClr val="windowText" lastClr="000000"/>
                </a:solidFill>
                <a:latin typeface="Times New Roman" pitchFamily="18" charset="0"/>
                <a:cs typeface="Times New Roman" pitchFamily="18" charset="0"/>
              </a:rPr>
              <a:t>ІКОНА “ЧОРНОБИЛЬСЬКИЙ </a:t>
            </a:r>
            <a:r>
              <a:rPr lang="uk-UA" sz="3200" b="1" dirty="0" err="1" smtClean="0">
                <a:solidFill>
                  <a:sysClr val="windowText" lastClr="000000"/>
                </a:solidFill>
                <a:latin typeface="Times New Roman" pitchFamily="18" charset="0"/>
                <a:cs typeface="Times New Roman" pitchFamily="18" charset="0"/>
              </a:rPr>
              <a:t>СПАС”</a:t>
            </a:r>
            <a:endParaRPr lang="ru-RU" sz="3200" b="1" dirty="0">
              <a:solidFill>
                <a:sysClr val="windowText" lastClr="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MAROLAN\Рабочий стол\чернобыль\49297709.jpg"/>
          <p:cNvPicPr>
            <a:picLocks noChangeAspect="1" noChangeArrowheads="1"/>
          </p:cNvPicPr>
          <p:nvPr/>
        </p:nvPicPr>
        <p:blipFill>
          <a:blip r:embed="rId2" cstate="print"/>
          <a:srcRect l="1500" t="9203" r="999" b="5674"/>
          <a:stretch>
            <a:fillRect/>
          </a:stretch>
        </p:blipFill>
        <p:spPr bwMode="auto">
          <a:xfrm>
            <a:off x="1714480" y="500042"/>
            <a:ext cx="5647464" cy="3214710"/>
          </a:xfrm>
          <a:prstGeom prst="rect">
            <a:avLst/>
          </a:prstGeom>
          <a:ln w="228600" cap="sq" cmpd="thickThin">
            <a:solidFill>
              <a:srgbClr val="000000"/>
            </a:solidFill>
            <a:prstDash val="solid"/>
            <a:miter lim="800000"/>
          </a:ln>
          <a:effectLst>
            <a:innerShdw blurRad="76200">
              <a:srgbClr val="000000"/>
            </a:innerShdw>
          </a:effectLst>
        </p:spPr>
      </p:pic>
      <p:sp>
        <p:nvSpPr>
          <p:cNvPr id="6" name="Заголовок 5"/>
          <p:cNvSpPr>
            <a:spLocks noGrp="1"/>
          </p:cNvSpPr>
          <p:nvPr>
            <p:ph type="title"/>
          </p:nvPr>
        </p:nvSpPr>
        <p:spPr>
          <a:xfrm>
            <a:off x="571472" y="4071942"/>
            <a:ext cx="8215370" cy="2357454"/>
          </a:xfrm>
        </p:spPr>
        <p:txBody>
          <a:bodyPr>
            <a:normAutofit fontScale="90000"/>
          </a:bodyPr>
          <a:lstStyle/>
          <a:p>
            <a:r>
              <a:rPr lang="uk-UA" dirty="0" smtClean="0"/>
              <a:t>НАМ ПОЛЕ ЛЮТЕ МИРОМ ПЕРЕБУТИ,</a:t>
            </a:r>
            <a:br>
              <a:rPr lang="uk-UA" dirty="0" smtClean="0"/>
            </a:br>
            <a:r>
              <a:rPr lang="uk-UA" dirty="0" smtClean="0"/>
              <a:t>НАМ ПОХОВАТИ ЗЛО В БЕТОН І </a:t>
            </a:r>
            <a:r>
              <a:rPr lang="uk-UA" dirty="0" err="1" smtClean="0"/>
              <a:t>БРОНЬ</a:t>
            </a:r>
            <a:r>
              <a:rPr lang="uk-UA" dirty="0" smtClean="0"/>
              <a:t>,</a:t>
            </a:r>
            <a:br>
              <a:rPr lang="uk-UA" dirty="0" smtClean="0"/>
            </a:br>
            <a:r>
              <a:rPr lang="uk-UA" dirty="0" smtClean="0"/>
              <a:t>І – НЕ ЗАБУТИ! – ДОКИ СВІТ І ЛЮДИ,</a:t>
            </a:r>
            <a:br>
              <a:rPr lang="uk-UA" dirty="0" smtClean="0"/>
            </a:br>
            <a:r>
              <a:rPr lang="uk-UA" dirty="0" smtClean="0"/>
              <a:t>СИНІВ </a:t>
            </a:r>
            <a:r>
              <a:rPr lang="uk-UA" dirty="0" err="1" smtClean="0"/>
              <a:t>ЗЕмЛІ</a:t>
            </a:r>
            <a:r>
              <a:rPr lang="uk-UA" dirty="0" smtClean="0"/>
              <a:t>, ЩО ВІДВЕЛИ ВОГОНЬ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429652" cy="4714907"/>
          </a:xfrm>
        </p:spPr>
        <p:txBody>
          <a:bodyPr>
            <a:normAutofit lnSpcReduction="10000"/>
          </a:bodyPr>
          <a:lstStyle/>
          <a:p>
            <a:pPr>
              <a:buNone/>
            </a:pPr>
            <a:r>
              <a:rPr lang="ru-RU" b="1" dirty="0" smtClean="0">
                <a:latin typeface="Constantia" pitchFamily="18" charset="0"/>
              </a:rPr>
              <a:t>     Не </a:t>
            </a:r>
            <a:r>
              <a:rPr lang="ru-RU" b="1" dirty="0" err="1" smtClean="0">
                <a:latin typeface="Constantia" pitchFamily="18" charset="0"/>
              </a:rPr>
              <a:t>із</a:t>
            </a:r>
            <a:r>
              <a:rPr lang="ru-RU" b="1" dirty="0" smtClean="0">
                <a:latin typeface="Constantia" pitchFamily="18" charset="0"/>
              </a:rPr>
              <a:t> </a:t>
            </a:r>
            <a:r>
              <a:rPr lang="ru-RU" b="1" dirty="0" err="1" smtClean="0">
                <a:latin typeface="Constantia" pitchFamily="18" charset="0"/>
              </a:rPr>
              <a:t>сторінок</a:t>
            </a:r>
            <a:r>
              <a:rPr lang="ru-RU" b="1" dirty="0" smtClean="0">
                <a:latin typeface="Constantia" pitchFamily="18" charset="0"/>
              </a:rPr>
              <a:t> </a:t>
            </a:r>
            <a:r>
              <a:rPr lang="ru-RU" b="1" dirty="0" err="1" smtClean="0">
                <a:latin typeface="Constantia" pitchFamily="18" charset="0"/>
              </a:rPr>
              <a:t>стародавніх</a:t>
            </a:r>
            <a:r>
              <a:rPr lang="ru-RU" b="1" dirty="0" smtClean="0">
                <a:latin typeface="Constantia" pitchFamily="18" charset="0"/>
              </a:rPr>
              <a:t> </a:t>
            </a:r>
            <a:r>
              <a:rPr lang="ru-RU" b="1" dirty="0" err="1" smtClean="0">
                <a:latin typeface="Constantia" pitchFamily="18" charset="0"/>
              </a:rPr>
              <a:t>літописів</a:t>
            </a:r>
            <a:r>
              <a:rPr lang="ru-RU" b="1" dirty="0" smtClean="0">
                <a:latin typeface="Constantia" pitchFamily="18" charset="0"/>
              </a:rPr>
              <a:t> </a:t>
            </a:r>
            <a:r>
              <a:rPr lang="ru-RU" b="1" dirty="0" err="1" smtClean="0">
                <a:latin typeface="Constantia" pitchFamily="18" charset="0"/>
              </a:rPr>
              <a:t>і</a:t>
            </a:r>
            <a:r>
              <a:rPr lang="ru-RU" b="1" dirty="0" smtClean="0">
                <a:latin typeface="Constantia" pitchFamily="18" charset="0"/>
              </a:rPr>
              <a:t> </a:t>
            </a:r>
            <a:r>
              <a:rPr lang="ru-RU" b="1" dirty="0" err="1" smtClean="0">
                <a:latin typeface="Constantia" pitchFamily="18" charset="0"/>
              </a:rPr>
              <a:t>не</a:t>
            </a:r>
            <a:r>
              <a:rPr lang="ru-RU" b="1" dirty="0" smtClean="0">
                <a:latin typeface="Constantia" pitchFamily="18" charset="0"/>
              </a:rPr>
              <a:t> </a:t>
            </a:r>
            <a:r>
              <a:rPr lang="ru-RU" b="1" dirty="0" err="1" smtClean="0">
                <a:latin typeface="Constantia" pitchFamily="18" charset="0"/>
              </a:rPr>
              <a:t>з</a:t>
            </a:r>
            <a:r>
              <a:rPr lang="ru-RU" b="1" dirty="0" smtClean="0">
                <a:latin typeface="Constantia" pitchFamily="18" charset="0"/>
              </a:rPr>
              <a:t> легенд та </a:t>
            </a:r>
            <a:r>
              <a:rPr lang="ru-RU" b="1" dirty="0" err="1" smtClean="0">
                <a:latin typeface="Constantia" pitchFamily="18" charset="0"/>
              </a:rPr>
              <a:t>переказів</a:t>
            </a:r>
            <a:r>
              <a:rPr lang="ru-RU" b="1" dirty="0" smtClean="0">
                <a:latin typeface="Constantia" pitchFamily="18" charset="0"/>
              </a:rPr>
              <a:t> </a:t>
            </a:r>
            <a:r>
              <a:rPr lang="ru-RU" b="1" dirty="0" err="1" smtClean="0">
                <a:latin typeface="Constantia" pitchFamily="18" charset="0"/>
              </a:rPr>
              <a:t>увірвалося</a:t>
            </a:r>
            <a:r>
              <a:rPr lang="ru-RU" b="1" dirty="0" smtClean="0">
                <a:latin typeface="Constantia" pitchFamily="18" charset="0"/>
              </a:rPr>
              <a:t> у наше </a:t>
            </a:r>
            <a:r>
              <a:rPr lang="ru-RU" b="1" dirty="0" err="1" smtClean="0">
                <a:latin typeface="Constantia" pitchFamily="18" charset="0"/>
              </a:rPr>
              <a:t>життя</a:t>
            </a:r>
            <a:r>
              <a:rPr lang="ru-RU" b="1" dirty="0" smtClean="0">
                <a:latin typeface="Constantia" pitchFamily="18" charset="0"/>
              </a:rPr>
              <a:t> </a:t>
            </a:r>
            <a:r>
              <a:rPr lang="ru-RU" b="1" dirty="0" err="1" smtClean="0">
                <a:latin typeface="Constantia" pitchFamily="18" charset="0"/>
              </a:rPr>
              <a:t>це</a:t>
            </a:r>
            <a:r>
              <a:rPr lang="ru-RU" b="1" dirty="0" smtClean="0">
                <a:latin typeface="Constantia" pitchFamily="18" charset="0"/>
              </a:rPr>
              <a:t> </a:t>
            </a:r>
            <a:r>
              <a:rPr lang="ru-RU" b="1" dirty="0" err="1" smtClean="0">
                <a:latin typeface="Constantia" pitchFamily="18" charset="0"/>
              </a:rPr>
              <a:t>лячне</a:t>
            </a:r>
            <a:r>
              <a:rPr lang="ru-RU" b="1" dirty="0" smtClean="0">
                <a:latin typeface="Constantia" pitchFamily="18" charset="0"/>
              </a:rPr>
              <a:t> </a:t>
            </a:r>
            <a:r>
              <a:rPr lang="ru-RU" b="1" dirty="0" err="1" smtClean="0">
                <a:latin typeface="Constantia" pitchFamily="18" charset="0"/>
              </a:rPr>
              <a:t>і</a:t>
            </a:r>
            <a:r>
              <a:rPr lang="ru-RU" b="1" dirty="0" smtClean="0">
                <a:latin typeface="Constantia" pitchFamily="18" charset="0"/>
              </a:rPr>
              <a:t> </a:t>
            </a:r>
            <a:r>
              <a:rPr lang="ru-RU" b="1" dirty="0" err="1" smtClean="0">
                <a:latin typeface="Constantia" pitchFamily="18" charset="0"/>
              </a:rPr>
              <a:t>моторошне</a:t>
            </a:r>
            <a:r>
              <a:rPr lang="ru-RU" b="1" dirty="0" smtClean="0">
                <a:latin typeface="Constantia" pitchFamily="18" charset="0"/>
              </a:rPr>
              <a:t> слово </a:t>
            </a:r>
            <a:r>
              <a:rPr lang="en-US" b="1" dirty="0" smtClean="0">
                <a:latin typeface="Constantia" pitchFamily="18" charset="0"/>
              </a:rPr>
              <a:t>-</a:t>
            </a:r>
            <a:r>
              <a:rPr lang="ru-RU" b="1" dirty="0" smtClean="0">
                <a:latin typeface="Constantia" pitchFamily="18" charset="0"/>
              </a:rPr>
              <a:t> </a:t>
            </a:r>
            <a:r>
              <a:rPr lang="ru-RU" b="1" dirty="0" smtClean="0">
                <a:latin typeface="Constantia" pitchFamily="18" charset="0"/>
              </a:rPr>
              <a:t>ЧОРНОБИЛЬ.</a:t>
            </a:r>
            <a:endParaRPr lang="ru-RU" b="1" dirty="0" smtClean="0">
              <a:latin typeface="Constantia" pitchFamily="18" charset="0"/>
            </a:endParaRPr>
          </a:p>
          <a:p>
            <a:pPr>
              <a:buNone/>
            </a:pPr>
            <a:r>
              <a:rPr lang="ru-RU" b="1" dirty="0" smtClean="0">
                <a:latin typeface="Constantia" pitchFamily="18" charset="0"/>
              </a:rPr>
              <a:t>       Слово </a:t>
            </a:r>
            <a:r>
              <a:rPr lang="ru-RU" b="1" dirty="0" err="1" smtClean="0">
                <a:latin typeface="Constantia" pitchFamily="18" charset="0"/>
              </a:rPr>
              <a:t>це</a:t>
            </a:r>
            <a:r>
              <a:rPr lang="ru-RU" b="1" dirty="0" smtClean="0">
                <a:latin typeface="Constantia" pitchFamily="18" charset="0"/>
              </a:rPr>
              <a:t> стало символом горя </a:t>
            </a:r>
            <a:r>
              <a:rPr lang="ru-RU" b="1" dirty="0" err="1" smtClean="0">
                <a:latin typeface="Constantia" pitchFamily="18" charset="0"/>
              </a:rPr>
              <a:t>і</a:t>
            </a:r>
            <a:r>
              <a:rPr lang="ru-RU" b="1" dirty="0" smtClean="0">
                <a:latin typeface="Constantia" pitchFamily="18" charset="0"/>
              </a:rPr>
              <a:t> </a:t>
            </a:r>
            <a:r>
              <a:rPr lang="ru-RU" b="1" dirty="0" err="1" smtClean="0">
                <a:latin typeface="Constantia" pitchFamily="18" charset="0"/>
              </a:rPr>
              <a:t>страждань</a:t>
            </a:r>
            <a:r>
              <a:rPr lang="ru-RU" b="1" dirty="0" smtClean="0">
                <a:latin typeface="Constantia" pitchFamily="18" charset="0"/>
              </a:rPr>
              <a:t>, </a:t>
            </a:r>
            <a:r>
              <a:rPr lang="ru-RU" b="1" dirty="0" err="1" smtClean="0">
                <a:latin typeface="Constantia" pitchFamily="18" charset="0"/>
              </a:rPr>
              <a:t>покинутих</a:t>
            </a:r>
            <a:r>
              <a:rPr lang="ru-RU" b="1" dirty="0" smtClean="0">
                <a:latin typeface="Constantia" pitchFamily="18" charset="0"/>
              </a:rPr>
              <a:t> </a:t>
            </a:r>
            <a:r>
              <a:rPr lang="ru-RU" b="1" dirty="0" err="1" smtClean="0">
                <a:latin typeface="Constantia" pitchFamily="18" charset="0"/>
              </a:rPr>
              <a:t>домівок</a:t>
            </a:r>
            <a:r>
              <a:rPr lang="ru-RU" b="1" dirty="0" smtClean="0">
                <a:latin typeface="Constantia" pitchFamily="18" charset="0"/>
              </a:rPr>
              <a:t>, </a:t>
            </a:r>
            <a:r>
              <a:rPr lang="ru-RU" b="1" dirty="0" err="1" smtClean="0">
                <a:latin typeface="Constantia" pitchFamily="18" charset="0"/>
              </a:rPr>
              <a:t>розорених</a:t>
            </a:r>
            <a:r>
              <a:rPr lang="ru-RU" b="1" dirty="0" smtClean="0">
                <a:latin typeface="Constantia" pitchFamily="18" charset="0"/>
              </a:rPr>
              <a:t> </a:t>
            </a:r>
            <a:r>
              <a:rPr lang="ru-RU" b="1" dirty="0" err="1" smtClean="0">
                <a:latin typeface="Constantia" pitchFamily="18" charset="0"/>
              </a:rPr>
              <a:t>гнізд</a:t>
            </a:r>
            <a:r>
              <a:rPr lang="ru-RU" b="1" dirty="0" smtClean="0">
                <a:latin typeface="Constantia" pitchFamily="18" charset="0"/>
              </a:rPr>
              <a:t>, </a:t>
            </a:r>
            <a:r>
              <a:rPr lang="ru-RU" b="1" dirty="0" err="1" smtClean="0">
                <a:latin typeface="Constantia" pitchFamily="18" charset="0"/>
              </a:rPr>
              <a:t>здичавілих</a:t>
            </a:r>
            <a:r>
              <a:rPr lang="ru-RU" b="1" dirty="0" smtClean="0">
                <a:latin typeface="Constantia" pitchFamily="18" charset="0"/>
              </a:rPr>
              <a:t> </a:t>
            </a:r>
            <a:r>
              <a:rPr lang="ru-RU" b="1" dirty="0" err="1" smtClean="0">
                <a:latin typeface="Constantia" pitchFamily="18" charset="0"/>
              </a:rPr>
              <a:t>звірів</a:t>
            </a:r>
            <a:r>
              <a:rPr lang="ru-RU" b="1" dirty="0" smtClean="0">
                <a:latin typeface="Constantia" pitchFamily="18" charset="0"/>
              </a:rPr>
              <a:t>. </a:t>
            </a:r>
            <a:r>
              <a:rPr lang="ru-RU" b="1" dirty="0" err="1" smtClean="0">
                <a:latin typeface="Constantia" pitchFamily="18" charset="0"/>
              </a:rPr>
              <a:t>Важким</a:t>
            </a:r>
            <a:r>
              <a:rPr lang="ru-RU" b="1" dirty="0" smtClean="0">
                <a:latin typeface="Constantia" pitchFamily="18" charset="0"/>
              </a:rPr>
              <a:t> колесом «</a:t>
            </a:r>
            <a:r>
              <a:rPr lang="ru-RU" b="1" dirty="0" err="1" smtClean="0">
                <a:latin typeface="Constantia" pitchFamily="18" charset="0"/>
              </a:rPr>
              <a:t>прокотилася</a:t>
            </a:r>
            <a:r>
              <a:rPr lang="ru-RU" b="1" dirty="0" smtClean="0">
                <a:latin typeface="Constantia" pitchFamily="18" charset="0"/>
              </a:rPr>
              <a:t>» </a:t>
            </a:r>
            <a:r>
              <a:rPr lang="ru-RU" b="1" dirty="0" err="1" smtClean="0">
                <a:latin typeface="Constantia" pitchFamily="18" charset="0"/>
              </a:rPr>
              <a:t>Україною</a:t>
            </a:r>
            <a:r>
              <a:rPr lang="ru-RU" b="1" dirty="0" smtClean="0">
                <a:latin typeface="Constantia" pitchFamily="18" charset="0"/>
              </a:rPr>
              <a:t> </a:t>
            </a:r>
            <a:r>
              <a:rPr lang="ru-RU" b="1" dirty="0" err="1" smtClean="0">
                <a:latin typeface="Constantia" pitchFamily="18" charset="0"/>
              </a:rPr>
              <a:t>аварія</a:t>
            </a:r>
            <a:r>
              <a:rPr lang="ru-RU" b="1" dirty="0" smtClean="0">
                <a:latin typeface="Constantia" pitchFamily="18" charset="0"/>
              </a:rPr>
              <a:t> на </a:t>
            </a:r>
            <a:r>
              <a:rPr lang="ru-RU" b="1" dirty="0" err="1" smtClean="0">
                <a:latin typeface="Constantia" pitchFamily="18" charset="0"/>
              </a:rPr>
              <a:t>Чорнобильській</a:t>
            </a:r>
            <a:r>
              <a:rPr lang="ru-RU" b="1" dirty="0" smtClean="0">
                <a:latin typeface="Constantia" pitchFamily="18" charset="0"/>
              </a:rPr>
              <a:t> </a:t>
            </a:r>
            <a:r>
              <a:rPr lang="ru-RU" b="1" dirty="0" err="1" smtClean="0">
                <a:latin typeface="Constantia" pitchFamily="18" charset="0"/>
              </a:rPr>
              <a:t>атомній</a:t>
            </a:r>
            <a:r>
              <a:rPr lang="ru-RU" b="1" dirty="0" smtClean="0">
                <a:latin typeface="Constantia" pitchFamily="18" charset="0"/>
              </a:rPr>
              <a:t> </a:t>
            </a:r>
            <a:r>
              <a:rPr lang="ru-RU" b="1" dirty="0" err="1" smtClean="0">
                <a:latin typeface="Constantia" pitchFamily="18" charset="0"/>
              </a:rPr>
              <a:t>електростанції</a:t>
            </a:r>
            <a:endParaRPr lang="ru-RU" dirty="0"/>
          </a:p>
        </p:txBody>
      </p:sp>
      <p:pic>
        <p:nvPicPr>
          <p:cNvPr id="4" name="Picture 2" descr="I:\чернобыль\ChAES imeni Lenina.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72132" y="4357694"/>
            <a:ext cx="3048021" cy="22860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dr_name">
            <a:hlinkClick r:id="rId2"/>
          </p:cNvPr>
          <p:cNvPicPr>
            <a:picLocks noChangeAspect="1" noChangeArrowheads="1"/>
          </p:cNvPicPr>
          <p:nvPr/>
        </p:nvPicPr>
        <p:blipFill>
          <a:blip r:embed="rId3" cstate="print"/>
          <a:srcRect/>
          <a:stretch>
            <a:fillRect/>
          </a:stretch>
        </p:blipFill>
        <p:spPr bwMode="auto">
          <a:xfrm>
            <a:off x="857224" y="214290"/>
            <a:ext cx="7041286" cy="1714512"/>
          </a:xfrm>
          <a:prstGeom prst="rect">
            <a:avLst/>
          </a:prstGeom>
          <a:noFill/>
        </p:spPr>
      </p:pic>
      <p:sp>
        <p:nvSpPr>
          <p:cNvPr id="6" name="Заголовок 5"/>
          <p:cNvSpPr>
            <a:spLocks noGrp="1"/>
          </p:cNvSpPr>
          <p:nvPr>
            <p:ph type="ctrTitle"/>
          </p:nvPr>
        </p:nvSpPr>
        <p:spPr>
          <a:xfrm>
            <a:off x="357158" y="1928802"/>
            <a:ext cx="8501122" cy="4524315"/>
          </a:xfrm>
          <a:prstGeom prst="rect">
            <a:avLst/>
          </a:prstGeom>
        </p:spPr>
        <p:txBody>
          <a:bodyPr wrap="square">
            <a:spAutoFit/>
          </a:bodyPr>
          <a:lstStyle/>
          <a:p>
            <a:pPr algn="l"/>
            <a:r>
              <a:rPr lang="ru-RU" sz="3200" b="1" dirty="0">
                <a:latin typeface="Times New Roman" pitchFamily="18" charset="0"/>
                <a:cs typeface="Times New Roman" pitchFamily="18" charset="0"/>
              </a:rPr>
              <a:t>Чорнобиль – невеличке </a:t>
            </a:r>
            <a:r>
              <a:rPr lang="ru-RU" sz="3200" b="1" dirty="0" err="1">
                <a:latin typeface="Times New Roman" pitchFamily="18" charset="0"/>
                <a:cs typeface="Times New Roman" pitchFamily="18" charset="0"/>
              </a:rPr>
              <a:t>українське</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містечко</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яких</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сотні</a:t>
            </a:r>
            <a:r>
              <a:rPr lang="ru-RU" sz="3200" b="1" dirty="0">
                <a:latin typeface="Times New Roman" pitchFamily="18" charset="0"/>
                <a:cs typeface="Times New Roman" pitchFamily="18" charset="0"/>
              </a:rPr>
              <a:t> в </a:t>
            </a:r>
            <a:r>
              <a:rPr lang="ru-RU" sz="3200" b="1" dirty="0" err="1">
                <a:latin typeface="Times New Roman" pitchFamily="18" charset="0"/>
                <a:cs typeface="Times New Roman" pitchFamily="18" charset="0"/>
              </a:rPr>
              <a:t>Україні</a:t>
            </a:r>
            <a:r>
              <a:rPr lang="ru-RU" sz="3200" b="1" dirty="0" smtClean="0">
                <a:latin typeface="Times New Roman" pitchFamily="18" charset="0"/>
                <a:cs typeface="Times New Roman" pitchFamily="18" charset="0"/>
              </a:rPr>
              <a:t>.</a:t>
            </a:r>
            <a:r>
              <a:rPr lang="ru-RU" sz="3200" b="1" dirty="0">
                <a:latin typeface="Times New Roman" pitchFamily="18" charset="0"/>
                <a:cs typeface="Times New Roman" pitchFamily="18" charset="0"/>
              </a:rPr>
              <a:t> У 1971 </a:t>
            </a:r>
            <a:r>
              <a:rPr lang="ru-RU" sz="3200" b="1" dirty="0" err="1">
                <a:latin typeface="Times New Roman" pitchFamily="18" charset="0"/>
                <a:cs typeface="Times New Roman" pitchFamily="18" charset="0"/>
              </a:rPr>
              <a:t>році</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неподалік</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від</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Чорнобиля</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розпочали</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будівництво</a:t>
            </a:r>
            <a:r>
              <a:rPr lang="ru-RU" sz="3200" b="1" dirty="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потужної</a:t>
            </a:r>
            <a:r>
              <a:rPr lang="ru-RU" sz="3200" b="1" dirty="0" smtClean="0">
                <a:latin typeface="Times New Roman" pitchFamily="18" charset="0"/>
                <a:cs typeface="Times New Roman" pitchFamily="18" charset="0"/>
              </a:rPr>
              <a:t> </a:t>
            </a:r>
            <a:r>
              <a:rPr lang="ru-RU" sz="3200" b="1" dirty="0" err="1">
                <a:latin typeface="Times New Roman" pitchFamily="18" charset="0"/>
                <a:cs typeface="Times New Roman" pitchFamily="18" charset="0"/>
              </a:rPr>
              <a:t>атомної</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електростанції</a:t>
            </a:r>
            <a:r>
              <a:rPr lang="ru-RU" sz="3200" b="1" dirty="0">
                <a:latin typeface="Times New Roman" pitchFamily="18" charset="0"/>
                <a:cs typeface="Times New Roman" pitchFamily="18" charset="0"/>
              </a:rPr>
              <a:t>. </a:t>
            </a:r>
            <a:r>
              <a:rPr lang="ru-RU" sz="3200" b="1" dirty="0" smtClean="0">
                <a:latin typeface="Times New Roman" pitchFamily="18" charset="0"/>
                <a:cs typeface="Times New Roman" pitchFamily="18" charset="0"/>
              </a:rPr>
              <a:t>На </a:t>
            </a:r>
            <a:r>
              <a:rPr lang="ru-RU" sz="3200" b="1" dirty="0">
                <a:latin typeface="Times New Roman" pitchFamily="18" charset="0"/>
                <a:cs typeface="Times New Roman" pitchFamily="18" charset="0"/>
              </a:rPr>
              <a:t>1983 </a:t>
            </a:r>
            <a:r>
              <a:rPr lang="ru-RU" sz="3200" b="1" dirty="0" err="1">
                <a:latin typeface="Times New Roman" pitchFamily="18" charset="0"/>
                <a:cs typeface="Times New Roman" pitchFamily="18" charset="0"/>
              </a:rPr>
              <a:t>рік</a:t>
            </a:r>
            <a:r>
              <a:rPr lang="ru-RU" sz="3200" b="1" dirty="0">
                <a:latin typeface="Times New Roman" pitchFamily="18" charset="0"/>
                <a:cs typeface="Times New Roman" pitchFamily="18" charset="0"/>
              </a:rPr>
              <a:t> стали до ладу </a:t>
            </a:r>
            <a:r>
              <a:rPr lang="ru-RU" sz="3200" b="1" dirty="0" err="1" smtClean="0">
                <a:latin typeface="Times New Roman" pitchFamily="18" charset="0"/>
                <a:cs typeface="Times New Roman" pitchFamily="18" charset="0"/>
              </a:rPr>
              <a:t>чотири</a:t>
            </a:r>
            <a:r>
              <a:rPr lang="ru-RU" sz="3200" b="1" dirty="0" smtClean="0">
                <a:latin typeface="Times New Roman" pitchFamily="18" charset="0"/>
                <a:cs typeface="Times New Roman" pitchFamily="18" charset="0"/>
              </a:rPr>
              <a:t> </a:t>
            </a:r>
            <a:r>
              <a:rPr lang="ru-RU" sz="3200" b="1" dirty="0" err="1">
                <a:latin typeface="Times New Roman" pitchFamily="18" charset="0"/>
                <a:cs typeface="Times New Roman" pitchFamily="18" charset="0"/>
              </a:rPr>
              <a:t>енергоблоки</a:t>
            </a:r>
            <a:r>
              <a:rPr lang="ru-RU" sz="3200" b="1" dirty="0">
                <a:latin typeface="Times New Roman" pitchFamily="18" charset="0"/>
                <a:cs typeface="Times New Roman" pitchFamily="18" charset="0"/>
              </a:rPr>
              <a:t>, приступили </a:t>
            </a:r>
            <a:r>
              <a:rPr lang="ru-RU" sz="3200" b="1" dirty="0" smtClean="0">
                <a:latin typeface="Times New Roman" pitchFamily="18" charset="0"/>
                <a:cs typeface="Times New Roman" pitchFamily="18" charset="0"/>
              </a:rPr>
              <a:t>до </a:t>
            </a:r>
            <a:r>
              <a:rPr lang="ru-RU" sz="3200" b="1" dirty="0" err="1">
                <a:latin typeface="Times New Roman" pitchFamily="18" charset="0"/>
                <a:cs typeface="Times New Roman" pitchFamily="18" charset="0"/>
              </a:rPr>
              <a:t>будівництва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п’ятого</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Згодом</a:t>
            </a:r>
            <a:r>
              <a:rPr lang="ru-RU" sz="3200" b="1" dirty="0">
                <a:latin typeface="Times New Roman" pitchFamily="18" charset="0"/>
                <a:cs typeface="Times New Roman" pitchFamily="18" charset="0"/>
              </a:rPr>
              <a:t>, </a:t>
            </a:r>
            <a:endParaRPr lang="en-US" sz="3200" b="1" dirty="0" smtClean="0">
              <a:latin typeface="Times New Roman" pitchFamily="18" charset="0"/>
              <a:cs typeface="Times New Roman" pitchFamily="18" charset="0"/>
            </a:endParaRPr>
          </a:p>
          <a:p>
            <a:pPr algn="l"/>
            <a:r>
              <a:rPr lang="ru-RU" sz="3200" b="1" dirty="0" smtClean="0">
                <a:latin typeface="Times New Roman" pitchFamily="18" charset="0"/>
                <a:cs typeface="Times New Roman" pitchFamily="18" charset="0"/>
              </a:rPr>
              <a:t>за </a:t>
            </a:r>
            <a:r>
              <a:rPr lang="ru-RU" sz="3200" b="1" dirty="0" err="1">
                <a:latin typeface="Times New Roman" pitchFamily="18" charset="0"/>
                <a:cs typeface="Times New Roman" pitchFamily="18" charset="0"/>
              </a:rPr>
              <a:t>кілька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кілометрів</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від</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станції</a:t>
            </a:r>
            <a:r>
              <a:rPr lang="ru-RU" sz="3200" b="1" dirty="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виникло</a:t>
            </a:r>
            <a:r>
              <a:rPr lang="ru-RU" sz="3200" b="1" dirty="0" smtClean="0">
                <a:latin typeface="Times New Roman" pitchFamily="18" charset="0"/>
                <a:cs typeface="Times New Roman" pitchFamily="18" charset="0"/>
              </a:rPr>
              <a:t> </a:t>
            </a:r>
            <a:r>
              <a:rPr lang="ru-RU" sz="3200" b="1" dirty="0" err="1">
                <a:latin typeface="Times New Roman" pitchFamily="18" charset="0"/>
                <a:cs typeface="Times New Roman" pitchFamily="18" charset="0"/>
              </a:rPr>
              <a:t>місто</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Його</a:t>
            </a:r>
            <a:r>
              <a:rPr lang="ru-RU" sz="3200" b="1" dirty="0">
                <a:latin typeface="Times New Roman" pitchFamily="18" charset="0"/>
                <a:cs typeface="Times New Roman" pitchFamily="18" charset="0"/>
              </a:rPr>
              <a:t> назвали </a:t>
            </a:r>
            <a:r>
              <a:rPr lang="ru-RU" sz="3200" b="1" dirty="0" err="1" smtClean="0">
                <a:latin typeface="Times New Roman" pitchFamily="18" charset="0"/>
                <a:cs typeface="Times New Roman" pitchFamily="18" charset="0"/>
              </a:rPr>
              <a:t>Прип’ять</a:t>
            </a:r>
            <a:r>
              <a:rPr lang="ru-RU" sz="3200" b="1" dirty="0" smtClean="0">
                <a:latin typeface="Times New Roman" pitchFamily="18" charset="0"/>
                <a:cs typeface="Times New Roman" pitchFamily="18" charset="0"/>
              </a:rPr>
              <a:t> </a:t>
            </a:r>
            <a:r>
              <a:rPr lang="ru-RU" sz="3200" b="1" dirty="0">
                <a:latin typeface="Times New Roman" pitchFamily="18" charset="0"/>
                <a:cs typeface="Times New Roman" pitchFamily="18" charset="0"/>
              </a:rPr>
              <a:t>– за </a:t>
            </a:r>
            <a:r>
              <a:rPr lang="ru-RU" sz="3200" b="1" dirty="0" err="1">
                <a:latin typeface="Times New Roman" pitchFamily="18" charset="0"/>
                <a:cs typeface="Times New Roman" pitchFamily="18" charset="0"/>
              </a:rPr>
              <a:t>назвою</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тутешньої</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повноводної</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річки</a:t>
            </a:r>
            <a:r>
              <a:rPr lang="ru-RU" sz="3200" b="1" i="1"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6" y="285728"/>
            <a:ext cx="3429024" cy="4071966"/>
          </a:xfrm>
        </p:spPr>
        <p:txBody>
          <a:bodyPr>
            <a:noAutofit/>
          </a:bodyPr>
          <a:lstStyle/>
          <a:p>
            <a:r>
              <a:rPr lang="ru-RU" sz="3000" dirty="0" err="1" smtClean="0">
                <a:latin typeface="Times New Roman" pitchFamily="18" charset="0"/>
                <a:cs typeface="Times New Roman" pitchFamily="18" charset="0"/>
              </a:rPr>
              <a:t>Ніщо</a:t>
            </a:r>
            <a:r>
              <a:rPr lang="ru-RU" sz="3000" dirty="0" smtClean="0">
                <a:latin typeface="Times New Roman" pitchFamily="18" charset="0"/>
                <a:cs typeface="Times New Roman" pitchFamily="18" charset="0"/>
              </a:rPr>
              <a:t> не </a:t>
            </a:r>
            <a:r>
              <a:rPr lang="ru-RU" sz="3000" dirty="0" err="1" smtClean="0">
                <a:latin typeface="Times New Roman" pitchFamily="18" charset="0"/>
                <a:cs typeface="Times New Roman" pitchFamily="18" charset="0"/>
              </a:rPr>
              <a:t>віщувало</a:t>
            </a:r>
            <a:r>
              <a:rPr lang="ru-RU" sz="3000" dirty="0" smtClean="0">
                <a:latin typeface="Times New Roman" pitchFamily="18" charset="0"/>
                <a:cs typeface="Times New Roman" pitchFamily="18" charset="0"/>
              </a:rPr>
              <a:t> </a:t>
            </a:r>
            <a:r>
              <a:rPr lang="ru-RU" sz="3000" dirty="0" err="1" smtClean="0">
                <a:latin typeface="Times New Roman" pitchFamily="18" charset="0"/>
                <a:cs typeface="Times New Roman" pitchFamily="18" charset="0"/>
              </a:rPr>
              <a:t>біди</a:t>
            </a:r>
            <a:r>
              <a:rPr lang="ru-RU" sz="3000" dirty="0" smtClean="0">
                <a:latin typeface="Times New Roman" pitchFamily="18" charset="0"/>
                <a:cs typeface="Times New Roman" pitchFamily="18" charset="0"/>
              </a:rPr>
              <a:t>. Стояла тиха </a:t>
            </a:r>
            <a:r>
              <a:rPr lang="ru-RU" sz="3000" dirty="0" err="1" smtClean="0">
                <a:latin typeface="Times New Roman" pitchFamily="18" charset="0"/>
                <a:cs typeface="Times New Roman" pitchFamily="18" charset="0"/>
              </a:rPr>
              <a:t>весняна</a:t>
            </a:r>
            <a:r>
              <a:rPr lang="ru-RU" sz="3000" dirty="0" smtClean="0">
                <a:latin typeface="Times New Roman" pitchFamily="18" charset="0"/>
                <a:cs typeface="Times New Roman" pitchFamily="18" charset="0"/>
              </a:rPr>
              <a:t> </a:t>
            </a:r>
            <a:r>
              <a:rPr lang="ru-RU" sz="3000" dirty="0" err="1" smtClean="0">
                <a:latin typeface="Times New Roman" pitchFamily="18" charset="0"/>
                <a:cs typeface="Times New Roman" pitchFamily="18" charset="0"/>
              </a:rPr>
              <a:t>ніч</a:t>
            </a:r>
            <a:r>
              <a:rPr lang="ru-RU" sz="3000" dirty="0" smtClean="0">
                <a:latin typeface="Times New Roman" pitchFamily="18" charset="0"/>
                <a:cs typeface="Times New Roman" pitchFamily="18" charset="0"/>
              </a:rPr>
              <a:t>. </a:t>
            </a:r>
            <a:r>
              <a:rPr lang="ru-RU" sz="3000" dirty="0" err="1" smtClean="0">
                <a:latin typeface="Times New Roman" pitchFamily="18" charset="0"/>
                <a:cs typeface="Times New Roman" pitchFamily="18" charset="0"/>
              </a:rPr>
              <a:t>Квітень</a:t>
            </a:r>
            <a:r>
              <a:rPr lang="ru-RU" sz="3000" dirty="0" smtClean="0">
                <a:latin typeface="Times New Roman" pitchFamily="18" charset="0"/>
                <a:cs typeface="Times New Roman" pitchFamily="18" charset="0"/>
              </a:rPr>
              <a:t> </a:t>
            </a:r>
            <a:r>
              <a:rPr lang="ru-RU" sz="3000" dirty="0" err="1" smtClean="0">
                <a:latin typeface="Times New Roman" pitchFamily="18" charset="0"/>
                <a:cs typeface="Times New Roman" pitchFamily="18" charset="0"/>
              </a:rPr>
              <a:t>завершував</a:t>
            </a:r>
            <a:r>
              <a:rPr lang="ru-RU" sz="3000" dirty="0" smtClean="0">
                <a:latin typeface="Times New Roman" pitchFamily="18" charset="0"/>
                <a:cs typeface="Times New Roman" pitchFamily="18" charset="0"/>
              </a:rPr>
              <a:t> свою вахту в </a:t>
            </a:r>
            <a:r>
              <a:rPr lang="ru-RU" sz="3000" dirty="0" err="1" smtClean="0">
                <a:latin typeface="Times New Roman" pitchFamily="18" charset="0"/>
                <a:cs typeface="Times New Roman" pitchFamily="18" charset="0"/>
              </a:rPr>
              <a:t>природі</a:t>
            </a:r>
            <a:r>
              <a:rPr lang="ru-RU" sz="3000" dirty="0" smtClean="0">
                <a:latin typeface="Times New Roman" pitchFamily="18" charset="0"/>
                <a:cs typeface="Times New Roman" pitchFamily="18" charset="0"/>
              </a:rPr>
              <a:t> </a:t>
            </a:r>
            <a:r>
              <a:rPr lang="ru-RU" sz="3000" dirty="0" err="1" smtClean="0">
                <a:latin typeface="Times New Roman" pitchFamily="18" charset="0"/>
                <a:cs typeface="Times New Roman" pitchFamily="18" charset="0"/>
              </a:rPr>
              <a:t>і</a:t>
            </a:r>
            <a:r>
              <a:rPr lang="ru-RU" sz="3000" dirty="0" smtClean="0">
                <a:latin typeface="Times New Roman" pitchFamily="18" charset="0"/>
                <a:cs typeface="Times New Roman" pitchFamily="18" charset="0"/>
              </a:rPr>
              <a:t> </a:t>
            </a:r>
            <a:r>
              <a:rPr lang="ru-RU" sz="3000" dirty="0" err="1" smtClean="0">
                <a:latin typeface="Times New Roman" pitchFamily="18" charset="0"/>
                <a:cs typeface="Times New Roman" pitchFamily="18" charset="0"/>
              </a:rPr>
              <a:t>мав</a:t>
            </a:r>
            <a:r>
              <a:rPr lang="ru-RU" sz="3000" dirty="0" smtClean="0">
                <a:latin typeface="Times New Roman" pitchFamily="18" charset="0"/>
                <a:cs typeface="Times New Roman" pitchFamily="18" charset="0"/>
              </a:rPr>
              <a:t> </a:t>
            </a:r>
            <a:r>
              <a:rPr lang="ru-RU" sz="3000" dirty="0" err="1" smtClean="0">
                <a:latin typeface="Times New Roman" pitchFamily="18" charset="0"/>
                <a:cs typeface="Times New Roman" pitchFamily="18" charset="0"/>
              </a:rPr>
              <a:t>передати</a:t>
            </a:r>
            <a:r>
              <a:rPr lang="ru-RU" sz="3000" dirty="0" smtClean="0">
                <a:latin typeface="Times New Roman" pitchFamily="18" charset="0"/>
                <a:cs typeface="Times New Roman" pitchFamily="18" charset="0"/>
              </a:rPr>
              <a:t> </a:t>
            </a:r>
            <a:r>
              <a:rPr lang="ru-RU" sz="3000" dirty="0" err="1" smtClean="0">
                <a:latin typeface="Times New Roman" pitchFamily="18" charset="0"/>
                <a:cs typeface="Times New Roman" pitchFamily="18" charset="0"/>
              </a:rPr>
              <a:t>її</a:t>
            </a:r>
            <a:r>
              <a:rPr lang="ru-RU" sz="3000" dirty="0" smtClean="0">
                <a:latin typeface="Times New Roman" pitchFamily="18" charset="0"/>
                <a:cs typeface="Times New Roman" pitchFamily="18" charset="0"/>
              </a:rPr>
              <a:t> </a:t>
            </a:r>
            <a:r>
              <a:rPr lang="ru-RU" sz="3000" dirty="0" err="1" smtClean="0">
                <a:latin typeface="Times New Roman" pitchFamily="18" charset="0"/>
                <a:cs typeface="Times New Roman" pitchFamily="18" charset="0"/>
              </a:rPr>
              <a:t>травню</a:t>
            </a:r>
            <a:r>
              <a:rPr lang="ru-RU"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
            </a:r>
            <a:br>
              <a:rPr lang="ru-RU" sz="3000" dirty="0" smtClean="0">
                <a:latin typeface="Times New Roman" pitchFamily="18" charset="0"/>
                <a:cs typeface="Times New Roman" pitchFamily="18" charset="0"/>
              </a:rPr>
            </a:br>
            <a:endParaRPr lang="ru-RU" sz="3000" dirty="0">
              <a:latin typeface="Times New Roman" pitchFamily="18" charset="0"/>
              <a:cs typeface="Times New Roman" pitchFamily="18" charset="0"/>
            </a:endParaRPr>
          </a:p>
        </p:txBody>
      </p:sp>
      <p:sp>
        <p:nvSpPr>
          <p:cNvPr id="3" name="Содержимое 2"/>
          <p:cNvSpPr>
            <a:spLocks noGrp="1"/>
          </p:cNvSpPr>
          <p:nvPr>
            <p:ph idx="1"/>
          </p:nvPr>
        </p:nvSpPr>
        <p:spPr>
          <a:xfrm>
            <a:off x="285720" y="3071810"/>
            <a:ext cx="4329114" cy="3571899"/>
          </a:xfrm>
        </p:spPr>
        <p:txBody>
          <a:bodyPr>
            <a:normAutofit fontScale="77500" lnSpcReduction="20000"/>
          </a:bodyPr>
          <a:lstStyle/>
          <a:p>
            <a:pPr>
              <a:buNone/>
            </a:pP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Саме</a:t>
            </a:r>
            <a:r>
              <a:rPr lang="ru-RU" sz="3900" dirty="0" smtClean="0">
                <a:latin typeface="Times New Roman" pitchFamily="18" charset="0"/>
                <a:cs typeface="Times New Roman" pitchFamily="18" charset="0"/>
              </a:rPr>
              <a:t> </a:t>
            </a:r>
            <a:r>
              <a:rPr lang="ru-RU" sz="3900" dirty="0" smtClean="0">
                <a:latin typeface="Times New Roman" pitchFamily="18" charset="0"/>
                <a:cs typeface="Times New Roman" pitchFamily="18" charset="0"/>
              </a:rPr>
              <a:t>в </a:t>
            </a:r>
            <a:r>
              <a:rPr lang="ru-RU" sz="3900" dirty="0" err="1" smtClean="0">
                <a:latin typeface="Times New Roman" pitchFamily="18" charset="0"/>
                <a:cs typeface="Times New Roman" pitchFamily="18" charset="0"/>
              </a:rPr>
              <a:t>таку</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з</a:t>
            </a:r>
            <a:r>
              <a:rPr lang="ru-RU" sz="3900" dirty="0" smtClean="0">
                <a:latin typeface="Times New Roman" pitchFamily="18" charset="0"/>
                <a:cs typeface="Times New Roman" pitchFamily="18" charset="0"/>
              </a:rPr>
              <a:t> ночей,</a:t>
            </a:r>
            <a:r>
              <a:rPr lang="en-US" sz="3900" dirty="0" smtClean="0">
                <a:latin typeface="Times New Roman" pitchFamily="18" charset="0"/>
                <a:cs typeface="Times New Roman" pitchFamily="18" charset="0"/>
              </a:rPr>
              <a:t>       </a:t>
            </a:r>
            <a:r>
              <a:rPr lang="ru-RU" sz="3900" dirty="0" smtClean="0">
                <a:latin typeface="Times New Roman" pitchFamily="18" charset="0"/>
                <a:cs typeface="Times New Roman" pitchFamily="18" charset="0"/>
              </a:rPr>
              <a:t> 26 </a:t>
            </a:r>
            <a:r>
              <a:rPr lang="ru-RU" sz="3900" dirty="0" err="1" smtClean="0">
                <a:latin typeface="Times New Roman" pitchFamily="18" charset="0"/>
                <a:cs typeface="Times New Roman" pitchFamily="18" charset="0"/>
              </a:rPr>
              <a:t>квітня</a:t>
            </a:r>
            <a:r>
              <a:rPr lang="ru-RU" sz="3900" dirty="0" smtClean="0">
                <a:latin typeface="Times New Roman" pitchFamily="18" charset="0"/>
                <a:cs typeface="Times New Roman" pitchFamily="18" charset="0"/>
              </a:rPr>
              <a:t> 1986 року, на </a:t>
            </a:r>
            <a:r>
              <a:rPr lang="ru-RU" sz="3900" dirty="0" err="1" smtClean="0">
                <a:latin typeface="Times New Roman" pitchFamily="18" charset="0"/>
                <a:cs typeface="Times New Roman" pitchFamily="18" charset="0"/>
              </a:rPr>
              <a:t>Чорнобильській</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атомній</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станції</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сталася</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аварія</a:t>
            </a:r>
            <a:r>
              <a:rPr lang="ru-RU" sz="3900" dirty="0" smtClean="0">
                <a:latin typeface="Times New Roman" pitchFamily="18" charset="0"/>
                <a:cs typeface="Times New Roman" pitchFamily="18" charset="0"/>
              </a:rPr>
              <a:t> – </a:t>
            </a:r>
            <a:r>
              <a:rPr lang="ru-RU" sz="3900" dirty="0" err="1" smtClean="0">
                <a:latin typeface="Times New Roman" pitchFamily="18" charset="0"/>
                <a:cs typeface="Times New Roman" pitchFamily="18" charset="0"/>
              </a:rPr>
              <a:t>вибухнув</a:t>
            </a:r>
            <a:r>
              <a:rPr lang="ru-RU" sz="3900" dirty="0" smtClean="0">
                <a:latin typeface="Times New Roman" pitchFamily="18" charset="0"/>
                <a:cs typeface="Times New Roman" pitchFamily="18" charset="0"/>
              </a:rPr>
              <a:t> один </a:t>
            </a:r>
            <a:r>
              <a:rPr lang="ru-RU" sz="3900" dirty="0" err="1" smtClean="0">
                <a:latin typeface="Times New Roman" pitchFamily="18" charset="0"/>
                <a:cs typeface="Times New Roman" pitchFamily="18" charset="0"/>
              </a:rPr>
              <a:t>з</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блоків</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Ніч</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з</a:t>
            </a:r>
            <a:r>
              <a:rPr lang="ru-RU" sz="3900" dirty="0" smtClean="0">
                <a:latin typeface="Times New Roman" pitchFamily="18" charset="0"/>
                <a:cs typeface="Times New Roman" pitchFamily="18" charset="0"/>
              </a:rPr>
              <a:t> 25 на 26 </a:t>
            </a:r>
            <a:r>
              <a:rPr lang="ru-RU" sz="3900" dirty="0" err="1" smtClean="0">
                <a:latin typeface="Times New Roman" pitchFamily="18" charset="0"/>
                <a:cs typeface="Times New Roman" pitchFamily="18" charset="0"/>
              </a:rPr>
              <a:t>квітня</a:t>
            </a:r>
            <a:r>
              <a:rPr lang="ru-RU" sz="3900" dirty="0" smtClean="0">
                <a:latin typeface="Times New Roman" pitchFamily="18" charset="0"/>
                <a:cs typeface="Times New Roman" pitchFamily="18" charset="0"/>
              </a:rPr>
              <a:t>, 1година 23 </a:t>
            </a:r>
            <a:r>
              <a:rPr lang="ru-RU" sz="3900" dirty="0" err="1" smtClean="0">
                <a:latin typeface="Times New Roman" pitchFamily="18" charset="0"/>
                <a:cs typeface="Times New Roman" pitchFamily="18" charset="0"/>
              </a:rPr>
              <a:t>хвилини</a:t>
            </a:r>
            <a:r>
              <a:rPr lang="ru-RU" sz="3900" dirty="0" smtClean="0">
                <a:latin typeface="Times New Roman" pitchFamily="18" charset="0"/>
                <a:cs typeface="Times New Roman" pitchFamily="18" charset="0"/>
              </a:rPr>
              <a:t> 43 </a:t>
            </a:r>
            <a:r>
              <a:rPr lang="ru-RU" sz="3900" dirty="0" err="1" smtClean="0">
                <a:latin typeface="Times New Roman" pitchFamily="18" charset="0"/>
                <a:cs typeface="Times New Roman" pitchFamily="18" charset="0"/>
              </a:rPr>
              <a:t>секунди</a:t>
            </a:r>
            <a:r>
              <a:rPr lang="ru-RU" sz="3900" dirty="0" smtClean="0">
                <a:latin typeface="Times New Roman" pitchFamily="18" charset="0"/>
                <a:cs typeface="Times New Roman" pitchFamily="18" charset="0"/>
              </a:rPr>
              <a:t>.</a:t>
            </a:r>
          </a:p>
          <a:p>
            <a:endParaRPr lang="ru-RU" dirty="0"/>
          </a:p>
        </p:txBody>
      </p:sp>
      <p:pic>
        <p:nvPicPr>
          <p:cNvPr id="4" name="Picture 4" descr="I:\чернобыль\364285_image_large.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42910" y="357166"/>
            <a:ext cx="3623588" cy="2714620"/>
          </a:xfrm>
          <a:prstGeom prst="rect">
            <a:avLst/>
          </a:prstGeom>
          <a:noFill/>
        </p:spPr>
      </p:pic>
      <p:pic>
        <p:nvPicPr>
          <p:cNvPr id="5" name="Picture 3" descr="I:\чернобыль\Chernobyl_Disaster12.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357818" y="3714752"/>
            <a:ext cx="3429024" cy="2913680"/>
          </a:xfrm>
          <a:prstGeom prst="rect">
            <a:avLst/>
          </a:prstGeom>
          <a:noFill/>
        </p:spPr>
      </p:pic>
      <p:sp>
        <p:nvSpPr>
          <p:cNvPr id="6" name="Молния 5"/>
          <p:cNvSpPr/>
          <p:nvPr/>
        </p:nvSpPr>
        <p:spPr>
          <a:xfrm rot="21371430">
            <a:off x="5558850" y="3605176"/>
            <a:ext cx="1061794" cy="1785950"/>
          </a:xfrm>
          <a:prstGeom prst="lightningBol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143248"/>
            <a:ext cx="8358246" cy="3429024"/>
          </a:xfrm>
        </p:spPr>
        <p:txBody>
          <a:bodyPr>
            <a:noAutofit/>
          </a:bodyPr>
          <a:lstStyle/>
          <a:p>
            <a:pPr>
              <a:lnSpc>
                <a:spcPct val="90000"/>
              </a:lnSpc>
            </a:pPr>
            <a:r>
              <a:rPr lang="uk-UA" sz="3000" dirty="0" smtClean="0">
                <a:latin typeface="Times New Roman" pitchFamily="18" charset="0"/>
                <a:cs typeface="Times New Roman" pitchFamily="18" charset="0"/>
              </a:rPr>
              <a:t>Героями не народжуються, ними стають. На п</a:t>
            </a:r>
            <a:r>
              <a:rPr lang="en-US" sz="3000" dirty="0" smtClean="0">
                <a:latin typeface="Times New Roman" pitchFamily="18" charset="0"/>
                <a:cs typeface="Times New Roman" pitchFamily="18" charset="0"/>
              </a:rPr>
              <a:t>’</a:t>
            </a:r>
            <a:r>
              <a:rPr lang="uk-UA" sz="3000" dirty="0" err="1" smtClean="0">
                <a:latin typeface="Times New Roman" pitchFamily="18" charset="0"/>
                <a:cs typeface="Times New Roman" pitchFamily="18" charset="0"/>
              </a:rPr>
              <a:t>яту</a:t>
            </a:r>
            <a:r>
              <a:rPr lang="uk-UA" sz="3000" dirty="0" smtClean="0">
                <a:latin typeface="Times New Roman" pitchFamily="18" charset="0"/>
                <a:cs typeface="Times New Roman" pitchFamily="18" charset="0"/>
              </a:rPr>
              <a:t> годину ранку пожежу було ліквідовано. Станцію врятували. </a:t>
            </a:r>
            <a:r>
              <a:rPr lang="uk-UA" sz="3000" dirty="0" smtClean="0">
                <a:latin typeface="Times New Roman" pitchFamily="18" charset="0"/>
                <a:cs typeface="Times New Roman" pitchFamily="18" charset="0"/>
              </a:rPr>
              <a:t/>
            </a:r>
            <a:br>
              <a:rPr lang="uk-UA" sz="3000" dirty="0" smtClean="0">
                <a:latin typeface="Times New Roman" pitchFamily="18" charset="0"/>
                <a:cs typeface="Times New Roman" pitchFamily="18" charset="0"/>
              </a:rPr>
            </a:br>
            <a:r>
              <a:rPr lang="uk-UA" sz="3200" dirty="0" smtClean="0">
                <a:latin typeface="UkrainianJikharev" pitchFamily="18" charset="0"/>
              </a:rPr>
              <a:t>Але залишилась радіація… Вона нечутна, невидима, не має запаху і неприступна для наших органів чуття. </a:t>
            </a:r>
            <a:r>
              <a:rPr lang="en-US" sz="3200" dirty="0" smtClean="0">
                <a:latin typeface="UkrainianJikharev" pitchFamily="18" charset="0"/>
              </a:rPr>
              <a:t/>
            </a:r>
            <a:br>
              <a:rPr lang="en-US" sz="3200" dirty="0" smtClean="0">
                <a:latin typeface="UkrainianJikharev" pitchFamily="18" charset="0"/>
              </a:rPr>
            </a:br>
            <a:r>
              <a:rPr lang="uk-UA" sz="3200" dirty="0" smtClean="0">
                <a:latin typeface="UkrainianJikharev" pitchFamily="18" charset="0"/>
              </a:rPr>
              <a:t>Але людина беззахисна перед нею. </a:t>
            </a:r>
            <a:endParaRPr lang="ru-RU" sz="3000" dirty="0">
              <a:latin typeface="Times New Roman" pitchFamily="18" charset="0"/>
              <a:cs typeface="Times New Roman" pitchFamily="18" charset="0"/>
            </a:endParaRPr>
          </a:p>
        </p:txBody>
      </p:sp>
      <p:pic>
        <p:nvPicPr>
          <p:cNvPr id="4" name="Picture 4" descr="C:\Documents and Settings\MAROLAN\Рабочий стол\чернобыль\Chernobyl_medal.gif"/>
          <p:cNvPicPr>
            <a:picLocks noChangeAspect="1" noChangeArrowheads="1"/>
          </p:cNvPicPr>
          <p:nvPr/>
        </p:nvPicPr>
        <p:blipFill>
          <a:blip r:embed="rId2" cstate="print"/>
          <a:srcRect/>
          <a:stretch>
            <a:fillRect/>
          </a:stretch>
        </p:blipFill>
        <p:spPr bwMode="auto">
          <a:xfrm>
            <a:off x="428596" y="357166"/>
            <a:ext cx="1785950" cy="2949698"/>
          </a:xfrm>
          <a:prstGeom prst="rect">
            <a:avLst/>
          </a:prstGeom>
          <a:noFill/>
        </p:spPr>
      </p:pic>
      <p:pic>
        <p:nvPicPr>
          <p:cNvPr id="5" name="Picture 3" descr="C:\Documents and Settings\MAROLAN\Рабочий стол\чернобыль\400px-Chernobil_Avaria.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215074" y="500042"/>
            <a:ext cx="2686056" cy="221457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643314"/>
            <a:ext cx="4643470" cy="2786082"/>
          </a:xfrm>
        </p:spPr>
        <p:txBody>
          <a:bodyPr>
            <a:normAutofit/>
          </a:bodyPr>
          <a:lstStyle/>
          <a:p>
            <a:pPr algn="l"/>
            <a:r>
              <a:rPr lang="ru-RU" sz="2800" dirty="0" smtClean="0">
                <a:latin typeface="Times New Roman" pitchFamily="18" charset="0"/>
                <a:cs typeface="Times New Roman" pitchFamily="18" charset="0"/>
              </a:rPr>
              <a:t>Десятки </a:t>
            </a:r>
            <a:r>
              <a:rPr lang="ru-RU" sz="2800" dirty="0" err="1" smtClean="0">
                <a:latin typeface="Times New Roman" pitchFamily="18" charset="0"/>
                <a:cs typeface="Times New Roman" pitchFamily="18" charset="0"/>
              </a:rPr>
              <a:t>тисяч</a:t>
            </a:r>
            <a:r>
              <a:rPr lang="ru-RU" sz="2800" dirty="0" smtClean="0">
                <a:latin typeface="Times New Roman" pitchFamily="18" charset="0"/>
                <a:cs typeface="Times New Roman" pitchFamily="18" charset="0"/>
              </a:rPr>
              <a:t> людей брали участь у </a:t>
            </a:r>
            <a:r>
              <a:rPr lang="ru-RU" sz="2800" dirty="0" err="1" smtClean="0">
                <a:latin typeface="Times New Roman" pitchFamily="18" charset="0"/>
                <a:cs typeface="Times New Roman" pitchFamily="18" charset="0"/>
              </a:rPr>
              <a:t>ліквідації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наслідків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Чорнобильської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катастрофи</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Значна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частина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їх</a:t>
            </a:r>
            <a:r>
              <a:rPr lang="ru-RU" sz="2800" dirty="0" smtClean="0">
                <a:latin typeface="Times New Roman" pitchFamily="18" charset="0"/>
                <a:cs typeface="Times New Roman" pitchFamily="18" charset="0"/>
              </a:rPr>
              <a:t> одержала </a:t>
            </a:r>
            <a:r>
              <a:rPr lang="ru-RU" sz="2800" dirty="0" err="1" smtClean="0">
                <a:latin typeface="Times New Roman" pitchFamily="18" charset="0"/>
                <a:cs typeface="Times New Roman" pitchFamily="18" charset="0"/>
              </a:rPr>
              <a:t>серйозні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дози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опромінення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навіть</a:t>
            </a:r>
            <a:r>
              <a:rPr lang="ru-RU" sz="2800" dirty="0" smtClean="0">
                <a:latin typeface="Times New Roman" pitchFamily="18" charset="0"/>
                <a:cs typeface="Times New Roman" pitchFamily="18" charset="0"/>
              </a:rPr>
              <a:t> часто </a:t>
            </a:r>
            <a:r>
              <a:rPr lang="ru-RU" sz="2800" dirty="0" err="1" smtClean="0">
                <a:latin typeface="Times New Roman" pitchFamily="18" charset="0"/>
                <a:cs typeface="Times New Roman" pitchFamily="18" charset="0"/>
              </a:rPr>
              <a:t>смертельні</a:t>
            </a:r>
            <a:r>
              <a:rPr lang="ru-RU" sz="2800" dirty="0" smtClean="0">
                <a:latin typeface="Times New Roman" pitchFamily="18" charset="0"/>
                <a:cs typeface="Times New Roman" pitchFamily="18" charset="0"/>
              </a:rPr>
              <a:t>. </a:t>
            </a:r>
            <a:endParaRPr lang="ru-RU" sz="3000" dirty="0">
              <a:latin typeface="Times New Roman" pitchFamily="18" charset="0"/>
              <a:cs typeface="Times New Roman" pitchFamily="18" charset="0"/>
            </a:endParaRPr>
          </a:p>
        </p:txBody>
      </p:sp>
      <p:pic>
        <p:nvPicPr>
          <p:cNvPr id="4" name="Picture 6" descr="I:\чернобыль\250px-Ліквідатори_наслідків_аварії_на_ЧАЕС.jpg"/>
          <p:cNvPicPr>
            <a:picLocks noChangeAspect="1" noChangeArrowheads="1"/>
          </p:cNvPicPr>
          <p:nvPr/>
        </p:nvPicPr>
        <p:blipFill>
          <a:blip r:embed="rId2" cstate="print">
            <a:lum contrast="40000"/>
          </a:blip>
          <a:srcRect/>
          <a:stretch>
            <a:fillRect/>
          </a:stretch>
        </p:blipFill>
        <p:spPr bwMode="auto">
          <a:xfrm>
            <a:off x="928662" y="571480"/>
            <a:ext cx="3857652" cy="2786082"/>
          </a:xfrm>
          <a:prstGeom prst="rect">
            <a:avLst/>
          </a:prstGeom>
          <a:noFill/>
        </p:spPr>
      </p:pic>
      <p:pic>
        <p:nvPicPr>
          <p:cNvPr id="5" name="Picture 5" descr="I:\чернобыль\.jpg"/>
          <p:cNvPicPr>
            <a:picLocks noGrp="1" noChangeAspect="1" noChangeArrowheads="1"/>
          </p:cNvPicPr>
          <p:nvPr>
            <p:ph idx="1"/>
          </p:nvPr>
        </p:nvPicPr>
        <p:blipFill>
          <a:blip r:embed="rId3" cstate="print">
            <a:lum bright="-10000"/>
          </a:blip>
          <a:srcRect/>
          <a:stretch>
            <a:fillRect/>
          </a:stretch>
        </p:blipFill>
        <p:spPr bwMode="auto">
          <a:xfrm>
            <a:off x="5500694" y="2857496"/>
            <a:ext cx="3175000" cy="2984500"/>
          </a:xfrm>
          <a:prstGeom prst="rect">
            <a:avLst/>
          </a:prstGeom>
          <a:noFill/>
        </p:spPr>
      </p:pic>
      <p:sp>
        <p:nvSpPr>
          <p:cNvPr id="8" name="TextBox 7"/>
          <p:cNvSpPr txBox="1"/>
          <p:nvPr/>
        </p:nvSpPr>
        <p:spPr>
          <a:xfrm>
            <a:off x="4786314" y="500042"/>
            <a:ext cx="4357686" cy="2246769"/>
          </a:xfrm>
          <a:prstGeom prst="rect">
            <a:avLst/>
          </a:prstGeom>
          <a:noFill/>
        </p:spPr>
        <p:txBody>
          <a:bodyPr wrap="square" rtlCol="0">
            <a:spAutoFit/>
          </a:bodyPr>
          <a:lstStyle/>
          <a:p>
            <a:pPr algn="ctr"/>
            <a:r>
              <a:rPr lang="uk-UA" sz="3500" dirty="0" smtClean="0">
                <a:latin typeface="Times New Roman" pitchFamily="18" charset="0"/>
                <a:cs typeface="Times New Roman" pitchFamily="18" charset="0"/>
              </a:rPr>
              <a:t>ЧОРНОБИЛЬ…</a:t>
            </a:r>
          </a:p>
          <a:p>
            <a:pPr algn="ctr"/>
            <a:r>
              <a:rPr lang="uk-UA" sz="3500" dirty="0" smtClean="0">
                <a:latin typeface="Times New Roman" pitchFamily="18" charset="0"/>
                <a:cs typeface="Times New Roman" pitchFamily="18" charset="0"/>
              </a:rPr>
              <a:t>Це важка спадщина для майбутніх поколінь…</a:t>
            </a:r>
            <a:endParaRPr lang="ru-RU" sz="3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4643470" cy="6429420"/>
          </a:xfrm>
        </p:spPr>
        <p:txBody>
          <a:bodyPr>
            <a:normAutofit fontScale="92500"/>
          </a:bodyPr>
          <a:lstStyle/>
          <a:p>
            <a:pPr>
              <a:buNone/>
            </a:pPr>
            <a:r>
              <a:rPr lang="ru-RU" sz="2500" dirty="0" err="1" smtClean="0">
                <a:latin typeface="Times New Roman" pitchFamily="18" charset="0"/>
                <a:cs typeface="Times New Roman" pitchFamily="18" charset="0"/>
              </a:rPr>
              <a:t>Спершу</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керівництво</a:t>
            </a:r>
            <a:r>
              <a:rPr lang="ru-RU" sz="2500" dirty="0" smtClean="0">
                <a:latin typeface="Times New Roman" pitchFamily="18" charset="0"/>
                <a:cs typeface="Times New Roman" pitchFamily="18" charset="0"/>
              </a:rPr>
              <a:t> УРСР та СРСР </a:t>
            </a:r>
            <a:r>
              <a:rPr lang="ru-RU" sz="2500" dirty="0" err="1" smtClean="0">
                <a:latin typeface="Times New Roman" pitchFamily="18" charset="0"/>
                <a:cs typeface="Times New Roman" pitchFamily="18" charset="0"/>
              </a:rPr>
              <a:t>намагалося</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приховати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масштаби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трагедії</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але</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після</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повідомлень</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з</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Швеції</a:t>
            </a:r>
            <a:r>
              <a:rPr lang="ru-RU" sz="2500" dirty="0" smtClean="0">
                <a:latin typeface="Times New Roman" pitchFamily="18" charset="0"/>
                <a:cs typeface="Times New Roman" pitchFamily="18" charset="0"/>
              </a:rPr>
              <a:t>, де на </a:t>
            </a:r>
            <a:r>
              <a:rPr lang="ru-RU" sz="2500" dirty="0" err="1" smtClean="0">
                <a:latin typeface="Times New Roman" pitchFamily="18" charset="0"/>
                <a:cs typeface="Times New Roman" pitchFamily="18" charset="0"/>
              </a:rPr>
              <a:t>Фоксмаркській</a:t>
            </a:r>
            <a:r>
              <a:rPr lang="ru-RU" sz="2500" dirty="0" smtClean="0">
                <a:latin typeface="Times New Roman" pitchFamily="18" charset="0"/>
                <a:cs typeface="Times New Roman" pitchFamily="18" charset="0"/>
              </a:rPr>
              <a:t> АЕС </a:t>
            </a:r>
            <a:r>
              <a:rPr lang="ru-RU" sz="2500" dirty="0" err="1" smtClean="0">
                <a:latin typeface="Times New Roman" pitchFamily="18" charset="0"/>
                <a:cs typeface="Times New Roman" pitchFamily="18" charset="0"/>
              </a:rPr>
              <a:t>були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знайдені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радіоактивні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частинки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які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були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принесені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з</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східної</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частини</a:t>
            </a:r>
            <a:r>
              <a:rPr lang="ru-RU" sz="2500" dirty="0" smtClean="0">
                <a:latin typeface="Times New Roman" pitchFamily="18" charset="0"/>
                <a:cs typeface="Times New Roman" pitchFamily="18" charset="0"/>
              </a:rPr>
              <a:t> СРСР та </a:t>
            </a:r>
            <a:r>
              <a:rPr lang="ru-RU" sz="2500" dirty="0" err="1" smtClean="0">
                <a:latin typeface="Times New Roman" pitchFamily="18" charset="0"/>
                <a:cs typeface="Times New Roman" pitchFamily="18" charset="0"/>
              </a:rPr>
              <a:t>оцінки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масштабів</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зараження</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відчуження</a:t>
            </a:r>
            <a:r>
              <a:rPr lang="ru-RU" sz="2500" dirty="0" smtClean="0">
                <a:latin typeface="Times New Roman" pitchFamily="18" charset="0"/>
                <a:cs typeface="Times New Roman" pitchFamily="18" charset="0"/>
              </a:rPr>
              <a:t>.</a:t>
            </a:r>
          </a:p>
          <a:p>
            <a:pPr>
              <a:buNone/>
            </a:pPr>
            <a:r>
              <a:rPr lang="ru-RU" sz="2500" dirty="0" err="1" smtClean="0">
                <a:latin typeface="Times New Roman" pitchFamily="18" charset="0"/>
                <a:cs typeface="Times New Roman" pitchFamily="18" charset="0"/>
              </a:rPr>
              <a:t>Розпочалася</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евакуація</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близько</a:t>
            </a:r>
            <a:r>
              <a:rPr lang="ru-RU" sz="2500" dirty="0" smtClean="0">
                <a:latin typeface="Times New Roman" pitchFamily="18" charset="0"/>
                <a:cs typeface="Times New Roman" pitchFamily="18" charset="0"/>
              </a:rPr>
              <a:t> 130 000 </a:t>
            </a:r>
            <a:r>
              <a:rPr lang="ru-RU" sz="2500" dirty="0" err="1" smtClean="0">
                <a:latin typeface="Times New Roman" pitchFamily="18" charset="0"/>
                <a:cs typeface="Times New Roman" pitchFamily="18" charset="0"/>
              </a:rPr>
              <a:t>мешканців</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Київської</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області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із</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забруднених</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районів</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Радіоактивного</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ураження</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зазнали</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близько</a:t>
            </a:r>
            <a:r>
              <a:rPr lang="ru-RU" sz="2500" dirty="0" smtClean="0">
                <a:latin typeface="Times New Roman" pitchFamily="18" charset="0"/>
                <a:cs typeface="Times New Roman" pitchFamily="18" charset="0"/>
              </a:rPr>
              <a:t> 600 000 </a:t>
            </a:r>
            <a:r>
              <a:rPr lang="ru-RU" sz="2500" dirty="0" err="1" smtClean="0">
                <a:latin typeface="Times New Roman" pitchFamily="18" charset="0"/>
                <a:cs typeface="Times New Roman" pitchFamily="18" charset="0"/>
              </a:rPr>
              <a:t>осіб</a:t>
            </a:r>
            <a:r>
              <a:rPr lang="ru-RU" sz="25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насамперед</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ліквідатори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катастрофи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Навколо</a:t>
            </a:r>
            <a:r>
              <a:rPr lang="ru-RU" sz="2400" dirty="0" smtClean="0">
                <a:latin typeface="Times New Roman" pitchFamily="18" charset="0"/>
                <a:cs typeface="Times New Roman" pitchFamily="18" charset="0"/>
              </a:rPr>
              <a:t> ЧАЕС створена  30-кілометрова зона .</a:t>
            </a:r>
            <a:endParaRPr lang="ru-RU" sz="2000" dirty="0">
              <a:latin typeface="Times New Roman" pitchFamily="18" charset="0"/>
              <a:cs typeface="Times New Roman" pitchFamily="18" charset="0"/>
            </a:endParaRPr>
          </a:p>
        </p:txBody>
      </p:sp>
      <p:pic>
        <p:nvPicPr>
          <p:cNvPr id="4" name="Picture 3" descr="I:\чернобыль\61968780.png"/>
          <p:cNvPicPr>
            <a:picLocks noChangeAspect="1" noChangeArrowheads="1"/>
          </p:cNvPicPr>
          <p:nvPr/>
        </p:nvPicPr>
        <p:blipFill>
          <a:blip r:embed="rId2" cstate="print"/>
          <a:srcRect/>
          <a:stretch>
            <a:fillRect/>
          </a:stretch>
        </p:blipFill>
        <p:spPr bwMode="auto">
          <a:xfrm>
            <a:off x="4786314" y="1357298"/>
            <a:ext cx="4097556" cy="45005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00438"/>
            <a:ext cx="8643966" cy="3071834"/>
          </a:xfrm>
        </p:spPr>
        <p:txBody>
          <a:bodyPr>
            <a:normAutofit fontScale="90000"/>
          </a:bodyPr>
          <a:lstStyle/>
          <a:p>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Після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аварії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утворилася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радіоактивна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хмара</a:t>
            </a:r>
            <a:r>
              <a:rPr lang="ru-RU" sz="2800" dirty="0" smtClean="0">
                <a:latin typeface="Times New Roman" pitchFamily="18" charset="0"/>
                <a:cs typeface="Times New Roman" pitchFamily="18" charset="0"/>
              </a:rPr>
              <a:t>, яка </a:t>
            </a:r>
            <a:r>
              <a:rPr lang="ru-RU" sz="2800" dirty="0" err="1" smtClean="0">
                <a:latin typeface="Times New Roman" pitchFamily="18" charset="0"/>
                <a:cs typeface="Times New Roman" pitchFamily="18" charset="0"/>
              </a:rPr>
              <a:t>накрила</a:t>
            </a:r>
            <a:r>
              <a:rPr lang="ru-RU" sz="2800" dirty="0" smtClean="0">
                <a:latin typeface="Times New Roman" pitchFamily="18" charset="0"/>
                <a:cs typeface="Times New Roman" pitchFamily="18" charset="0"/>
              </a:rPr>
              <a:t> не </a:t>
            </a:r>
            <a:r>
              <a:rPr lang="ru-RU" sz="2800" dirty="0" err="1" smtClean="0">
                <a:latin typeface="Times New Roman" pitchFamily="18" charset="0"/>
                <a:cs typeface="Times New Roman" pitchFamily="18" charset="0"/>
              </a:rPr>
              <a:t>лише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сучасну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Україну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Білорусь</a:t>
            </a:r>
            <a:r>
              <a:rPr lang="ru-RU" sz="2800" dirty="0" smtClean="0">
                <a:latin typeface="Times New Roman" pitchFamily="18" charset="0"/>
                <a:cs typeface="Times New Roman" pitchFamily="18" charset="0"/>
              </a:rPr>
              <a:t> та </a:t>
            </a:r>
            <a:r>
              <a:rPr lang="ru-RU" sz="2800" dirty="0" err="1" smtClean="0">
                <a:latin typeface="Times New Roman" pitchFamily="18" charset="0"/>
                <a:cs typeface="Times New Roman" pitchFamily="18" charset="0"/>
              </a:rPr>
              <a:t>Росію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які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знаходилися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поблизу</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ЧАЕС, </a:t>
            </a:r>
            <a:r>
              <a:rPr lang="ru-RU" sz="2800" dirty="0" err="1" smtClean="0">
                <a:latin typeface="Times New Roman" pitchFamily="18" charset="0"/>
                <a:cs typeface="Times New Roman" pitchFamily="18" charset="0"/>
              </a:rPr>
              <a:t>але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Македонію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Сербію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Хорватію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Болгарію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Грецію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Румунію</a:t>
            </a:r>
            <a:r>
              <a:rPr lang="ru-RU" sz="2800" dirty="0" smtClean="0">
                <a:latin typeface="Times New Roman" pitchFamily="18" charset="0"/>
                <a:cs typeface="Times New Roman" pitchFamily="18" charset="0"/>
              </a:rPr>
              <a:t>, Литву, </a:t>
            </a:r>
            <a:r>
              <a:rPr lang="ru-RU" sz="2800" dirty="0" err="1" smtClean="0">
                <a:latin typeface="Times New Roman" pitchFamily="18" charset="0"/>
                <a:cs typeface="Times New Roman" pitchFamily="18" charset="0"/>
              </a:rPr>
              <a:t>Естонію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Латвію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Фінляндію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Данію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Норвегію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Швецію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Австрію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Угорщину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Чехію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Словаччину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Нідерланди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Бельгію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Словенію</a:t>
            </a:r>
            <a:r>
              <a:rPr lang="ru-RU" sz="2800" dirty="0" smtClean="0">
                <a:latin typeface="Times New Roman" pitchFamily="18" charset="0"/>
                <a:cs typeface="Times New Roman" pitchFamily="18" charset="0"/>
              </a:rPr>
              <a:t>, Польщу, </a:t>
            </a:r>
            <a:r>
              <a:rPr lang="ru-RU" sz="2800" dirty="0" err="1" smtClean="0">
                <a:latin typeface="Times New Roman" pitchFamily="18" charset="0"/>
                <a:cs typeface="Times New Roman" pitchFamily="18" charset="0"/>
              </a:rPr>
              <a:t>Швейцарію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Німеччину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Італію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Ірландію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Францію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Велику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Британію</a:t>
            </a:r>
            <a:r>
              <a:rPr lang="ru-RU" sz="28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4" name="Picture 2" descr="I:\чернобыль\400px-Chernobyl_placement.svg.png"/>
          <p:cNvPicPr>
            <a:picLocks noChangeAspect="1" noChangeArrowheads="1"/>
          </p:cNvPicPr>
          <p:nvPr/>
        </p:nvPicPr>
        <p:blipFill>
          <a:blip r:embed="rId2" cstate="print"/>
          <a:srcRect l="5405" t="18668" b="24000"/>
          <a:stretch>
            <a:fillRect/>
          </a:stretch>
        </p:blipFill>
        <p:spPr bwMode="auto">
          <a:xfrm>
            <a:off x="857224" y="285728"/>
            <a:ext cx="7500990" cy="307181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729</Words>
  <PresentationFormat>Экран (4:3)</PresentationFormat>
  <Paragraphs>30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НАМ ПОЛЕ ЛЮТЕ МИРОМ ПЕРЕБУТИ, НАМ ПОХОВАТИ ЗЛО В БЕТОН І БРОНЬ, І – НЕ ЗАБУТИ! – ДОКИ СВІТ І ЛЮДИ, СИНІВ ЗЕмЛІ, ЩО ВІДВЕЛИ ВОГОНЬ  </vt:lpstr>
      <vt:lpstr>Слайд 3</vt:lpstr>
      <vt:lpstr>Чорнобиль – невеличке українське містечко, яких сотні в Україні. У 1971 році неподалік від Чорнобиля розпочали будівництво потужної атомної електростанції. На 1983 рік стали до ладу чотири енергоблоки, приступили до будівництва п’ятого. Згодом,  за кілька кілометрів від станції виникло місто. Його назвали Прип’ять – за назвою тутешньої повноводної річки.</vt:lpstr>
      <vt:lpstr>Ніщо не віщувало біди. Стояла тиха весняна ніч. Квітень завершував свою вахту в природі і мав передати її травню.       </vt:lpstr>
      <vt:lpstr>Героями не народжуються, ними стають. На п’яту годину ранку пожежу було ліквідовано. Станцію врятували.  Але залишилась радіація… Вона нечутна, невидима, не має запаху і неприступна для наших органів чуття.  Але людина беззахисна перед нею. </vt:lpstr>
      <vt:lpstr>Десятки тисяч людей брали участь у ліквідації наслідків Чорнобильської катастрофи. Значна частина їх одержала серйозні дози опромінення, навіть часто смертельні. </vt:lpstr>
      <vt:lpstr>Слайд 8</vt:lpstr>
      <vt:lpstr> Після аварії утворилася радіоактивна хмара, яка накрила не лише сучасну Україну, Білорусь та Росію, які знаходилися поблизу ЧАЕС, але й Македонію, Сербію, Хорватію, Болгарію, Грецію, Румунію, Литву, Естонію, Латвію, Фінляндію, Данію, Норвегію, Швецію, Австрію, Угорщину, Чехію, Словаччину, Нідерланди, Бельгію, Словенію, Польщу, Швейцарію, Німеччину, Італію, Ірландію, Францію, Велику Британію.</vt:lpstr>
      <vt:lpstr>Наслідки катастрофи:</vt:lpstr>
      <vt:lpstr>“Зона відчуження…”</vt:lpstr>
      <vt:lpstr>Місто-привид…</vt:lpstr>
      <vt:lpstr>Слайд 13</vt:lpstr>
      <vt:lpstr>Покинуті села  30-кілометрової зони…</vt:lpstr>
      <vt:lpstr>Тварини- мутанти</vt:lpstr>
      <vt:lpstr>Мутація рослинного світу</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 Windows</cp:lastModifiedBy>
  <cp:revision>24</cp:revision>
  <dcterms:created xsi:type="dcterms:W3CDTF">2017-12-09T16:15:18Z</dcterms:created>
  <dcterms:modified xsi:type="dcterms:W3CDTF">2017-12-09T21:29:26Z</dcterms:modified>
</cp:coreProperties>
</file>