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1B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12T12:01:45.357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DE35F-38C8-47D5-9D53-524EA96345F4}" type="datetimeFigureOut">
              <a:rPr lang="uk-UA" smtClean="0"/>
              <a:t>14.06.2023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FF9B6-0441-4E8F-8249-4349288D619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225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3408448"/>
          </a:xfrm>
        </p:spPr>
        <p:txBody>
          <a:bodyPr>
            <a:noAutofit/>
          </a:bodyPr>
          <a:lstStyle/>
          <a:p>
            <a:pPr algn="ctr"/>
            <a:r>
              <a:rPr lang="uk-UA" sz="6000" dirty="0" smtClean="0">
                <a:solidFill>
                  <a:srgbClr val="7030A0"/>
                </a:solidFill>
              </a:rPr>
              <a:t>Моніторинг відвідування уроків </a:t>
            </a:r>
            <a:r>
              <a:rPr lang="uk-UA" sz="6000" smtClean="0">
                <a:solidFill>
                  <a:srgbClr val="7030A0"/>
                </a:solidFill>
              </a:rPr>
              <a:t>здобувачами освіти</a:t>
            </a:r>
            <a:r>
              <a:rPr lang="uk-UA" sz="6000" smtClean="0">
                <a:solidFill>
                  <a:srgbClr val="7030A0"/>
                </a:solidFill>
              </a:rPr>
              <a:t> </a:t>
            </a:r>
            <a:r>
              <a:rPr lang="uk-UA" sz="6000" dirty="0" smtClean="0">
                <a:solidFill>
                  <a:srgbClr val="7030A0"/>
                </a:solidFill>
              </a:rPr>
              <a:t>за </a:t>
            </a:r>
            <a:br>
              <a:rPr lang="uk-UA" sz="6000" dirty="0" smtClean="0">
                <a:solidFill>
                  <a:srgbClr val="7030A0"/>
                </a:solidFill>
              </a:rPr>
            </a:br>
            <a:r>
              <a:rPr lang="uk-UA" sz="6000" dirty="0" smtClean="0">
                <a:solidFill>
                  <a:srgbClr val="7030A0"/>
                </a:solidFill>
              </a:rPr>
              <a:t>2022-2023 </a:t>
            </a:r>
            <a:r>
              <a:rPr lang="uk-UA" sz="6000" dirty="0" err="1" smtClean="0">
                <a:solidFill>
                  <a:srgbClr val="7030A0"/>
                </a:solidFill>
              </a:rPr>
              <a:t>н.р</a:t>
            </a:r>
            <a:r>
              <a:rPr lang="uk-UA" sz="6000" dirty="0" smtClean="0">
                <a:solidFill>
                  <a:srgbClr val="7030A0"/>
                </a:solidFill>
              </a:rPr>
              <a:t>.</a:t>
            </a:r>
            <a:endParaRPr lang="uk-UA" sz="6000" dirty="0">
              <a:solidFill>
                <a:srgbClr val="7030A0"/>
              </a:solidFill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495068" y="4440025"/>
            <a:ext cx="5514680" cy="2417975"/>
          </a:xfrm>
        </p:spPr>
        <p:txBody>
          <a:bodyPr>
            <a:normAutofit fontScale="25000" lnSpcReduction="20000"/>
          </a:bodyPr>
          <a:lstStyle/>
          <a:p>
            <a:endParaRPr lang="uk-UA" dirty="0" smtClean="0"/>
          </a:p>
          <a:p>
            <a:endParaRPr lang="uk-UA" dirty="0"/>
          </a:p>
          <a:p>
            <a:pPr algn="r"/>
            <a:r>
              <a:rPr lang="uk-UA" sz="96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Заступник директора </a:t>
            </a:r>
          </a:p>
          <a:p>
            <a:pPr algn="r"/>
            <a:r>
              <a:rPr lang="uk-UA" sz="96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навчально-виховної роботи </a:t>
            </a:r>
          </a:p>
          <a:p>
            <a:pPr algn="r"/>
            <a:r>
              <a:rPr lang="uk-UA" sz="9600" b="1" i="1" dirty="0" err="1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Дичик</a:t>
            </a:r>
            <a:r>
              <a:rPr lang="uk-UA" sz="9600" b="1" i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 С</a:t>
            </a:r>
            <a:r>
              <a:rPr lang="uk-UA" sz="3800" b="1" i="1" dirty="0" smtClean="0">
                <a:solidFill>
                  <a:srgbClr val="A51B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3800" b="1" i="1" dirty="0">
              <a:solidFill>
                <a:srgbClr val="A51B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416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КЛАС</a:t>
            </a:r>
            <a:endParaRPr lang="uk-UA" sz="7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488457"/>
              </p:ext>
            </p:extLst>
          </p:nvPr>
        </p:nvGraphicFramePr>
        <p:xfrm>
          <a:off x="377070" y="2249488"/>
          <a:ext cx="11425293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477">
                  <a:extLst>
                    <a:ext uri="{9D8B030D-6E8A-4147-A177-3AD203B41FA5}">
                      <a16:colId xmlns:a16="http://schemas.microsoft.com/office/drawing/2014/main" val="2956134322"/>
                    </a:ext>
                  </a:extLst>
                </a:gridCol>
                <a:gridCol w="1269477">
                  <a:extLst>
                    <a:ext uri="{9D8B030D-6E8A-4147-A177-3AD203B41FA5}">
                      <a16:colId xmlns:a16="http://schemas.microsoft.com/office/drawing/2014/main" val="850838955"/>
                    </a:ext>
                  </a:extLst>
                </a:gridCol>
                <a:gridCol w="1175209">
                  <a:extLst>
                    <a:ext uri="{9D8B030D-6E8A-4147-A177-3AD203B41FA5}">
                      <a16:colId xmlns:a16="http://schemas.microsoft.com/office/drawing/2014/main" val="1707143200"/>
                    </a:ext>
                  </a:extLst>
                </a:gridCol>
                <a:gridCol w="1363745">
                  <a:extLst>
                    <a:ext uri="{9D8B030D-6E8A-4147-A177-3AD203B41FA5}">
                      <a16:colId xmlns:a16="http://schemas.microsoft.com/office/drawing/2014/main" val="1861112136"/>
                    </a:ext>
                  </a:extLst>
                </a:gridCol>
                <a:gridCol w="1030663">
                  <a:extLst>
                    <a:ext uri="{9D8B030D-6E8A-4147-A177-3AD203B41FA5}">
                      <a16:colId xmlns:a16="http://schemas.microsoft.com/office/drawing/2014/main" val="2793007740"/>
                    </a:ext>
                  </a:extLst>
                </a:gridCol>
                <a:gridCol w="1366887">
                  <a:extLst>
                    <a:ext uri="{9D8B030D-6E8A-4147-A177-3AD203B41FA5}">
                      <a16:colId xmlns:a16="http://schemas.microsoft.com/office/drawing/2014/main" val="2679198320"/>
                    </a:ext>
                  </a:extLst>
                </a:gridCol>
                <a:gridCol w="999241">
                  <a:extLst>
                    <a:ext uri="{9D8B030D-6E8A-4147-A177-3AD203B41FA5}">
                      <a16:colId xmlns:a16="http://schemas.microsoft.com/office/drawing/2014/main" val="115720839"/>
                    </a:ext>
                  </a:extLst>
                </a:gridCol>
                <a:gridCol w="1527142">
                  <a:extLst>
                    <a:ext uri="{9D8B030D-6E8A-4147-A177-3AD203B41FA5}">
                      <a16:colId xmlns:a16="http://schemas.microsoft.com/office/drawing/2014/main" val="1075195052"/>
                    </a:ext>
                  </a:extLst>
                </a:gridCol>
                <a:gridCol w="1423452">
                  <a:extLst>
                    <a:ext uri="{9D8B030D-6E8A-4147-A177-3AD203B41FA5}">
                      <a16:colId xmlns:a16="http://schemas.microsoft.com/office/drawing/2014/main" val="1636331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Кількість учнів на початок року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Прибуло/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вибуло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Кількість учнів на кінець року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Пропущено</a:t>
                      </a:r>
                      <a:r>
                        <a:rPr lang="uk-UA" baseline="0" dirty="0" smtClean="0"/>
                        <a:t> всього днів/ уроків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Через хворобу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Поважна причина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Без причини</a:t>
                      </a:r>
                      <a:endParaRPr kumimoji="0" lang="uk-U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За кордоном/ дистанційно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Наявність документів щодо пропусків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2489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10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0/0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10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10/70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10/70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aseline="0" dirty="0" smtClean="0"/>
                        <a:t>Записки від батьків</a:t>
                      </a:r>
                      <a:endParaRPr lang="uk-UA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474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5490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9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</a:t>
            </a:r>
            <a:r>
              <a:rPr lang="uk-UA" sz="9600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УВАГУ! </a:t>
            </a:r>
            <a:endParaRPr lang="uk-UA" sz="9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 flipV="1">
            <a:off x="1141411" y="5799137"/>
            <a:ext cx="9906000" cy="54907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157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КЛАС</a:t>
            </a:r>
            <a:endParaRPr lang="uk-UA" sz="7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Місце для вмісту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75927"/>
              </p:ext>
            </p:extLst>
          </p:nvPr>
        </p:nvGraphicFramePr>
        <p:xfrm>
          <a:off x="292233" y="2249488"/>
          <a:ext cx="11679806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7756">
                  <a:extLst>
                    <a:ext uri="{9D8B030D-6E8A-4147-A177-3AD203B41FA5}">
                      <a16:colId xmlns:a16="http://schemas.microsoft.com/office/drawing/2014/main" val="3905432692"/>
                    </a:ext>
                  </a:extLst>
                </a:gridCol>
                <a:gridCol w="1219528">
                  <a:extLst>
                    <a:ext uri="{9D8B030D-6E8A-4147-A177-3AD203B41FA5}">
                      <a16:colId xmlns:a16="http://schemas.microsoft.com/office/drawing/2014/main" val="2383436961"/>
                    </a:ext>
                  </a:extLst>
                </a:gridCol>
                <a:gridCol w="1263464">
                  <a:extLst>
                    <a:ext uri="{9D8B030D-6E8A-4147-A177-3AD203B41FA5}">
                      <a16:colId xmlns:a16="http://schemas.microsoft.com/office/drawing/2014/main" val="1166147440"/>
                    </a:ext>
                  </a:extLst>
                </a:gridCol>
                <a:gridCol w="1456359">
                  <a:extLst>
                    <a:ext uri="{9D8B030D-6E8A-4147-A177-3AD203B41FA5}">
                      <a16:colId xmlns:a16="http://schemas.microsoft.com/office/drawing/2014/main" val="4077984863"/>
                    </a:ext>
                  </a:extLst>
                </a:gridCol>
                <a:gridCol w="1251675">
                  <a:extLst>
                    <a:ext uri="{9D8B030D-6E8A-4147-A177-3AD203B41FA5}">
                      <a16:colId xmlns:a16="http://schemas.microsoft.com/office/drawing/2014/main" val="99328255"/>
                    </a:ext>
                  </a:extLst>
                </a:gridCol>
                <a:gridCol w="1071513">
                  <a:extLst>
                    <a:ext uri="{9D8B030D-6E8A-4147-A177-3AD203B41FA5}">
                      <a16:colId xmlns:a16="http://schemas.microsoft.com/office/drawing/2014/main" val="3213235546"/>
                    </a:ext>
                  </a:extLst>
                </a:gridCol>
                <a:gridCol w="1046375">
                  <a:extLst>
                    <a:ext uri="{9D8B030D-6E8A-4147-A177-3AD203B41FA5}">
                      <a16:colId xmlns:a16="http://schemas.microsoft.com/office/drawing/2014/main" val="1023368470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val="1642654563"/>
                    </a:ext>
                  </a:extLst>
                </a:gridCol>
                <a:gridCol w="1687396">
                  <a:extLst>
                    <a:ext uri="{9D8B030D-6E8A-4147-A177-3AD203B41FA5}">
                      <a16:colId xmlns:a16="http://schemas.microsoft.com/office/drawing/2014/main" val="232130349"/>
                    </a:ext>
                  </a:extLst>
                </a:gridCol>
              </a:tblGrid>
              <a:tr h="859598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Кількість учнів на початок року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Прибуло/</a:t>
                      </a:r>
                    </a:p>
                    <a:p>
                      <a:r>
                        <a:rPr lang="uk-UA" sz="1600" dirty="0" smtClean="0"/>
                        <a:t>вибуло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Кількість учнів на кінець року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err="1" smtClean="0"/>
                        <a:t>Пропущено</a:t>
                      </a:r>
                      <a:r>
                        <a:rPr lang="uk-UA" sz="1600" dirty="0" smtClean="0"/>
                        <a:t> всього днів/ уроків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Через хворобу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Поважна причина 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Без причини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За кордоном/ дистанційно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Наявність документів щодо пропусків</a:t>
                      </a:r>
                      <a:endParaRPr lang="uk-UA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616068"/>
                  </a:ext>
                </a:extLst>
              </a:tr>
              <a:tr h="859598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7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0/0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7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10/45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8/36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2/9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Медичні</a:t>
                      </a:r>
                      <a:r>
                        <a:rPr lang="uk-UA" sz="2400" baseline="0" dirty="0" smtClean="0"/>
                        <a:t> довідки, записки від батьків</a:t>
                      </a:r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248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58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75079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uk-UA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КЛАС</a:t>
            </a:r>
            <a:endParaRPr lang="uk-UA" sz="7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7540537"/>
              </p:ext>
            </p:extLst>
          </p:nvPr>
        </p:nvGraphicFramePr>
        <p:xfrm>
          <a:off x="395926" y="2249488"/>
          <a:ext cx="11500704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856">
                  <a:extLst>
                    <a:ext uri="{9D8B030D-6E8A-4147-A177-3AD203B41FA5}">
                      <a16:colId xmlns:a16="http://schemas.microsoft.com/office/drawing/2014/main" val="3254576557"/>
                    </a:ext>
                  </a:extLst>
                </a:gridCol>
                <a:gridCol w="1088272">
                  <a:extLst>
                    <a:ext uri="{9D8B030D-6E8A-4147-A177-3AD203B41FA5}">
                      <a16:colId xmlns:a16="http://schemas.microsoft.com/office/drawing/2014/main" val="1248879717"/>
                    </a:ext>
                  </a:extLst>
                </a:gridCol>
                <a:gridCol w="1263191">
                  <a:extLst>
                    <a:ext uri="{9D8B030D-6E8A-4147-A177-3AD203B41FA5}">
                      <a16:colId xmlns:a16="http://schemas.microsoft.com/office/drawing/2014/main" val="562511871"/>
                    </a:ext>
                  </a:extLst>
                </a:gridCol>
                <a:gridCol w="1357460">
                  <a:extLst>
                    <a:ext uri="{9D8B030D-6E8A-4147-A177-3AD203B41FA5}">
                      <a16:colId xmlns:a16="http://schemas.microsoft.com/office/drawing/2014/main" val="46796880"/>
                    </a:ext>
                  </a:extLst>
                </a:gridCol>
                <a:gridCol w="1168924">
                  <a:extLst>
                    <a:ext uri="{9D8B030D-6E8A-4147-A177-3AD203B41FA5}">
                      <a16:colId xmlns:a16="http://schemas.microsoft.com/office/drawing/2014/main" val="2700782491"/>
                    </a:ext>
                  </a:extLst>
                </a:gridCol>
                <a:gridCol w="1018095">
                  <a:extLst>
                    <a:ext uri="{9D8B030D-6E8A-4147-A177-3AD203B41FA5}">
                      <a16:colId xmlns:a16="http://schemas.microsoft.com/office/drawing/2014/main" val="1226727636"/>
                    </a:ext>
                  </a:extLst>
                </a:gridCol>
                <a:gridCol w="1008668">
                  <a:extLst>
                    <a:ext uri="{9D8B030D-6E8A-4147-A177-3AD203B41FA5}">
                      <a16:colId xmlns:a16="http://schemas.microsoft.com/office/drawing/2014/main" val="2964248215"/>
                    </a:ext>
                  </a:extLst>
                </a:gridCol>
                <a:gridCol w="1583703">
                  <a:extLst>
                    <a:ext uri="{9D8B030D-6E8A-4147-A177-3AD203B41FA5}">
                      <a16:colId xmlns:a16="http://schemas.microsoft.com/office/drawing/2014/main" val="956704409"/>
                    </a:ext>
                  </a:extLst>
                </a:gridCol>
                <a:gridCol w="1734535">
                  <a:extLst>
                    <a:ext uri="{9D8B030D-6E8A-4147-A177-3AD203B41FA5}">
                      <a16:colId xmlns:a16="http://schemas.microsoft.com/office/drawing/2014/main" val="3418436319"/>
                    </a:ext>
                  </a:extLst>
                </a:gridCol>
              </a:tblGrid>
              <a:tr h="7040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Кількість учнів на початок року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Прибуло/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вибуло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Кількість учнів на кінець року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Пропущено</a:t>
                      </a:r>
                      <a:r>
                        <a:rPr lang="uk-UA" baseline="0" dirty="0" smtClean="0"/>
                        <a:t> всього днів/ уроків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Через хворобу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Поважна причина 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Без причини</a:t>
                      </a:r>
                      <a:endParaRPr kumimoji="0" lang="uk-U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За кордоном/ дистанційно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Наявність документів щодо пропусків</a:t>
                      </a: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0353225"/>
                  </a:ext>
                </a:extLst>
              </a:tr>
              <a:tr h="704056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5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0/0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5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17/85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17/85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Медичні</a:t>
                      </a:r>
                      <a:r>
                        <a:rPr lang="uk-UA" sz="2400" baseline="0" dirty="0" smtClean="0"/>
                        <a:t> довідки.</a:t>
                      </a:r>
                      <a:endParaRPr lang="uk-UA" sz="2400" dirty="0" smtClean="0"/>
                    </a:p>
                    <a:p>
                      <a:pPr algn="ctr"/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080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685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КЛАС</a:t>
            </a:r>
            <a:endParaRPr lang="uk-UA" sz="7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803846"/>
              </p:ext>
            </p:extLst>
          </p:nvPr>
        </p:nvGraphicFramePr>
        <p:xfrm>
          <a:off x="282804" y="2249488"/>
          <a:ext cx="1162324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472">
                  <a:extLst>
                    <a:ext uri="{9D8B030D-6E8A-4147-A177-3AD203B41FA5}">
                      <a16:colId xmlns:a16="http://schemas.microsoft.com/office/drawing/2014/main" val="2177682090"/>
                    </a:ext>
                  </a:extLst>
                </a:gridCol>
                <a:gridCol w="1291472">
                  <a:extLst>
                    <a:ext uri="{9D8B030D-6E8A-4147-A177-3AD203B41FA5}">
                      <a16:colId xmlns:a16="http://schemas.microsoft.com/office/drawing/2014/main" val="1758443395"/>
                    </a:ext>
                  </a:extLst>
                </a:gridCol>
                <a:gridCol w="1291472">
                  <a:extLst>
                    <a:ext uri="{9D8B030D-6E8A-4147-A177-3AD203B41FA5}">
                      <a16:colId xmlns:a16="http://schemas.microsoft.com/office/drawing/2014/main" val="2988128738"/>
                    </a:ext>
                  </a:extLst>
                </a:gridCol>
                <a:gridCol w="1291472">
                  <a:extLst>
                    <a:ext uri="{9D8B030D-6E8A-4147-A177-3AD203B41FA5}">
                      <a16:colId xmlns:a16="http://schemas.microsoft.com/office/drawing/2014/main" val="3302658328"/>
                    </a:ext>
                  </a:extLst>
                </a:gridCol>
                <a:gridCol w="1291472">
                  <a:extLst>
                    <a:ext uri="{9D8B030D-6E8A-4147-A177-3AD203B41FA5}">
                      <a16:colId xmlns:a16="http://schemas.microsoft.com/office/drawing/2014/main" val="138532876"/>
                    </a:ext>
                  </a:extLst>
                </a:gridCol>
                <a:gridCol w="1291472">
                  <a:extLst>
                    <a:ext uri="{9D8B030D-6E8A-4147-A177-3AD203B41FA5}">
                      <a16:colId xmlns:a16="http://schemas.microsoft.com/office/drawing/2014/main" val="2993189012"/>
                    </a:ext>
                  </a:extLst>
                </a:gridCol>
                <a:gridCol w="1291472">
                  <a:extLst>
                    <a:ext uri="{9D8B030D-6E8A-4147-A177-3AD203B41FA5}">
                      <a16:colId xmlns:a16="http://schemas.microsoft.com/office/drawing/2014/main" val="3109127405"/>
                    </a:ext>
                  </a:extLst>
                </a:gridCol>
                <a:gridCol w="1291472">
                  <a:extLst>
                    <a:ext uri="{9D8B030D-6E8A-4147-A177-3AD203B41FA5}">
                      <a16:colId xmlns:a16="http://schemas.microsoft.com/office/drawing/2014/main" val="1153165626"/>
                    </a:ext>
                  </a:extLst>
                </a:gridCol>
                <a:gridCol w="1291472">
                  <a:extLst>
                    <a:ext uri="{9D8B030D-6E8A-4147-A177-3AD203B41FA5}">
                      <a16:colId xmlns:a16="http://schemas.microsoft.com/office/drawing/2014/main" val="42096124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654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935002"/>
                  </a:ext>
                </a:extLst>
              </a:tr>
            </a:tbl>
          </a:graphicData>
        </a:graphic>
      </p:graphicFrame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342683"/>
              </p:ext>
            </p:extLst>
          </p:nvPr>
        </p:nvGraphicFramePr>
        <p:xfrm>
          <a:off x="282805" y="2249488"/>
          <a:ext cx="11623248" cy="3471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472">
                  <a:extLst>
                    <a:ext uri="{9D8B030D-6E8A-4147-A177-3AD203B41FA5}">
                      <a16:colId xmlns:a16="http://schemas.microsoft.com/office/drawing/2014/main" val="3858735138"/>
                    </a:ext>
                  </a:extLst>
                </a:gridCol>
                <a:gridCol w="1099868">
                  <a:extLst>
                    <a:ext uri="{9D8B030D-6E8A-4147-A177-3AD203B41FA5}">
                      <a16:colId xmlns:a16="http://schemas.microsoft.com/office/drawing/2014/main" val="1204056226"/>
                    </a:ext>
                  </a:extLst>
                </a:gridCol>
                <a:gridCol w="1276651">
                  <a:extLst>
                    <a:ext uri="{9D8B030D-6E8A-4147-A177-3AD203B41FA5}">
                      <a16:colId xmlns:a16="http://schemas.microsoft.com/office/drawing/2014/main" val="3301719295"/>
                    </a:ext>
                  </a:extLst>
                </a:gridCol>
                <a:gridCol w="1371924">
                  <a:extLst>
                    <a:ext uri="{9D8B030D-6E8A-4147-A177-3AD203B41FA5}">
                      <a16:colId xmlns:a16="http://schemas.microsoft.com/office/drawing/2014/main" val="3010996240"/>
                    </a:ext>
                  </a:extLst>
                </a:gridCol>
                <a:gridCol w="1181379">
                  <a:extLst>
                    <a:ext uri="{9D8B030D-6E8A-4147-A177-3AD203B41FA5}">
                      <a16:colId xmlns:a16="http://schemas.microsoft.com/office/drawing/2014/main" val="3844323706"/>
                    </a:ext>
                  </a:extLst>
                </a:gridCol>
                <a:gridCol w="1028943">
                  <a:extLst>
                    <a:ext uri="{9D8B030D-6E8A-4147-A177-3AD203B41FA5}">
                      <a16:colId xmlns:a16="http://schemas.microsoft.com/office/drawing/2014/main" val="1251831149"/>
                    </a:ext>
                  </a:extLst>
                </a:gridCol>
                <a:gridCol w="1019416">
                  <a:extLst>
                    <a:ext uri="{9D8B030D-6E8A-4147-A177-3AD203B41FA5}">
                      <a16:colId xmlns:a16="http://schemas.microsoft.com/office/drawing/2014/main" val="2810773914"/>
                    </a:ext>
                  </a:extLst>
                </a:gridCol>
                <a:gridCol w="1600578">
                  <a:extLst>
                    <a:ext uri="{9D8B030D-6E8A-4147-A177-3AD203B41FA5}">
                      <a16:colId xmlns:a16="http://schemas.microsoft.com/office/drawing/2014/main" val="2087238666"/>
                    </a:ext>
                  </a:extLst>
                </a:gridCol>
                <a:gridCol w="1753017">
                  <a:extLst>
                    <a:ext uri="{9D8B030D-6E8A-4147-A177-3AD203B41FA5}">
                      <a16:colId xmlns:a16="http://schemas.microsoft.com/office/drawing/2014/main" val="3518553321"/>
                    </a:ext>
                  </a:extLst>
                </a:gridCol>
              </a:tblGrid>
              <a:tr h="15012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Кількість учнів на початок року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Прибуло/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вибуло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Кількість учнів на кінець року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Пропущено</a:t>
                      </a:r>
                      <a:r>
                        <a:rPr lang="uk-UA" baseline="0" dirty="0" smtClean="0"/>
                        <a:t> всього днів/ уроків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Через хворобу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Поважна причина </a:t>
                      </a:r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Без причини</a:t>
                      </a:r>
                      <a:endParaRPr kumimoji="0" lang="uk-U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За кордоном/ дистанційно</a:t>
                      </a:r>
                      <a:r>
                        <a:rPr lang="uk-UA" sz="1800" baseline="0" dirty="0" smtClean="0"/>
                        <a:t> (сімейна форма)</a:t>
                      </a:r>
                      <a:endParaRPr lang="uk-UA" sz="1800" dirty="0" smtClean="0"/>
                    </a:p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Наявність документів щодо пропусків</a:t>
                      </a:r>
                    </a:p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919046"/>
                  </a:ext>
                </a:extLst>
              </a:tr>
              <a:tr h="1970389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7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0/0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7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19/95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19/95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2/2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Медичні</a:t>
                      </a:r>
                      <a:r>
                        <a:rPr lang="uk-UA" sz="2400" baseline="0" dirty="0" smtClean="0"/>
                        <a:t> довідки</a:t>
                      </a:r>
                      <a:endParaRPr lang="uk-UA" sz="2400" dirty="0" smtClean="0"/>
                    </a:p>
                    <a:p>
                      <a:pPr algn="ctr"/>
                      <a:endParaRPr lang="uk-UA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960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352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КЛАС</a:t>
            </a:r>
            <a:endParaRPr lang="uk-UA" sz="7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7418067"/>
              </p:ext>
            </p:extLst>
          </p:nvPr>
        </p:nvGraphicFramePr>
        <p:xfrm>
          <a:off x="518475" y="2249489"/>
          <a:ext cx="11312163" cy="364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907">
                  <a:extLst>
                    <a:ext uri="{9D8B030D-6E8A-4147-A177-3AD203B41FA5}">
                      <a16:colId xmlns:a16="http://schemas.microsoft.com/office/drawing/2014/main" val="2334949902"/>
                    </a:ext>
                  </a:extLst>
                </a:gridCol>
                <a:gridCol w="1256907">
                  <a:extLst>
                    <a:ext uri="{9D8B030D-6E8A-4147-A177-3AD203B41FA5}">
                      <a16:colId xmlns:a16="http://schemas.microsoft.com/office/drawing/2014/main" val="4290731261"/>
                    </a:ext>
                  </a:extLst>
                </a:gridCol>
                <a:gridCol w="1200346">
                  <a:extLst>
                    <a:ext uri="{9D8B030D-6E8A-4147-A177-3AD203B41FA5}">
                      <a16:colId xmlns:a16="http://schemas.microsoft.com/office/drawing/2014/main" val="2343335017"/>
                    </a:ext>
                  </a:extLst>
                </a:gridCol>
                <a:gridCol w="1357460">
                  <a:extLst>
                    <a:ext uri="{9D8B030D-6E8A-4147-A177-3AD203B41FA5}">
                      <a16:colId xmlns:a16="http://schemas.microsoft.com/office/drawing/2014/main" val="3376522938"/>
                    </a:ext>
                  </a:extLst>
                </a:gridCol>
                <a:gridCol w="1212915">
                  <a:extLst>
                    <a:ext uri="{9D8B030D-6E8A-4147-A177-3AD203B41FA5}">
                      <a16:colId xmlns:a16="http://schemas.microsoft.com/office/drawing/2014/main" val="285860235"/>
                    </a:ext>
                  </a:extLst>
                </a:gridCol>
                <a:gridCol w="1047422">
                  <a:extLst>
                    <a:ext uri="{9D8B030D-6E8A-4147-A177-3AD203B41FA5}">
                      <a16:colId xmlns:a16="http://schemas.microsoft.com/office/drawing/2014/main" val="2004629483"/>
                    </a:ext>
                  </a:extLst>
                </a:gridCol>
                <a:gridCol w="1028379">
                  <a:extLst>
                    <a:ext uri="{9D8B030D-6E8A-4147-A177-3AD203B41FA5}">
                      <a16:colId xmlns:a16="http://schemas.microsoft.com/office/drawing/2014/main" val="894551206"/>
                    </a:ext>
                  </a:extLst>
                </a:gridCol>
                <a:gridCol w="1547234">
                  <a:extLst>
                    <a:ext uri="{9D8B030D-6E8A-4147-A177-3AD203B41FA5}">
                      <a16:colId xmlns:a16="http://schemas.microsoft.com/office/drawing/2014/main" val="302276271"/>
                    </a:ext>
                  </a:extLst>
                </a:gridCol>
                <a:gridCol w="1404593">
                  <a:extLst>
                    <a:ext uri="{9D8B030D-6E8A-4147-A177-3AD203B41FA5}">
                      <a16:colId xmlns:a16="http://schemas.microsoft.com/office/drawing/2014/main" val="4009860640"/>
                    </a:ext>
                  </a:extLst>
                </a:gridCol>
              </a:tblGrid>
              <a:tr h="1330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Кількість учнів на початок року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Прибуло/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вибуло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Кількість учнів на кінець року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Пропущено</a:t>
                      </a:r>
                      <a:r>
                        <a:rPr lang="uk-UA" baseline="0" dirty="0" smtClean="0"/>
                        <a:t> всього днів/ уроків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Через хворобу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Поважна причина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Без причини</a:t>
                      </a:r>
                      <a:endParaRPr kumimoji="0" lang="uk-U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За кордоном/ дистанційно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Наявність документів щодо пропусків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945718"/>
                  </a:ext>
                </a:extLst>
              </a:tr>
              <a:tr h="2311437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8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0/0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8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39/195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35/175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4/20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Медичні</a:t>
                      </a:r>
                      <a:r>
                        <a:rPr lang="uk-UA" sz="2400" baseline="0" dirty="0" smtClean="0"/>
                        <a:t> довідки, записки від батьків</a:t>
                      </a:r>
                      <a:endParaRPr lang="uk-UA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477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8736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КЛАС</a:t>
            </a:r>
            <a:endParaRPr lang="uk-UA" sz="7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577699"/>
              </p:ext>
            </p:extLst>
          </p:nvPr>
        </p:nvGraphicFramePr>
        <p:xfrm>
          <a:off x="452490" y="2249488"/>
          <a:ext cx="11378151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4239">
                  <a:extLst>
                    <a:ext uri="{9D8B030D-6E8A-4147-A177-3AD203B41FA5}">
                      <a16:colId xmlns:a16="http://schemas.microsoft.com/office/drawing/2014/main" val="2886004016"/>
                    </a:ext>
                  </a:extLst>
                </a:gridCol>
                <a:gridCol w="1158446">
                  <a:extLst>
                    <a:ext uri="{9D8B030D-6E8A-4147-A177-3AD203B41FA5}">
                      <a16:colId xmlns:a16="http://schemas.microsoft.com/office/drawing/2014/main" val="84285185"/>
                    </a:ext>
                  </a:extLst>
                </a:gridCol>
                <a:gridCol w="1234912">
                  <a:extLst>
                    <a:ext uri="{9D8B030D-6E8A-4147-A177-3AD203B41FA5}">
                      <a16:colId xmlns:a16="http://schemas.microsoft.com/office/drawing/2014/main" val="2850745994"/>
                    </a:ext>
                  </a:extLst>
                </a:gridCol>
                <a:gridCol w="1399359">
                  <a:extLst>
                    <a:ext uri="{9D8B030D-6E8A-4147-A177-3AD203B41FA5}">
                      <a16:colId xmlns:a16="http://schemas.microsoft.com/office/drawing/2014/main" val="3806843819"/>
                    </a:ext>
                  </a:extLst>
                </a:gridCol>
                <a:gridCol w="1264239">
                  <a:extLst>
                    <a:ext uri="{9D8B030D-6E8A-4147-A177-3AD203B41FA5}">
                      <a16:colId xmlns:a16="http://schemas.microsoft.com/office/drawing/2014/main" val="1497501541"/>
                    </a:ext>
                  </a:extLst>
                </a:gridCol>
                <a:gridCol w="1264239">
                  <a:extLst>
                    <a:ext uri="{9D8B030D-6E8A-4147-A177-3AD203B41FA5}">
                      <a16:colId xmlns:a16="http://schemas.microsoft.com/office/drawing/2014/main" val="2550393391"/>
                    </a:ext>
                  </a:extLst>
                </a:gridCol>
                <a:gridCol w="955247">
                  <a:extLst>
                    <a:ext uri="{9D8B030D-6E8A-4147-A177-3AD203B41FA5}">
                      <a16:colId xmlns:a16="http://schemas.microsoft.com/office/drawing/2014/main" val="331616171"/>
                    </a:ext>
                  </a:extLst>
                </a:gridCol>
                <a:gridCol w="1442301">
                  <a:extLst>
                    <a:ext uri="{9D8B030D-6E8A-4147-A177-3AD203B41FA5}">
                      <a16:colId xmlns:a16="http://schemas.microsoft.com/office/drawing/2014/main" val="3882622771"/>
                    </a:ext>
                  </a:extLst>
                </a:gridCol>
                <a:gridCol w="1395169">
                  <a:extLst>
                    <a:ext uri="{9D8B030D-6E8A-4147-A177-3AD203B41FA5}">
                      <a16:colId xmlns:a16="http://schemas.microsoft.com/office/drawing/2014/main" val="684134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Кількість учнів на початок року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Прибуло/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вибуло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Кількість учнів на кінець року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Пропущено</a:t>
                      </a:r>
                      <a:r>
                        <a:rPr lang="uk-UA" baseline="0" dirty="0" smtClean="0"/>
                        <a:t> всього днів/ уроків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Через хворобу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Поважна причина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Без причини</a:t>
                      </a:r>
                      <a:endParaRPr kumimoji="0" lang="uk-U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За кордоном/ дистанційно (сімейна</a:t>
                      </a:r>
                      <a:r>
                        <a:rPr lang="uk-UA" sz="1800" baseline="0" dirty="0" smtClean="0"/>
                        <a:t> форма)</a:t>
                      </a:r>
                      <a:endParaRPr lang="uk-UA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Наявність документів щодо пропусків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372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7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0/0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7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41/253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40/247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1/6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1/1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Медичні</a:t>
                      </a:r>
                      <a:r>
                        <a:rPr lang="uk-UA" sz="2400" baseline="0" dirty="0" smtClean="0"/>
                        <a:t> довідки, записки від батьків</a:t>
                      </a:r>
                      <a:endParaRPr lang="uk-UA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4909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37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КЛАС</a:t>
            </a:r>
            <a:endParaRPr lang="uk-UA" sz="7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661872"/>
              </p:ext>
            </p:extLst>
          </p:nvPr>
        </p:nvGraphicFramePr>
        <p:xfrm>
          <a:off x="452490" y="2249488"/>
          <a:ext cx="11387574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286">
                  <a:extLst>
                    <a:ext uri="{9D8B030D-6E8A-4147-A177-3AD203B41FA5}">
                      <a16:colId xmlns:a16="http://schemas.microsoft.com/office/drawing/2014/main" val="1075460217"/>
                    </a:ext>
                  </a:extLst>
                </a:gridCol>
                <a:gridCol w="1265286">
                  <a:extLst>
                    <a:ext uri="{9D8B030D-6E8A-4147-A177-3AD203B41FA5}">
                      <a16:colId xmlns:a16="http://schemas.microsoft.com/office/drawing/2014/main" val="1616628752"/>
                    </a:ext>
                  </a:extLst>
                </a:gridCol>
                <a:gridCol w="1265286">
                  <a:extLst>
                    <a:ext uri="{9D8B030D-6E8A-4147-A177-3AD203B41FA5}">
                      <a16:colId xmlns:a16="http://schemas.microsoft.com/office/drawing/2014/main" val="1482974368"/>
                    </a:ext>
                  </a:extLst>
                </a:gridCol>
                <a:gridCol w="1436015">
                  <a:extLst>
                    <a:ext uri="{9D8B030D-6E8A-4147-A177-3AD203B41FA5}">
                      <a16:colId xmlns:a16="http://schemas.microsoft.com/office/drawing/2014/main" val="2039755786"/>
                    </a:ext>
                  </a:extLst>
                </a:gridCol>
                <a:gridCol w="1253765">
                  <a:extLst>
                    <a:ext uri="{9D8B030D-6E8A-4147-A177-3AD203B41FA5}">
                      <a16:colId xmlns:a16="http://schemas.microsoft.com/office/drawing/2014/main" val="4105153440"/>
                    </a:ext>
                  </a:extLst>
                </a:gridCol>
                <a:gridCol w="1018095">
                  <a:extLst>
                    <a:ext uri="{9D8B030D-6E8A-4147-A177-3AD203B41FA5}">
                      <a16:colId xmlns:a16="http://schemas.microsoft.com/office/drawing/2014/main" val="861973137"/>
                    </a:ext>
                  </a:extLst>
                </a:gridCol>
                <a:gridCol w="1008668">
                  <a:extLst>
                    <a:ext uri="{9D8B030D-6E8A-4147-A177-3AD203B41FA5}">
                      <a16:colId xmlns:a16="http://schemas.microsoft.com/office/drawing/2014/main" val="629315763"/>
                    </a:ext>
                  </a:extLst>
                </a:gridCol>
                <a:gridCol w="1489435">
                  <a:extLst>
                    <a:ext uri="{9D8B030D-6E8A-4147-A177-3AD203B41FA5}">
                      <a16:colId xmlns:a16="http://schemas.microsoft.com/office/drawing/2014/main" val="3495727766"/>
                    </a:ext>
                  </a:extLst>
                </a:gridCol>
                <a:gridCol w="1385738">
                  <a:extLst>
                    <a:ext uri="{9D8B030D-6E8A-4147-A177-3AD203B41FA5}">
                      <a16:colId xmlns:a16="http://schemas.microsoft.com/office/drawing/2014/main" val="4123770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Кількість учнів на початок року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Прибуло/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вибуло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Кількість учнів на кінець року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Пропущено</a:t>
                      </a:r>
                      <a:r>
                        <a:rPr lang="uk-UA" baseline="0" dirty="0" smtClean="0"/>
                        <a:t> всього днів/ уроків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Через хворобу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Поважна причина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Без причини</a:t>
                      </a:r>
                      <a:endParaRPr kumimoji="0" lang="uk-U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За кордоном/ дистанційно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Наявність документів щодо пропусків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105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5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0/0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5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25/155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23/143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2/12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Медичні</a:t>
                      </a:r>
                      <a:r>
                        <a:rPr lang="uk-UA" sz="2400" baseline="0" dirty="0" smtClean="0"/>
                        <a:t> довідки, записки від батьків</a:t>
                      </a:r>
                      <a:endParaRPr lang="uk-UA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781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839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КЛАС</a:t>
            </a:r>
            <a:endParaRPr lang="uk-UA" sz="7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4353261"/>
              </p:ext>
            </p:extLst>
          </p:nvPr>
        </p:nvGraphicFramePr>
        <p:xfrm>
          <a:off x="358215" y="2249488"/>
          <a:ext cx="11510127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903">
                  <a:extLst>
                    <a:ext uri="{9D8B030D-6E8A-4147-A177-3AD203B41FA5}">
                      <a16:colId xmlns:a16="http://schemas.microsoft.com/office/drawing/2014/main" val="2966563434"/>
                    </a:ext>
                  </a:extLst>
                </a:gridCol>
                <a:gridCol w="1278903">
                  <a:extLst>
                    <a:ext uri="{9D8B030D-6E8A-4147-A177-3AD203B41FA5}">
                      <a16:colId xmlns:a16="http://schemas.microsoft.com/office/drawing/2014/main" val="2208664441"/>
                    </a:ext>
                  </a:extLst>
                </a:gridCol>
                <a:gridCol w="1278903">
                  <a:extLst>
                    <a:ext uri="{9D8B030D-6E8A-4147-A177-3AD203B41FA5}">
                      <a16:colId xmlns:a16="http://schemas.microsoft.com/office/drawing/2014/main" val="2611479967"/>
                    </a:ext>
                  </a:extLst>
                </a:gridCol>
                <a:gridCol w="1357464">
                  <a:extLst>
                    <a:ext uri="{9D8B030D-6E8A-4147-A177-3AD203B41FA5}">
                      <a16:colId xmlns:a16="http://schemas.microsoft.com/office/drawing/2014/main" val="2737792443"/>
                    </a:ext>
                  </a:extLst>
                </a:gridCol>
                <a:gridCol w="1200342">
                  <a:extLst>
                    <a:ext uri="{9D8B030D-6E8A-4147-A177-3AD203B41FA5}">
                      <a16:colId xmlns:a16="http://schemas.microsoft.com/office/drawing/2014/main" val="1711243895"/>
                    </a:ext>
                  </a:extLst>
                </a:gridCol>
                <a:gridCol w="1278903">
                  <a:extLst>
                    <a:ext uri="{9D8B030D-6E8A-4147-A177-3AD203B41FA5}">
                      <a16:colId xmlns:a16="http://schemas.microsoft.com/office/drawing/2014/main" val="1592514601"/>
                    </a:ext>
                  </a:extLst>
                </a:gridCol>
                <a:gridCol w="952111">
                  <a:extLst>
                    <a:ext uri="{9D8B030D-6E8A-4147-A177-3AD203B41FA5}">
                      <a16:colId xmlns:a16="http://schemas.microsoft.com/office/drawing/2014/main" val="3749236878"/>
                    </a:ext>
                  </a:extLst>
                </a:gridCol>
                <a:gridCol w="1432875">
                  <a:extLst>
                    <a:ext uri="{9D8B030D-6E8A-4147-A177-3AD203B41FA5}">
                      <a16:colId xmlns:a16="http://schemas.microsoft.com/office/drawing/2014/main" val="2642043118"/>
                    </a:ext>
                  </a:extLst>
                </a:gridCol>
                <a:gridCol w="1451723">
                  <a:extLst>
                    <a:ext uri="{9D8B030D-6E8A-4147-A177-3AD203B41FA5}">
                      <a16:colId xmlns:a16="http://schemas.microsoft.com/office/drawing/2014/main" val="2371675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Кількість учнів на початок року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Прибуло/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вибуло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Кількість учнів на кінець року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Пропущено</a:t>
                      </a:r>
                      <a:r>
                        <a:rPr lang="uk-UA" baseline="0" dirty="0" smtClean="0"/>
                        <a:t> всього днів/ уроків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Через хворобу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Поважна причина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Без причини</a:t>
                      </a:r>
                      <a:endParaRPr kumimoji="0" lang="uk-U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За кордоном/ дистанційно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Наявність документів щодо пропусків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939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13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0/0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13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89/567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79/506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10/61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Медичні</a:t>
                      </a:r>
                      <a:r>
                        <a:rPr lang="uk-UA" sz="2400" baseline="0" dirty="0" smtClean="0"/>
                        <a:t> довідки, записки від батьків</a:t>
                      </a:r>
                      <a:endParaRPr lang="uk-UA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2985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2136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КЛАС</a:t>
            </a:r>
            <a:endParaRPr lang="uk-UA" sz="7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576869"/>
              </p:ext>
            </p:extLst>
          </p:nvPr>
        </p:nvGraphicFramePr>
        <p:xfrm>
          <a:off x="245094" y="2249488"/>
          <a:ext cx="11623248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472">
                  <a:extLst>
                    <a:ext uri="{9D8B030D-6E8A-4147-A177-3AD203B41FA5}">
                      <a16:colId xmlns:a16="http://schemas.microsoft.com/office/drawing/2014/main" val="1934016240"/>
                    </a:ext>
                  </a:extLst>
                </a:gridCol>
                <a:gridCol w="1291472">
                  <a:extLst>
                    <a:ext uri="{9D8B030D-6E8A-4147-A177-3AD203B41FA5}">
                      <a16:colId xmlns:a16="http://schemas.microsoft.com/office/drawing/2014/main" val="1716527086"/>
                    </a:ext>
                  </a:extLst>
                </a:gridCol>
                <a:gridCol w="1291472">
                  <a:extLst>
                    <a:ext uri="{9D8B030D-6E8A-4147-A177-3AD203B41FA5}">
                      <a16:colId xmlns:a16="http://schemas.microsoft.com/office/drawing/2014/main" val="2098994496"/>
                    </a:ext>
                  </a:extLst>
                </a:gridCol>
                <a:gridCol w="1291472">
                  <a:extLst>
                    <a:ext uri="{9D8B030D-6E8A-4147-A177-3AD203B41FA5}">
                      <a16:colId xmlns:a16="http://schemas.microsoft.com/office/drawing/2014/main" val="681885442"/>
                    </a:ext>
                  </a:extLst>
                </a:gridCol>
                <a:gridCol w="1291472">
                  <a:extLst>
                    <a:ext uri="{9D8B030D-6E8A-4147-A177-3AD203B41FA5}">
                      <a16:colId xmlns:a16="http://schemas.microsoft.com/office/drawing/2014/main" val="3773388672"/>
                    </a:ext>
                  </a:extLst>
                </a:gridCol>
                <a:gridCol w="1291472">
                  <a:extLst>
                    <a:ext uri="{9D8B030D-6E8A-4147-A177-3AD203B41FA5}">
                      <a16:colId xmlns:a16="http://schemas.microsoft.com/office/drawing/2014/main" val="2707466625"/>
                    </a:ext>
                  </a:extLst>
                </a:gridCol>
                <a:gridCol w="1027526">
                  <a:extLst>
                    <a:ext uri="{9D8B030D-6E8A-4147-A177-3AD203B41FA5}">
                      <a16:colId xmlns:a16="http://schemas.microsoft.com/office/drawing/2014/main" val="4029660242"/>
                    </a:ext>
                  </a:extLst>
                </a:gridCol>
                <a:gridCol w="1432874">
                  <a:extLst>
                    <a:ext uri="{9D8B030D-6E8A-4147-A177-3AD203B41FA5}">
                      <a16:colId xmlns:a16="http://schemas.microsoft.com/office/drawing/2014/main" val="3517131477"/>
                    </a:ext>
                  </a:extLst>
                </a:gridCol>
                <a:gridCol w="1414016">
                  <a:extLst>
                    <a:ext uri="{9D8B030D-6E8A-4147-A177-3AD203B41FA5}">
                      <a16:colId xmlns:a16="http://schemas.microsoft.com/office/drawing/2014/main" val="27780519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Кількість учнів на початок року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Прибуло/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вибуло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Кількість учнів на кінець року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Пропущено</a:t>
                      </a:r>
                      <a:r>
                        <a:rPr lang="uk-UA" baseline="0" dirty="0" smtClean="0"/>
                        <a:t> всього днів/ уроків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Через хворобу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Поважна причина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ea typeface="+mn-ea"/>
                          <a:cs typeface="+mn-cs"/>
                        </a:rPr>
                        <a:t>Без причини</a:t>
                      </a:r>
                      <a:endParaRPr kumimoji="0" lang="uk-U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За кордоном/ дистанційно(сімейна</a:t>
                      </a:r>
                      <a:r>
                        <a:rPr lang="uk-UA" sz="1800" baseline="0" dirty="0" smtClean="0"/>
                        <a:t> форма)</a:t>
                      </a:r>
                      <a:endParaRPr lang="uk-UA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dirty="0" smtClean="0"/>
                        <a:t>Наявність документів щодо пропусків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66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11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0/1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10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24/157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24/157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-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1/1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aseline="0" dirty="0" smtClean="0"/>
                        <a:t>Записки від батьків</a:t>
                      </a:r>
                      <a:endParaRPr lang="uk-UA" sz="2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8311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9011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хема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TM04033919[[fn=Схема]]</Template>
  <TotalTime>81</TotalTime>
  <Words>449</Words>
  <Application>Microsoft Office PowerPoint</Application>
  <PresentationFormat>Широкоэкранный</PresentationFormat>
  <Paragraphs>187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Tw Cen MT</vt:lpstr>
      <vt:lpstr>Схема</vt:lpstr>
      <vt:lpstr>Моніторинг відвідування уроків здобувачами освіти за  2022-2023 н.р.</vt:lpstr>
      <vt:lpstr>1 КЛАС</vt:lpstr>
      <vt:lpstr>2 КЛАС</vt:lpstr>
      <vt:lpstr>3 КЛАС</vt:lpstr>
      <vt:lpstr>4 КЛАС</vt:lpstr>
      <vt:lpstr>5 КЛАС</vt:lpstr>
      <vt:lpstr>6 КЛАС</vt:lpstr>
      <vt:lpstr>7 КЛАС</vt:lpstr>
      <vt:lpstr>8 КЛАС</vt:lpstr>
      <vt:lpstr>9 КЛАС</vt:lpstr>
      <vt:lpstr>ДЯКУЮ ЗА УВАГУ!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Моніторинг відвідування уроків учнями за  2022-2023 н.р.</dc:title>
  <dc:creator>user</dc:creator>
  <cp:lastModifiedBy>adminI</cp:lastModifiedBy>
  <cp:revision>11</cp:revision>
  <dcterms:created xsi:type="dcterms:W3CDTF">2023-06-12T08:53:18Z</dcterms:created>
  <dcterms:modified xsi:type="dcterms:W3CDTF">2023-06-14T06:44:53Z</dcterms:modified>
</cp:coreProperties>
</file>