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Математика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E9DF-444F-9CCC-24438DC2AC10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9DF-444F-9CCC-24438DC2AC10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F657-4856-9C65-D2F50743258A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657-4856-9C65-D2F50743258A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9DF-444F-9CCC-24438DC2AC1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9DF-444F-9CCC-24438DC2AC10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Високий рівень</c:v>
                </c:pt>
                <c:pt idx="1">
                  <c:v>Достатній рівень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DF-444F-9CCC-24438DC2AC1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Математика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759-4A57-AB4B-879D3A13084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6E5-4846-8E92-B3BE6E1471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759-4A57-AB4B-879D3A13084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D759-4A57-AB4B-879D3A13084C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Високий рівень</c:v>
                </c:pt>
                <c:pt idx="1">
                  <c:v>Достатній рівень </c:v>
                </c:pt>
                <c:pt idx="2">
                  <c:v>Середній рівень </c:v>
                </c:pt>
                <c:pt idx="3">
                  <c:v>Початковий рівень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E5-4846-8E92-B3BE6E14717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Українська мова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46B-426E-BB1F-5B66AEB8424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46B-426E-BB1F-5B66AEB8424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46B-426E-BB1F-5B66AEB8424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646B-426E-BB1F-5B66AEB84243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Високий рівень</c:v>
                </c:pt>
                <c:pt idx="1">
                  <c:v>Достатній рівень</c:v>
                </c:pt>
                <c:pt idx="2">
                  <c:v>Середній рівень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43-4C16-BBE6-481F52725C5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3"/>
        <c:delete val="1"/>
      </c:legendEntry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Українська мова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8C6-4EA3-A9E1-FF4B9929E284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8C6-4EA3-A9E1-FF4B9929E284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8C6-4EA3-A9E1-FF4B9929E284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9EC-468C-A18B-F6195984511E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3"/>
                <c:pt idx="0">
                  <c:v>Високий рівень</c:v>
                </c:pt>
                <c:pt idx="1">
                  <c:v>Достатній рівень</c:v>
                </c:pt>
                <c:pt idx="2">
                  <c:v>Середній рівень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EC-468C-A18B-F6195984511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3"/>
        <c:delete val="1"/>
      </c:legendEntry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Читацька компетентність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775-4326-A7B6-1CF3F7F0E3F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775-4326-A7B6-1CF3F7F0E3F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775-4326-A7B6-1CF3F7F0E3F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775-4326-A7B6-1CF3F7F0E3FD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Високий рівень</c:v>
                </c:pt>
                <c:pt idx="1">
                  <c:v>Достатній рівень</c:v>
                </c:pt>
                <c:pt idx="2">
                  <c:v>Середній рівень </c:v>
                </c:pt>
                <c:pt idx="3">
                  <c:v>Початковий рівень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</c:v>
                </c:pt>
                <c:pt idx="1">
                  <c:v>1</c:v>
                </c:pt>
                <c:pt idx="2">
                  <c:v>1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FE-4C66-9054-A97C42F5654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Читацька компетентність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EBD-48D5-9065-675B1CEE9D6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EBD-48D5-9065-675B1CEE9D6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5EBD-48D5-9065-675B1CEE9D6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5EBD-48D5-9065-675B1CEE9D64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3"/>
                <c:pt idx="0">
                  <c:v>Високий рівень</c:v>
                </c:pt>
                <c:pt idx="1">
                  <c:v>Достатній рівень</c:v>
                </c:pt>
                <c:pt idx="2">
                  <c:v>Середній рівень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07-4FE8-84DB-4985BE866D36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3"/>
        <c:delete val="1"/>
      </c:legendEntry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Моніторинг початкової школи за І семестр </a:t>
            </a:r>
            <a:br>
              <a:rPr lang="uk-UA" b="1" dirty="0" smtClean="0"/>
            </a:br>
            <a:r>
              <a:rPr lang="uk-UA" b="1" dirty="0" smtClean="0"/>
              <a:t>2025-2026 н. р.</a:t>
            </a:r>
            <a:endParaRPr lang="uk-UA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03172" y="4777381"/>
            <a:ext cx="3296033" cy="1126283"/>
          </a:xfrm>
        </p:spPr>
        <p:txBody>
          <a:bodyPr/>
          <a:lstStyle/>
          <a:p>
            <a:r>
              <a:rPr lang="uk-UA" b="1" dirty="0" smtClean="0"/>
              <a:t>Підготувала заступник директора </a:t>
            </a:r>
          </a:p>
          <a:p>
            <a:r>
              <a:rPr lang="uk-UA" b="1" dirty="0" smtClean="0"/>
              <a:t>ДИЧИК ОЛЬГА СТЕПАНІВНА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77686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59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Мовна компетентність</a:t>
            </a:r>
            <a:br>
              <a:rPr lang="uk-UA" sz="59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000" b="1" dirty="0" smtClean="0">
                <a:solidFill>
                  <a:srgbClr val="DE7E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uk-UA" sz="4000" b="1" dirty="0">
                <a:solidFill>
                  <a:srgbClr val="DE7E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endParaRPr lang="uk-UA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248492"/>
              </p:ext>
            </p:extLst>
          </p:nvPr>
        </p:nvGraphicFramePr>
        <p:xfrm>
          <a:off x="3051957" y="2133600"/>
          <a:ext cx="7980219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680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498764"/>
            <a:ext cx="8915399" cy="1104405"/>
          </a:xfrm>
        </p:spPr>
        <p:txBody>
          <a:bodyPr/>
          <a:lstStyle/>
          <a:p>
            <a:r>
              <a:rPr lang="uk-UA" sz="6000" b="1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Типові помилки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1983178"/>
            <a:ext cx="8915399" cy="4037611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48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Часто </a:t>
            </a:r>
            <a:r>
              <a:rPr lang="ru-RU" sz="48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зустрічаються</a:t>
            </a:r>
            <a:r>
              <a:rPr lang="ru-RU" sz="48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пропуски </a:t>
            </a:r>
            <a:r>
              <a:rPr lang="ru-RU" sz="48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48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заміни</a:t>
            </a:r>
            <a:r>
              <a:rPr lang="ru-RU" sz="48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букв, </a:t>
            </a:r>
            <a:r>
              <a:rPr lang="ru-RU" sz="48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неправильне</a:t>
            </a:r>
            <a:r>
              <a:rPr lang="ru-RU" sz="48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</a:t>
            </a:r>
            <a:r>
              <a:rPr lang="ru-RU" sz="48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48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апострофом, знаками </a:t>
            </a:r>
            <a:r>
              <a:rPr lang="ru-RU" sz="48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м’якшення</a:t>
            </a:r>
            <a:r>
              <a:rPr lang="ru-RU" sz="48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8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подвоєнням</a:t>
            </a:r>
            <a:r>
              <a:rPr lang="ru-RU" sz="48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75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3771" y="1341912"/>
            <a:ext cx="108777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Читацька компетентність 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 здатність особистості розуміти, аналізувати, інтерпретувати та оцінювати письмові тексти, використовуючи їх для досягнення власних цілей, розширення знань та участі в житті суспільства</a:t>
            </a:r>
            <a:r>
              <a:rPr lang="uk-UA" sz="40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Вона охоплює не лише техніку читання, а й критичне мислення, вміння взаємодіяти з текстом та мотивацію до читання</a:t>
            </a:r>
            <a:r>
              <a:rPr lang="uk-UA" sz="36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31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12319" y="3470752"/>
            <a:ext cx="9630497" cy="2894422"/>
          </a:xfrm>
        </p:spPr>
        <p:txBody>
          <a:bodyPr>
            <a:no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uk-UA" altLang="uk-UA" sz="3600" b="1" dirty="0" smtClean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uk-UA" altLang="uk-UA" sz="3600" b="1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клас:</a:t>
            </a:r>
            <a:r>
              <a:rPr lang="uk-UA" altLang="uk-UA" sz="36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25–30 (І півріччя), 30–40 (ІІ півріччя).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uk-UA" altLang="uk-UA" sz="3600" b="1" dirty="0" smtClean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uk-UA" altLang="uk-UA" sz="3600" b="1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клас:</a:t>
            </a:r>
            <a:r>
              <a:rPr lang="uk-UA" altLang="uk-UA" sz="36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35–45 (І семестр), 50–60 (ІІ семестр).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uk-UA" altLang="uk-UA" sz="3600" b="1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клас:</a:t>
            </a:r>
            <a:r>
              <a:rPr lang="uk-UA" altLang="uk-UA" sz="36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65–70 (І семестр), 75–80 (ІІ семестр).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uk-UA" altLang="uk-UA" sz="3600" b="1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клас:</a:t>
            </a:r>
            <a:r>
              <a:rPr lang="uk-UA" altLang="uk-UA" sz="36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80–85 (І семестр), 90–95 (ІІ семестр).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816925" y="1742614"/>
            <a:ext cx="9880270" cy="163121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4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Норми техніки читання вголос в українських школах (слів за хвилину):</a:t>
            </a:r>
            <a:endParaRPr kumimoji="0" lang="uk-UA" altLang="uk-UA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73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Читацька компетентність</a:t>
            </a:r>
            <a:br>
              <a:rPr lang="uk-UA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5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клас</a:t>
            </a:r>
            <a:endParaRPr lang="uk-UA" sz="5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3904474"/>
              </p:ext>
            </p:extLst>
          </p:nvPr>
        </p:nvGraphicFramePr>
        <p:xfrm>
          <a:off x="2592925" y="2671948"/>
          <a:ext cx="8146081" cy="3930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304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Читацька компетентність</a:t>
            </a:r>
            <a:b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uk-UA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endParaRPr lang="uk-UA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2443538"/>
              </p:ext>
            </p:extLst>
          </p:nvPr>
        </p:nvGraphicFramePr>
        <p:xfrm>
          <a:off x="3123209" y="2133600"/>
          <a:ext cx="7445829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9586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593766"/>
            <a:ext cx="8915399" cy="1531917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5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сновні</a:t>
            </a:r>
            <a:r>
              <a:rPr lang="ru-RU" sz="5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5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5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читанні</a:t>
            </a:r>
            <a:r>
              <a:rPr lang="ru-RU" sz="5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незнайомого</a:t>
            </a:r>
            <a:r>
              <a:rPr lang="ru-RU" sz="5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тексту</a:t>
            </a:r>
            <a:endParaRPr lang="uk-UA" sz="5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2458192"/>
            <a:ext cx="9274237" cy="4144489"/>
          </a:xfrm>
        </p:spPr>
        <p:txBody>
          <a:bodyPr>
            <a:normAutofit fontScale="25000" lnSpcReduction="20000"/>
          </a:bodyPr>
          <a:lstStyle/>
          <a:p>
            <a:pPr marL="1143000" indent="-1143000">
              <a:buFont typeface="Arial" panose="020B0604020202020204" pitchFamily="34" charset="0"/>
              <a:buChar char="•"/>
            </a:pPr>
            <a:r>
              <a:rPr lang="ru-RU" sz="1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заміна</a:t>
            </a:r>
            <a:r>
              <a:rPr lang="ru-RU" sz="14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букв та </a:t>
            </a:r>
            <a:r>
              <a:rPr lang="ru-RU" sz="14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перекручування</a:t>
            </a:r>
            <a:r>
              <a:rPr lang="ru-RU" sz="14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14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4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ru-RU" sz="1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повтори </a:t>
            </a:r>
            <a:r>
              <a:rPr lang="ru-RU" sz="14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14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sz="14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4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ru-RU" sz="1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відсутнє</a:t>
            </a:r>
            <a:r>
              <a:rPr lang="ru-RU" sz="14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виразне</a:t>
            </a:r>
            <a:r>
              <a:rPr lang="ru-RU" sz="14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14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4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ru-RU" sz="1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4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виділяються</a:t>
            </a:r>
            <a:r>
              <a:rPr lang="ru-RU" sz="14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логічні</a:t>
            </a:r>
            <a:r>
              <a:rPr lang="ru-RU" sz="14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паузи; </a:t>
            </a:r>
            <a:endParaRPr lang="ru-RU" sz="14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ru-RU" sz="1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відсутній</a:t>
            </a:r>
            <a:r>
              <a:rPr lang="ru-RU" sz="14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монолог по тексту </a:t>
            </a:r>
            <a:r>
              <a:rPr lang="ru-RU" sz="14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прочитаного</a:t>
            </a:r>
            <a:r>
              <a:rPr lang="ru-RU" sz="1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ru-RU" sz="14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4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едочитування</a:t>
            </a:r>
            <a:r>
              <a:rPr lang="ru-RU" sz="1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1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•</a:t>
            </a:r>
            <a:endParaRPr lang="uk-UA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64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890649"/>
            <a:ext cx="8915399" cy="1330037"/>
          </a:xfrm>
        </p:spPr>
        <p:txBody>
          <a:bodyPr>
            <a:normAutofit/>
          </a:bodyPr>
          <a:lstStyle/>
          <a:p>
            <a:pPr algn="ctr"/>
            <a:r>
              <a:rPr lang="uk-UA" sz="6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</a:t>
            </a:r>
            <a:endParaRPr lang="uk-UA" sz="6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flipV="1">
            <a:off x="2589212" y="6222669"/>
            <a:ext cx="8915399" cy="45719"/>
          </a:xfrm>
        </p:spPr>
        <p:txBody>
          <a:bodyPr>
            <a:normAutofit fontScale="25000" lnSpcReduction="20000"/>
          </a:bodyPr>
          <a:lstStyle/>
          <a:p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67870">
            <a:off x="4655865" y="2696058"/>
            <a:ext cx="6659005" cy="3324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68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09530" y="756746"/>
            <a:ext cx="10031896" cy="5405516"/>
          </a:xfrm>
        </p:spPr>
        <p:txBody>
          <a:bodyPr>
            <a:noAutofit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 </a:t>
            </a:r>
            <a:r>
              <a:rPr lang="uk-UA" sz="3200" dirty="0">
                <a:solidFill>
                  <a:schemeClr val="tx1"/>
                </a:solidFill>
              </a:rPr>
              <a:t>В</a:t>
            </a:r>
            <a:r>
              <a:rPr lang="uk-UA" sz="3200" dirty="0" smtClean="0">
                <a:solidFill>
                  <a:schemeClr val="tx1"/>
                </a:solidFill>
              </a:rPr>
              <a:t> </a:t>
            </a:r>
            <a:r>
              <a:rPr lang="uk-UA" sz="3200" dirty="0">
                <a:solidFill>
                  <a:schemeClr val="tx1"/>
                </a:solidFill>
              </a:rPr>
              <a:t>моніторингу взяли участь </a:t>
            </a:r>
            <a:r>
              <a:rPr lang="uk-UA" sz="3200" dirty="0" smtClean="0">
                <a:solidFill>
                  <a:schemeClr val="tx1"/>
                </a:solidFill>
              </a:rPr>
              <a:t>здобувачі освіти </a:t>
            </a:r>
            <a:r>
              <a:rPr lang="uk-UA" sz="3200" dirty="0">
                <a:solidFill>
                  <a:schemeClr val="tx1"/>
                </a:solidFill>
              </a:rPr>
              <a:t>Нової української </a:t>
            </a:r>
            <a:r>
              <a:rPr lang="uk-UA" sz="3200" dirty="0" smtClean="0">
                <a:solidFill>
                  <a:schemeClr val="tx1"/>
                </a:solidFill>
              </a:rPr>
              <a:t>школи 3 та 4 класів.  Їхнє навчання відбувалося </a:t>
            </a:r>
            <a:r>
              <a:rPr lang="uk-UA" sz="3200" dirty="0">
                <a:solidFill>
                  <a:schemeClr val="tx1"/>
                </a:solidFill>
              </a:rPr>
              <a:t>повністю в умовах кризи: спершу пандемії </a:t>
            </a:r>
            <a:r>
              <a:rPr lang="en-US" sz="3200" dirty="0">
                <a:solidFill>
                  <a:schemeClr val="tx1"/>
                </a:solidFill>
              </a:rPr>
              <a:t>COVID–19, </a:t>
            </a:r>
            <a:r>
              <a:rPr lang="uk-UA" sz="3200" dirty="0">
                <a:solidFill>
                  <a:schemeClr val="tx1"/>
                </a:solidFill>
              </a:rPr>
              <a:t>а згодом — повномасштабної війни. Тож результати дослідження некоректно використовувати для оцінювання реформи без </a:t>
            </a:r>
            <a:r>
              <a:rPr lang="uk-UA" sz="3200" dirty="0" err="1">
                <a:solidFill>
                  <a:schemeClr val="tx1"/>
                </a:solidFill>
              </a:rPr>
              <a:t>привʼязки</a:t>
            </a:r>
            <a:r>
              <a:rPr lang="uk-UA" sz="3200" dirty="0">
                <a:solidFill>
                  <a:schemeClr val="tx1"/>
                </a:solidFill>
              </a:rPr>
              <a:t> до умов, у яких упродовж кількох років змушені вчитися </a:t>
            </a:r>
            <a:r>
              <a:rPr lang="uk-UA" sz="3200" dirty="0" smtClean="0">
                <a:solidFill>
                  <a:schemeClr val="tx1"/>
                </a:solidFill>
              </a:rPr>
              <a:t>здобувачі освіти.</a:t>
            </a:r>
            <a:endParaRPr lang="uk-UA" sz="32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965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4575" y="795130"/>
            <a:ext cx="968733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4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sz="4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демонструють</a:t>
            </a:r>
            <a:r>
              <a:rPr lang="ru-RU" sz="4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різноманітну</a:t>
            </a:r>
            <a:r>
              <a:rPr lang="ru-RU" sz="4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динаміку</a:t>
            </a:r>
            <a:r>
              <a:rPr lang="ru-RU" sz="4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сформованості</a:t>
            </a:r>
            <a:r>
              <a:rPr lang="ru-RU" sz="4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4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компетентностей </a:t>
            </a:r>
            <a:r>
              <a:rPr lang="ru-RU" sz="4000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третьокласників</a:t>
            </a:r>
            <a:r>
              <a:rPr lang="ru-RU" sz="4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та </a:t>
            </a:r>
            <a:r>
              <a:rPr lang="ru-RU" sz="4000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четвертокласників</a:t>
            </a:r>
            <a:r>
              <a:rPr lang="ru-RU" sz="4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4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математичній</a:t>
            </a:r>
            <a:r>
              <a:rPr lang="ru-RU" sz="4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компетентності</a:t>
            </a:r>
            <a:r>
              <a:rPr lang="ru-RU" sz="4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учні</a:t>
            </a:r>
            <a:r>
              <a:rPr lang="ru-RU" sz="4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показали </a:t>
            </a:r>
            <a:r>
              <a:rPr lang="ru-RU" sz="4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sz="4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тенденції</a:t>
            </a:r>
            <a:r>
              <a:rPr lang="ru-RU" sz="4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89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1" y="678442"/>
            <a:ext cx="8911687" cy="1280890"/>
          </a:xfrm>
        </p:spPr>
        <p:txBody>
          <a:bodyPr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Математична компетентність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89211" y="1492469"/>
            <a:ext cx="8835533" cy="4418753"/>
          </a:xfrm>
        </p:spPr>
        <p:txBody>
          <a:bodyPr/>
          <a:lstStyle/>
          <a:p>
            <a:pPr algn="ctr"/>
            <a:r>
              <a:rPr lang="uk-UA" sz="6000" b="1" dirty="0" smtClean="0"/>
              <a:t>3 клас</a:t>
            </a:r>
          </a:p>
          <a:p>
            <a:endParaRPr lang="uk-UA" dirty="0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600695417"/>
              </p:ext>
            </p:extLst>
          </p:nvPr>
        </p:nvGraphicFramePr>
        <p:xfrm>
          <a:off x="3330141" y="2493682"/>
          <a:ext cx="7583282" cy="3951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725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483476"/>
            <a:ext cx="8915399" cy="1229710"/>
          </a:xfrm>
        </p:spPr>
        <p:txBody>
          <a:bodyPr>
            <a:normAutofit/>
          </a:bodyPr>
          <a:lstStyle/>
          <a:p>
            <a:pPr algn="ctr"/>
            <a:r>
              <a:rPr lang="uk-UA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Типові помилки</a:t>
            </a:r>
            <a:endParaRPr lang="uk-UA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1902372"/>
            <a:ext cx="8915399" cy="3552497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Допущено помилки при обчисленні виразів на дві дії, </a:t>
            </a:r>
            <a:r>
              <a:rPr lang="uk-UA" sz="40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побудові прямокутника та обчисленні дій до задачі</a:t>
            </a: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99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1430321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Математична компетентність</a:t>
            </a:r>
            <a:b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клас</a:t>
            </a:r>
            <a: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8039271"/>
              </p:ext>
            </p:extLst>
          </p:nvPr>
        </p:nvGraphicFramePr>
        <p:xfrm>
          <a:off x="1880405" y="2505694"/>
          <a:ext cx="8415501" cy="4001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456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736270"/>
            <a:ext cx="8915399" cy="98565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60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Типові помилки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2090056"/>
            <a:ext cx="8915399" cy="3218213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Допущено помилки при розв’язуванні рівнянь, при обчисленні виразів та розв’язуванні задачі</a:t>
            </a:r>
            <a:endParaRPr lang="uk-UA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85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Мовна компетентність</a:t>
            </a:r>
            <a:br>
              <a:rPr lang="uk-UA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клас</a:t>
            </a:r>
            <a:endParaRPr lang="uk-UA" sz="6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3557200"/>
              </p:ext>
            </p:extLst>
          </p:nvPr>
        </p:nvGraphicFramePr>
        <p:xfrm>
          <a:off x="2731717" y="2363189"/>
          <a:ext cx="8181706" cy="40376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705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510639"/>
            <a:ext cx="8915399" cy="961901"/>
          </a:xfrm>
        </p:spPr>
        <p:txBody>
          <a:bodyPr>
            <a:noAutofit/>
          </a:bodyPr>
          <a:lstStyle/>
          <a:p>
            <a:pPr algn="ctr"/>
            <a:r>
              <a:rPr lang="uk-UA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Типові помилки</a:t>
            </a:r>
            <a:endParaRPr lang="uk-UA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1793174"/>
            <a:ext cx="8915399" cy="2597355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Допущено помилки при додаванні пропущених закінчень у прикметниках, при позначенні головних членів речення, при виконанні тестових завдань</a:t>
            </a:r>
            <a:endParaRPr lang="uk-U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81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143</TotalTime>
  <Words>248</Words>
  <Application>Microsoft Office PowerPoint</Application>
  <PresentationFormat>Широкоэкранный</PresentationFormat>
  <Paragraphs>41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Century Gothic</vt:lpstr>
      <vt:lpstr>Times New Roman</vt:lpstr>
      <vt:lpstr>Wingdings 3</vt:lpstr>
      <vt:lpstr>Легкий дым</vt:lpstr>
      <vt:lpstr>Моніторинг початкової школи за І семестр  2025-2026 н. р.</vt:lpstr>
      <vt:lpstr> В моніторингу взяли участь здобувачі освіти Нової української школи 3 та 4 класів.  Їхнє навчання відбувалося повністю в умовах кризи: спершу пандемії COVID–19, а згодом — повномасштабної війни. Тож результати дослідження некоректно використовувати для оцінювання реформи без привʼязки до умов, у яких упродовж кількох років змушені вчитися здобувачі освіти.</vt:lpstr>
      <vt:lpstr>Презентация PowerPoint</vt:lpstr>
      <vt:lpstr>Математична компетентність</vt:lpstr>
      <vt:lpstr>Типові помилки</vt:lpstr>
      <vt:lpstr>Математична компетентність 4 клас </vt:lpstr>
      <vt:lpstr>Типові помилки</vt:lpstr>
      <vt:lpstr>Мовна компетентність 3 клас</vt:lpstr>
      <vt:lpstr>Типові помилки</vt:lpstr>
      <vt:lpstr>Мовна компетентність 4 клас</vt:lpstr>
      <vt:lpstr>Типові помилки</vt:lpstr>
      <vt:lpstr>Презентация PowerPoint</vt:lpstr>
      <vt:lpstr>Норми техніки читання вголос в українських школах (слів за хвилину): </vt:lpstr>
      <vt:lpstr>Читацька компетентність 4 клас</vt:lpstr>
      <vt:lpstr>Читацька компетентність 3 клас</vt:lpstr>
      <vt:lpstr>Основні помилки при читанні незнайомого тексту</vt:lpstr>
      <vt:lpstr>Дякую за увагу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Моніторинг початкової школи за І семестр 2025-2026 н. р.</dc:title>
  <dc:creator>adminI</dc:creator>
  <cp:lastModifiedBy>adm</cp:lastModifiedBy>
  <cp:revision>18</cp:revision>
  <dcterms:created xsi:type="dcterms:W3CDTF">2026-01-20T20:04:56Z</dcterms:created>
  <dcterms:modified xsi:type="dcterms:W3CDTF">2026-02-11T19:13:31Z</dcterms:modified>
</cp:coreProperties>
</file>