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2" r:id="rId3"/>
    <p:sldId id="268" r:id="rId4"/>
    <p:sldId id="266" r:id="rId5"/>
    <p:sldId id="270" r:id="rId6"/>
    <p:sldId id="27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238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6885" autoAdjust="0"/>
  </p:normalViewPr>
  <p:slideViewPr>
    <p:cSldViewPr>
      <p:cViewPr varScale="1">
        <p:scale>
          <a:sx n="75" d="100"/>
          <a:sy n="75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82FEB6-EC89-413C-ABF0-C97BB740EFD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89321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0BB11-AC39-4EDA-B990-E72B64B9E9B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0836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F1F8B-1423-4AAD-9E67-76E37959F96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98552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8AC2-0D9E-473D-9CA5-7456B84C7EA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420945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D78E-9C9E-42D6-B53F-8E051B0E700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144318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3BE9-A4A6-44BC-A3A4-D62354E4E9A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21603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4D99-4ED3-4F7A-A4CF-841B9A66014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15778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FB53E-9592-42E8-A2DC-AAEF3759C7A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41266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FA0D-D993-4C4A-8DF4-BBAA4EF2D2F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40191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53DA-4C3C-4AAA-B777-5DE43C27329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36968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5FDB7-CA26-48AD-8681-DBB4A0B0BBF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315843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D72A-51C8-45A2-8E4C-DA882932320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426215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FB3F-5458-449D-A99D-D5499A33C13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369097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95D6-2533-4B0B-9D31-D2BCE7D98B2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8414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6CB4F5-580C-4540-8615-C22CDCFA49D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371600"/>
          </a:xfrm>
        </p:spPr>
        <p:txBody>
          <a:bodyPr/>
          <a:lstStyle/>
          <a:p>
            <a:pPr algn="ctr" eaLnBrk="1" hangingPunct="1"/>
            <a:r>
              <a:rPr lang="uk-UA" altLang="uk-UA" b="1" dirty="0" smtClean="0"/>
              <a:t>Освітнє середовище </a:t>
            </a:r>
            <a:br>
              <a:rPr lang="uk-UA" altLang="uk-UA" b="1" dirty="0" smtClean="0"/>
            </a:br>
            <a:r>
              <a:rPr lang="uk-UA" altLang="uk-UA" b="1" dirty="0" smtClean="0"/>
              <a:t>Нової української школи</a:t>
            </a:r>
            <a:endParaRPr lang="ru-RU" altLang="uk-UA" b="1" dirty="0" smtClean="0"/>
          </a:p>
        </p:txBody>
      </p:sp>
      <p:sp>
        <p:nvSpPr>
          <p:cNvPr id="3077" name="AutoShape 14"/>
          <p:cNvSpPr>
            <a:spLocks noChangeArrowheads="1"/>
          </p:cNvSpPr>
          <p:nvPr/>
        </p:nvSpPr>
        <p:spPr bwMode="auto">
          <a:xfrm>
            <a:off x="3810000" y="4191000"/>
            <a:ext cx="1752600" cy="762000"/>
          </a:xfrm>
          <a:custGeom>
            <a:avLst/>
            <a:gdLst>
              <a:gd name="T0" fmla="*/ 1314450 w 21600"/>
              <a:gd name="T1" fmla="*/ 0 h 21600"/>
              <a:gd name="T2" fmla="*/ 0 w 21600"/>
              <a:gd name="T3" fmla="*/ 381000 h 21600"/>
              <a:gd name="T4" fmla="*/ 1314450 w 21600"/>
              <a:gd name="T5" fmla="*/ 762000 h 21600"/>
              <a:gd name="T6" fmla="*/ 17526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6" name="Picture 2" descr="OIPPOCh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Nexus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2466975" cy="20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exus\Desktop\images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52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381000"/>
            <a:ext cx="8001000" cy="9112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Математичний центр/осередок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• Матеріали для лічби (пластикові 	іграшки, кубики різних розмірів, 	фабричні або саморобні предмети 	для лічби)</a:t>
            </a:r>
            <a:br>
              <a:rPr lang="uk-UA" sz="2800" i="1" dirty="0" smtClean="0"/>
            </a:br>
            <a:r>
              <a:rPr lang="uk-UA" sz="2800" i="1" dirty="0" smtClean="0"/>
              <a:t>• </a:t>
            </a:r>
            <a:r>
              <a:rPr lang="uk-UA" sz="2800" i="1" dirty="0" err="1" smtClean="0"/>
              <a:t>Пазли</a:t>
            </a:r>
            <a:r>
              <a:rPr lang="uk-UA" sz="2800" i="1" dirty="0" smtClean="0"/>
              <a:t/>
            </a:r>
            <a:br>
              <a:rPr lang="uk-UA" sz="2800" i="1" dirty="0" smtClean="0"/>
            </a:br>
            <a:r>
              <a:rPr lang="uk-UA" sz="2800" i="1" dirty="0" smtClean="0"/>
              <a:t>• Доміно</a:t>
            </a:r>
            <a:br>
              <a:rPr lang="uk-UA" sz="2800" i="1" dirty="0" smtClean="0"/>
            </a:br>
            <a:r>
              <a:rPr lang="uk-UA" sz="2800" i="1" dirty="0" smtClean="0"/>
              <a:t>• Лінійки, терези, інші засоби для 	вимірювання</a:t>
            </a:r>
            <a:br>
              <a:rPr lang="uk-UA" sz="2800" i="1" dirty="0" smtClean="0"/>
            </a:br>
            <a:r>
              <a:rPr lang="uk-UA" sz="2800" i="1" dirty="0" smtClean="0"/>
              <a:t>• Ігри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57200"/>
            <a:ext cx="8001000" cy="9112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Мистецький центр/осередок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• </a:t>
            </a:r>
            <a:r>
              <a:rPr lang="ru-RU" sz="2800" i="1" dirty="0" err="1" smtClean="0"/>
              <a:t>Фарби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пензлі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• Глина (</a:t>
            </a:r>
            <a:r>
              <a:rPr lang="ru-RU" sz="2800" i="1" dirty="0" err="1" smtClean="0"/>
              <a:t>пластилін</a:t>
            </a:r>
            <a:r>
              <a:rPr lang="ru-RU" sz="2800" i="1" dirty="0" smtClean="0"/>
              <a:t>)</a:t>
            </a:r>
            <a:br>
              <a:rPr lang="ru-RU" sz="2800" i="1" dirty="0" smtClean="0"/>
            </a:br>
            <a:r>
              <a:rPr lang="ru-RU" sz="2800" i="1" dirty="0" smtClean="0"/>
              <a:t>• </a:t>
            </a:r>
            <a:r>
              <a:rPr lang="ru-RU" sz="2800" i="1" dirty="0" err="1" smtClean="0"/>
              <a:t>Старі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журнали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• </a:t>
            </a:r>
            <a:r>
              <a:rPr lang="ru-RU" sz="2800" i="1" dirty="0" err="1" smtClean="0"/>
              <a:t>Папір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• </a:t>
            </a:r>
            <a:r>
              <a:rPr lang="ru-RU" sz="2800" i="1" dirty="0" err="1" smtClean="0"/>
              <a:t>Приладдя</a:t>
            </a:r>
            <a:r>
              <a:rPr lang="ru-RU" sz="2800" i="1" dirty="0" smtClean="0"/>
              <a:t> для письма </a:t>
            </a:r>
            <a:r>
              <a:rPr lang="ru-RU" sz="2800" i="1" dirty="0" err="1" smtClean="0"/>
              <a:t>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малювання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• Мольберт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152400"/>
            <a:ext cx="8001000" cy="9112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4800" b="1" dirty="0" smtClean="0"/>
              <a:t>Розміщення парт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267200" cy="283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429000"/>
            <a:ext cx="4681251" cy="26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152400"/>
            <a:ext cx="8001000" cy="9112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3000" b="1" dirty="0" smtClean="0"/>
              <a:t>Використання стін класної кімнати і навчального закладу</a:t>
            </a:r>
          </a:p>
        </p:txBody>
      </p:sp>
      <p:pic>
        <p:nvPicPr>
          <p:cNvPr id="7" name="Picture 11" descr="F:\12.12.17\IMG_0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395003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:\Users\user\AppData\Local\Temp\Rar$DIa0.894\_20171227_101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429000"/>
            <a:ext cx="2647950" cy="246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:\Users\user\AppData\Local\Temp\Rar$DIa0.169\IMG_20171227_092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35512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152400"/>
            <a:ext cx="8001000" cy="9112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3200" b="1" dirty="0" smtClean="0"/>
              <a:t>Навчальні матеріали та їх організація</a:t>
            </a:r>
            <a:endParaRPr lang="uk-UA" sz="3000" b="1" dirty="0" smtClean="0"/>
          </a:p>
        </p:txBody>
      </p:sp>
      <p:pic>
        <p:nvPicPr>
          <p:cNvPr id="9" name="Picture 12" descr="C:\Users\user\Desktop\фото 423\IMG_0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251459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:\Users\user\Desktop\фото 423\IMG_0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733800"/>
            <a:ext cx="243485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user\AppData\Local\Temp\Rar$DIa0.481\IMG_20171227_093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1981200" cy="264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Users\user\AppData\Local\Temp\Rar$DIa0.169\IMG_20171227_092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962400"/>
            <a:ext cx="268353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152400"/>
            <a:ext cx="8001000" cy="9112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3200" b="1" dirty="0" smtClean="0"/>
              <a:t>Навчальні матеріали та їх організація</a:t>
            </a:r>
            <a:endParaRPr lang="uk-UA" sz="3000" b="1" dirty="0" smtClean="0"/>
          </a:p>
        </p:txBody>
      </p:sp>
      <p:pic>
        <p:nvPicPr>
          <p:cNvPr id="9" name="Picture 12" descr="C:\Users\user\Desktop\фото 423\IMG_0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251459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:\Users\user\Desktop\фото 423\IMG_0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733800"/>
            <a:ext cx="243485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user\AppData\Local\Temp\Rar$DIa0.481\IMG_20171227_093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1981200" cy="264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Users\user\AppData\Local\Temp\Rar$DIa0.169\IMG_20171227_092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962400"/>
            <a:ext cx="268353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52400"/>
            <a:ext cx="8458200" cy="9112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3200" b="1" dirty="0" smtClean="0"/>
              <a:t>Використання фізичного простору поза класною кімнатою</a:t>
            </a:r>
            <a:endParaRPr lang="uk-UA" sz="3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52400"/>
            <a:ext cx="8458200" cy="9112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3200" b="1" dirty="0" smtClean="0"/>
              <a:t>Умови ефективної організації</a:t>
            </a:r>
          </a:p>
          <a:p>
            <a:pPr algn="ctr"/>
            <a:r>
              <a:rPr lang="uk-UA" sz="3200" b="1" dirty="0" smtClean="0"/>
              <a:t>освітнього простору</a:t>
            </a:r>
            <a:endParaRPr lang="uk-UA" sz="3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/>
              <a:t>• </a:t>
            </a:r>
            <a:r>
              <a:rPr lang="ru-RU" sz="2800" i="1" dirty="0" err="1" smtClean="0"/>
              <a:t>Наявність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нормативно-правової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основи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• </a:t>
            </a:r>
            <a:r>
              <a:rPr lang="ru-RU" sz="2800" i="1" dirty="0" err="1" smtClean="0"/>
              <a:t>Належне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матеріальне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забезпечення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освітнього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процесу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• </a:t>
            </a:r>
            <a:r>
              <a:rPr lang="ru-RU" sz="2800" i="1" dirty="0" err="1" smtClean="0"/>
              <a:t>Методичне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забезпечення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освітнього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процесу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• </a:t>
            </a:r>
            <a:r>
              <a:rPr lang="ru-RU" sz="2800" i="1" dirty="0" err="1" smtClean="0"/>
              <a:t>Підготовка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фахівців</a:t>
            </a:r>
            <a:r>
              <a:rPr lang="ru-RU" sz="2800" i="1" dirty="0" smtClean="0"/>
              <a:t> до </a:t>
            </a:r>
            <a:r>
              <a:rPr lang="ru-RU" sz="2800" i="1" dirty="0" err="1" smtClean="0"/>
              <a:t>роботи</a:t>
            </a:r>
            <a:r>
              <a:rPr lang="ru-RU" sz="2800" i="1" dirty="0" smtClean="0"/>
              <a:t> у </a:t>
            </a:r>
            <a:r>
              <a:rPr lang="ru-RU" sz="2800" i="1" dirty="0" err="1" smtClean="0"/>
              <a:t>нових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умових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• </a:t>
            </a:r>
            <a:r>
              <a:rPr lang="ru-RU" sz="2800" i="1" dirty="0" err="1" smtClean="0"/>
              <a:t>Готовність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суб‘єктів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освітнього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процесу</a:t>
            </a:r>
            <a:r>
              <a:rPr lang="ru-RU" sz="2800" i="1" dirty="0" smtClean="0"/>
              <a:t> до </a:t>
            </a:r>
            <a:r>
              <a:rPr lang="ru-RU" sz="2800" i="1" dirty="0" err="1" smtClean="0"/>
              <a:t>нової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освітньої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діяльності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Содержимое 6" descr="Formula_Novoji_Ukr_shkoly_Pedrada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8263466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52400"/>
            <a:ext cx="8264525" cy="1216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Модель освітнього простору Нової української школи</a:t>
            </a:r>
            <a:endParaRPr kumimoji="0" lang="uk-UA" sz="3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49434"/>
            <a:ext cx="8534400" cy="5508566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49434"/>
            <a:ext cx="8534400" cy="5508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609600"/>
            <a:ext cx="8001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Соціокультурний</a:t>
            </a:r>
            <a:r>
              <a:rPr kumimoji="0" lang="uk-UA" sz="3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контекст</a:t>
            </a:r>
            <a:endParaRPr kumimoji="0" lang="uk-UA" sz="3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dirty="0" smtClean="0"/>
              <a:t>Суб‘єкт-суб‘єктна взаємодія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dirty="0" smtClean="0"/>
              <a:t>Педагогічна підтримка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dirty="0" smtClean="0"/>
              <a:t>Створення у класі позитивного настрою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dirty="0" smtClean="0"/>
              <a:t>Встановлення правил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dirty="0" smtClean="0"/>
              <a:t>Соціальна інклюзія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Зміст</a:t>
            </a:r>
            <a:r>
              <a:rPr kumimoji="0" lang="uk-UA" sz="3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освітнього процесу</a:t>
            </a:r>
            <a:endParaRPr kumimoji="0" lang="uk-UA" sz="3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/>
              <a:t>Державний стандарт початкової освіти</a:t>
            </a:r>
          </a:p>
          <a:p>
            <a:pPr>
              <a:buFont typeface="Arial" pitchFamily="34" charset="0"/>
              <a:buChar char="•"/>
            </a:pPr>
            <a:endParaRPr lang="uk-UA" sz="2800" dirty="0" smtClean="0"/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Освітні програми</a:t>
            </a:r>
          </a:p>
          <a:p>
            <a:pPr>
              <a:buFont typeface="Arial" pitchFamily="34" charset="0"/>
              <a:buChar char="•"/>
            </a:pPr>
            <a:endParaRPr lang="uk-UA" sz="2800" dirty="0" smtClean="0"/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Модельні програми</a:t>
            </a:r>
          </a:p>
          <a:p>
            <a:pPr>
              <a:buFont typeface="Arial" pitchFamily="34" charset="0"/>
              <a:buChar char="•"/>
            </a:pPr>
            <a:endParaRPr lang="uk-UA" sz="2800" dirty="0" smtClean="0"/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Навчально-методичні комплекси</a:t>
            </a:r>
          </a:p>
          <a:p>
            <a:pPr>
              <a:buFont typeface="Arial" pitchFamily="34" charset="0"/>
              <a:buChar char="•"/>
            </a:pPr>
            <a:endParaRPr lang="uk-UA" sz="2800" dirty="0" smtClean="0"/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Технології навчання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4675" y="609600"/>
            <a:ext cx="8001000" cy="9112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Фізичне</a:t>
            </a:r>
            <a:r>
              <a:rPr kumimoji="0" lang="uk-UA" sz="3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середовище</a:t>
            </a:r>
            <a:endParaRPr kumimoji="0" lang="uk-UA" sz="3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7620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dirty="0" smtClean="0"/>
              <a:t>Наявність навчальних осередків/центрів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dirty="0" smtClean="0"/>
              <a:t>Розміщення парт та їх мобільність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dirty="0" smtClean="0"/>
              <a:t>Врахування вимог щодо освітлення, 	температури та рівня шуму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dirty="0" smtClean="0"/>
              <a:t>Використання стін класної кімнати і 	навчального закладу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dirty="0" smtClean="0"/>
              <a:t>Навчальні матеріали та їх організація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dirty="0" smtClean="0"/>
              <a:t>Використання фізичного простору поза 	класною кімнатою.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152400"/>
            <a:ext cx="8001000" cy="911225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r>
              <a:rPr lang="uk-UA" sz="4000" b="1" dirty="0" smtClean="0"/>
              <a:t>Наявність навчальних осередків/центрів</a:t>
            </a:r>
            <a:endParaRPr kumimoji="0" lang="uk-UA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7620000" cy="3236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dirty="0" smtClean="0"/>
              <a:t>центр/осередок читання і письма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dirty="0" smtClean="0"/>
              <a:t>центр/осередок природознавства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dirty="0" smtClean="0"/>
              <a:t>математичний центр/осередок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dirty="0" smtClean="0"/>
              <a:t>мистецький центр/осередок</a:t>
            </a:r>
            <a:br>
              <a:rPr lang="uk-UA" sz="2800" dirty="0" smtClean="0"/>
            </a:b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304800"/>
            <a:ext cx="9144000" cy="9112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Центр/осередок читання і письма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• Книги, карти, глобус</a:t>
            </a:r>
            <a:br>
              <a:rPr lang="uk-UA" sz="2400" i="1" dirty="0" smtClean="0"/>
            </a:br>
            <a:r>
              <a:rPr lang="uk-UA" sz="2400" i="1" dirty="0" smtClean="0"/>
              <a:t>• Плакати</a:t>
            </a:r>
            <a:br>
              <a:rPr lang="uk-UA" sz="2400" i="1" dirty="0" smtClean="0"/>
            </a:br>
            <a:r>
              <a:rPr lang="uk-UA" sz="2400" i="1" dirty="0" smtClean="0"/>
              <a:t>• Вірші, написані на великих аркушах паперу</a:t>
            </a:r>
            <a:br>
              <a:rPr lang="uk-UA" sz="2400" i="1" dirty="0" smtClean="0"/>
            </a:br>
            <a:r>
              <a:rPr lang="uk-UA" sz="2400" i="1" dirty="0" smtClean="0"/>
              <a:t>• Письмове приладдя (олівці, маркери, 	фломастери)</a:t>
            </a:r>
            <a:br>
              <a:rPr lang="uk-UA" sz="2400" i="1" dirty="0" smtClean="0"/>
            </a:br>
            <a:r>
              <a:rPr lang="uk-UA" sz="2400" i="1" dirty="0" smtClean="0"/>
              <a:t>• Папір</a:t>
            </a:r>
            <a:br>
              <a:rPr lang="uk-UA" sz="2400" i="1" dirty="0" smtClean="0"/>
            </a:br>
            <a:r>
              <a:rPr lang="uk-UA" sz="2400" i="1" dirty="0" smtClean="0"/>
              <a:t>• Клей або скоч (липка стрічка)</a:t>
            </a:r>
            <a:br>
              <a:rPr lang="uk-UA" sz="2400" i="1" dirty="0" smtClean="0"/>
            </a:br>
            <a:r>
              <a:rPr lang="uk-UA" sz="2400" i="1" dirty="0" smtClean="0"/>
              <a:t>• Діркопробивач, мотузки</a:t>
            </a:r>
            <a:br>
              <a:rPr lang="uk-UA" sz="2400" i="1" dirty="0" smtClean="0"/>
            </a:br>
            <a:r>
              <a:rPr lang="uk-UA" sz="2400" i="1" dirty="0" smtClean="0"/>
              <a:t>• Комп’ютер і навушники – для забезпечення</a:t>
            </a:r>
            <a:br>
              <a:rPr lang="uk-UA" sz="2400" i="1" dirty="0" smtClean="0"/>
            </a:br>
            <a:r>
              <a:rPr lang="uk-UA" sz="2400" i="1" dirty="0" smtClean="0"/>
              <a:t>	можливості слухати і дивитися історії 	усім разом або окремим дітям</a:t>
            </a:r>
            <a:r>
              <a:rPr lang="uk-UA" sz="2400" dirty="0" smtClean="0"/>
              <a:t>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304800"/>
            <a:ext cx="9144000" cy="9112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3200" b="1" dirty="0" smtClean="0"/>
              <a:t>Центр/осередок природознавства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• Камінці, мушлі, інші природні 	матеріали</a:t>
            </a:r>
            <a:br>
              <a:rPr lang="uk-UA" sz="2800" i="1" dirty="0" smtClean="0"/>
            </a:br>
            <a:r>
              <a:rPr lang="uk-UA" sz="2800" i="1" dirty="0" smtClean="0"/>
              <a:t>• Магніти</a:t>
            </a:r>
            <a:br>
              <a:rPr lang="uk-UA" sz="2800" i="1" dirty="0" smtClean="0"/>
            </a:br>
            <a:r>
              <a:rPr lang="uk-UA" sz="2800" i="1" dirty="0" smtClean="0"/>
              <a:t>• Збільшувальне скло</a:t>
            </a:r>
            <a:br>
              <a:rPr lang="uk-UA" sz="2800" i="1" dirty="0" smtClean="0"/>
            </a:br>
            <a:r>
              <a:rPr lang="uk-UA" sz="2800" i="1" dirty="0" smtClean="0"/>
              <a:t>• Терези</a:t>
            </a:r>
            <a:br>
              <a:rPr lang="uk-UA" sz="2800" i="1" dirty="0" smtClean="0"/>
            </a:br>
            <a:r>
              <a:rPr lang="uk-UA" sz="2800" i="1" dirty="0" smtClean="0"/>
              <a:t>• Довідкова література й журнали з 	природознавства</a:t>
            </a:r>
            <a:br>
              <a:rPr lang="uk-UA" sz="2800" i="1" dirty="0" smtClean="0"/>
            </a:br>
            <a:r>
              <a:rPr lang="uk-UA" sz="2800" i="1" dirty="0" smtClean="0"/>
              <a:t>• Кімнатні рослини</a:t>
            </a:r>
            <a:r>
              <a:rPr lang="uk-UA" sz="2800" dirty="0" smtClean="0"/>
              <a:t> 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</TotalTime>
  <Words>133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Профиль</vt:lpstr>
      <vt:lpstr>Освітнє середовище  Нової української школи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Nexus</dc:creator>
  <cp:lastModifiedBy>iren</cp:lastModifiedBy>
  <cp:revision>114</cp:revision>
  <cp:lastPrinted>1601-01-01T00:00:00Z</cp:lastPrinted>
  <dcterms:created xsi:type="dcterms:W3CDTF">1601-01-01T00:00:00Z</dcterms:created>
  <dcterms:modified xsi:type="dcterms:W3CDTF">2018-02-08T10:10:26Z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