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5"/>
  </p:notesMasterIdLst>
  <p:sldIdLst>
    <p:sldId id="256" r:id="rId2"/>
    <p:sldId id="257" r:id="rId3"/>
    <p:sldId id="258" r:id="rId4"/>
    <p:sldId id="280" r:id="rId5"/>
    <p:sldId id="261" r:id="rId6"/>
    <p:sldId id="277" r:id="rId7"/>
    <p:sldId id="284" r:id="rId8"/>
    <p:sldId id="292" r:id="rId9"/>
    <p:sldId id="260" r:id="rId10"/>
    <p:sldId id="278" r:id="rId11"/>
    <p:sldId id="259" r:id="rId12"/>
    <p:sldId id="285" r:id="rId13"/>
    <p:sldId id="286" r:id="rId14"/>
    <p:sldId id="287" r:id="rId15"/>
    <p:sldId id="289" r:id="rId16"/>
    <p:sldId id="290" r:id="rId17"/>
    <p:sldId id="291" r:id="rId18"/>
    <p:sldId id="267" r:id="rId19"/>
    <p:sldId id="283" r:id="rId20"/>
    <p:sldId id="268" r:id="rId21"/>
    <p:sldId id="281" r:id="rId22"/>
    <p:sldId id="282" r:id="rId23"/>
    <p:sldId id="293" r:id="rId24"/>
  </p:sldIdLst>
  <p:sldSz cx="9144000" cy="5143500" type="screen16x9"/>
  <p:notesSz cx="6858000" cy="9144000"/>
  <p:embeddedFontLst>
    <p:embeddedFont>
      <p:font typeface="Raleway" panose="020B0604020202020204" charset="0"/>
      <p:regular r:id="rId26"/>
      <p:bold r:id="rId27"/>
      <p:italic r:id="rId28"/>
      <p:boldItalic r:id="rId29"/>
    </p:embeddedFont>
    <p:embeddedFont>
      <p:font typeface="Tahoma" panose="020B0604030504040204" pitchFamily="34" charset="0"/>
      <p:regular r:id="rId30"/>
      <p:bold r:id="rId31"/>
    </p:embeddedFont>
    <p:embeddedFont>
      <p:font typeface="La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93" d="100"/>
          <a:sy n="93" d="100"/>
        </p:scale>
        <p:origin x="71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69453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ab70586bc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ab70586bc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29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f88252dc4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f88252dc4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08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f88252dc4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f88252dc4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27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ab70586bc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ab70586bc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1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f88252dc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f88252dc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99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f88252dc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f88252dc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1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88252dc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f88252dc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17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88252dc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f88252dc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57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88252dc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f88252dc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56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88252dc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f88252dc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15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f88252dc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f88252dc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94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C">
  <p:cSld name="SECTION_HEADER_1">
    <p:bg>
      <p:bgPr>
        <a:solidFill>
          <a:schemeClr val="dk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70" name="Google Shape;70;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
        <p:nvSpPr>
          <p:cNvPr id="71" name="Google Shape;71;p13"/>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sz="600">
                <a:solidFill>
                  <a:srgbClr val="FFFFFF"/>
                </a:solidFill>
                <a:latin typeface="Raleway"/>
                <a:ea typeface="Raleway"/>
                <a:cs typeface="Raleway"/>
                <a:sym typeface="Raleway"/>
              </a:rPr>
              <a:t>Конфиденциально</a:t>
            </a:r>
            <a:endParaRPr sz="600" b="1">
              <a:solidFill>
                <a:srgbClr val="FFFFFF"/>
              </a:solidFill>
              <a:latin typeface="Raleway"/>
              <a:ea typeface="Raleway"/>
              <a:cs typeface="Raleway"/>
              <a:sym typeface="Raleway"/>
            </a:endParaRPr>
          </a:p>
        </p:txBody>
      </p:sp>
      <p:sp>
        <p:nvSpPr>
          <p:cNvPr id="72" name="Google Shape;72;p13"/>
          <p:cNvSpPr txBox="1"/>
          <p:nvPr/>
        </p:nvSpPr>
        <p:spPr>
          <a:xfrm>
            <a:off x="1296767"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sz="600">
                <a:solidFill>
                  <a:srgbClr val="FFFFFF"/>
                </a:solidFill>
                <a:latin typeface="Raleway"/>
                <a:ea typeface="Raleway"/>
                <a:cs typeface="Raleway"/>
                <a:sym typeface="Raleway"/>
              </a:rPr>
              <a:t>Создано для компании </a:t>
            </a:r>
            <a:r>
              <a:rPr lang="ru" sz="600" b="1">
                <a:solidFill>
                  <a:srgbClr val="FFFFFF"/>
                </a:solidFill>
                <a:latin typeface="Raleway"/>
                <a:ea typeface="Raleway"/>
                <a:cs typeface="Raleway"/>
                <a:sym typeface="Raleway"/>
              </a:rPr>
              <a:t>[Название компании]</a:t>
            </a:r>
            <a:endParaRPr sz="600">
              <a:solidFill>
                <a:srgbClr val="FFFFFF"/>
              </a:solidFill>
              <a:latin typeface="Raleway"/>
              <a:ea typeface="Raleway"/>
              <a:cs typeface="Raleway"/>
              <a:sym typeface="Raleway"/>
            </a:endParaRPr>
          </a:p>
        </p:txBody>
      </p:sp>
      <p:sp>
        <p:nvSpPr>
          <p:cNvPr id="73" name="Google Shape;73;p13"/>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600">
                <a:solidFill>
                  <a:srgbClr val="FFFFFF"/>
                </a:solidFill>
                <a:latin typeface="Raleway"/>
                <a:ea typeface="Raleway"/>
                <a:cs typeface="Raleway"/>
                <a:sym typeface="Raleway"/>
              </a:rPr>
              <a:t>Версия 1.0</a:t>
            </a:r>
            <a:endParaRPr sz="600" b="1">
              <a:solidFill>
                <a:srgbClr val="FFFFFF"/>
              </a:solidFill>
              <a:latin typeface="Raleway"/>
              <a:ea typeface="Raleway"/>
              <a:cs typeface="Raleway"/>
              <a:sym typeface="Raleway"/>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74"/>
        <p:cNvGrpSpPr/>
        <p:nvPr/>
      </p:nvGrpSpPr>
      <p:grpSpPr>
        <a:xfrm>
          <a:off x="0" y="0"/>
          <a:ext cx="0" cy="0"/>
          <a:chOff x="0" y="0"/>
          <a:chExt cx="0" cy="0"/>
        </a:xfrm>
      </p:grpSpPr>
      <p:grpSp>
        <p:nvGrpSpPr>
          <p:cNvPr id="75" name="Google Shape;75;p14"/>
          <p:cNvGrpSpPr/>
          <p:nvPr/>
        </p:nvGrpSpPr>
        <p:grpSpPr>
          <a:xfrm>
            <a:off x="830392" y="1191256"/>
            <a:ext cx="745763" cy="45826"/>
            <a:chOff x="4580561" y="2589004"/>
            <a:chExt cx="1064464" cy="25200"/>
          </a:xfrm>
        </p:grpSpPr>
        <p:sp>
          <p:nvSpPr>
            <p:cNvPr id="76" name="Google Shape;76;p1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79" name="Google Shape;79;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
        <p:nvSpPr>
          <p:cNvPr id="80" name="Google Shape;80;p14">
            <a:hlinkClick r:id="rId2" action="ppaction://hlinksldjump"/>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 name="Google Shape;81;p14">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82" name="Google Shape;82;p14">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83" name="Google Shape;83;p14">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101"/>
        <p:cNvGrpSpPr/>
        <p:nvPr/>
      </p:nvGrpSpPr>
      <p:grpSpPr>
        <a:xfrm>
          <a:off x="0" y="0"/>
          <a:ext cx="0" cy="0"/>
          <a:chOff x="0" y="0"/>
          <a:chExt cx="0" cy="0"/>
        </a:xfrm>
      </p:grpSpPr>
      <p:pic>
        <p:nvPicPr>
          <p:cNvPr id="102" name="Google Shape;102;p17"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103" name="Google Shape;103;p17"/>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7"/>
          <p:cNvGrpSpPr/>
          <p:nvPr/>
        </p:nvGrpSpPr>
        <p:grpSpPr>
          <a:xfrm>
            <a:off x="830392" y="1191256"/>
            <a:ext cx="745763" cy="45826"/>
            <a:chOff x="4580561" y="2589004"/>
            <a:chExt cx="1064464" cy="25200"/>
          </a:xfrm>
        </p:grpSpPr>
        <p:sp>
          <p:nvSpPr>
            <p:cNvPr id="105" name="Google Shape;105;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7"/>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08" name="Google Shape;108;p17"/>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9" name="Google Shape;109;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
        <p:nvSpPr>
          <p:cNvPr id="110" name="Google Shape;110;p17">
            <a:hlinkClick r:id="rId3" action="ppaction://hlinksldjump"/>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17">
            <a:hlinkClick r:id="rId3"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12" name="Google Shape;112;p17">
            <a:hlinkClick r:id="rId3"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13" name="Google Shape;113;p17">
            <a:hlinkClick r:id="rId3"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265500" y="267494"/>
            <a:ext cx="4266600" cy="2448106"/>
          </a:xfrm>
          <a:prstGeom prst="rect">
            <a:avLst/>
          </a:prstGeom>
        </p:spPr>
        <p:txBody>
          <a:bodyPr spcFirstLastPara="1" wrap="square" lIns="91425" tIns="91425" rIns="91425" bIns="91425" anchor="b" anchorCtr="0">
            <a:noAutofit/>
          </a:bodyPr>
          <a:lstStyle/>
          <a:p>
            <a:pPr lvl="0"/>
            <a:r>
              <a:rPr lang="uk-UA" sz="2800" dirty="0"/>
              <a:t>Заходи енергоефективності і енергозбереження в побуті. </a:t>
            </a:r>
            <a:endParaRPr sz="2800" dirty="0"/>
          </a:p>
        </p:txBody>
      </p:sp>
      <p:sp>
        <p:nvSpPr>
          <p:cNvPr id="119" name="Google Shape;119;p18"/>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l"/>
            <a:r>
              <a:rPr lang="uk-UA" sz="1800" b="1" dirty="0" smtClean="0"/>
              <a:t>Тема: </a:t>
            </a:r>
          </a:p>
          <a:p>
            <a:pPr marL="0" lvl="0" indent="0" algn="l"/>
            <a:r>
              <a:rPr lang="uk-UA" sz="1800" dirty="0" smtClean="0"/>
              <a:t>Потенціал  </a:t>
            </a:r>
            <a:r>
              <a:rPr lang="uk-UA" sz="1800" dirty="0"/>
              <a:t>енергоефективності  у  побуті.</a:t>
            </a:r>
            <a:endParaRPr sz="1800" dirty="0"/>
          </a:p>
        </p:txBody>
      </p:sp>
      <p:pic>
        <p:nvPicPr>
          <p:cNvPr id="6" name="Picture 3" descr="C:\Users\black\Desktop\Без названия.jpg"/>
          <p:cNvPicPr>
            <a:picLocks noChangeAspect="1" noChangeArrowheads="1"/>
          </p:cNvPicPr>
          <p:nvPr/>
        </p:nvPicPr>
        <p:blipFill rotWithShape="1">
          <a:blip r:embed="rId3">
            <a:extLst>
              <a:ext uri="{28A0092B-C50C-407E-A947-70E740481C1C}">
                <a14:useLocalDpi xmlns:a14="http://schemas.microsoft.com/office/drawing/2010/main" val="0"/>
              </a:ext>
            </a:extLst>
          </a:blip>
          <a:srcRect l="14156" r="14001"/>
          <a:stretch/>
        </p:blipFill>
        <p:spPr bwMode="auto">
          <a:xfrm>
            <a:off x="5508104" y="826318"/>
            <a:ext cx="2808312" cy="2353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611560" y="627534"/>
            <a:ext cx="5544616" cy="1059696"/>
          </a:xfrm>
          <a:prstGeom prst="rect">
            <a:avLst/>
          </a:prstGeom>
        </p:spPr>
        <p:txBody>
          <a:bodyPr spcFirstLastPara="1" wrap="square" lIns="91425" tIns="91425" rIns="91425" bIns="91425" anchor="t" anchorCtr="0">
            <a:noAutofit/>
          </a:bodyPr>
          <a:lstStyle/>
          <a:p>
            <a:r>
              <a:rPr lang="ru-RU" dirty="0" err="1">
                <a:solidFill>
                  <a:schemeClr val="accent4">
                    <a:lumMod val="50000"/>
                  </a:schemeClr>
                </a:solidFill>
                <a:latin typeface="Tahoma" pitchFamily="34" charset="0"/>
                <a:cs typeface="Tahoma" pitchFamily="34" charset="0"/>
              </a:rPr>
              <a:t>Більше</a:t>
            </a:r>
            <a:r>
              <a:rPr lang="ru-RU" dirty="0">
                <a:solidFill>
                  <a:schemeClr val="accent4">
                    <a:lumMod val="50000"/>
                  </a:schemeClr>
                </a:solidFill>
                <a:latin typeface="Tahoma" pitchFamily="34" charset="0"/>
                <a:cs typeface="Tahoma" pitchFamily="34" charset="0"/>
              </a:rPr>
              <a:t> </a:t>
            </a:r>
            <a:r>
              <a:rPr lang="ru-RU" dirty="0" err="1">
                <a:solidFill>
                  <a:schemeClr val="accent4">
                    <a:lumMod val="50000"/>
                  </a:schemeClr>
                </a:solidFill>
                <a:latin typeface="Tahoma" pitchFamily="34" charset="0"/>
                <a:cs typeface="Tahoma" pitchFamily="34" charset="0"/>
              </a:rPr>
              <a:t>світла</a:t>
            </a:r>
            <a:r>
              <a:rPr lang="ru-RU" dirty="0">
                <a:solidFill>
                  <a:schemeClr val="accent4">
                    <a:lumMod val="50000"/>
                  </a:schemeClr>
                </a:solidFill>
                <a:latin typeface="Tahoma" pitchFamily="34" charset="0"/>
                <a:cs typeface="Tahoma" pitchFamily="34" charset="0"/>
              </a:rPr>
              <a:t> з </a:t>
            </a:r>
            <a:r>
              <a:rPr lang="ru-RU" dirty="0" err="1">
                <a:solidFill>
                  <a:schemeClr val="accent4">
                    <a:lumMod val="50000"/>
                  </a:schemeClr>
                </a:solidFill>
                <a:latin typeface="Tahoma" pitchFamily="34" charset="0"/>
                <a:cs typeface="Tahoma" pitchFamily="34" charset="0"/>
              </a:rPr>
              <a:t>меншими</a:t>
            </a:r>
            <a:r>
              <a:rPr lang="ru-RU" dirty="0">
                <a:solidFill>
                  <a:schemeClr val="accent4">
                    <a:lumMod val="50000"/>
                  </a:schemeClr>
                </a:solidFill>
                <a:latin typeface="Tahoma" pitchFamily="34" charset="0"/>
                <a:cs typeface="Tahoma" pitchFamily="34" charset="0"/>
              </a:rPr>
              <a:t> </a:t>
            </a:r>
            <a:r>
              <a:rPr lang="ru-RU" dirty="0" err="1">
                <a:solidFill>
                  <a:schemeClr val="accent4">
                    <a:lumMod val="50000"/>
                  </a:schemeClr>
                </a:solidFill>
                <a:latin typeface="Tahoma" pitchFamily="34" charset="0"/>
                <a:cs typeface="Tahoma" pitchFamily="34" charset="0"/>
              </a:rPr>
              <a:t>витратами</a:t>
            </a:r>
            <a:r>
              <a:rPr lang="ru-RU" dirty="0">
                <a:solidFill>
                  <a:schemeClr val="accent4">
                    <a:lumMod val="50000"/>
                  </a:schemeClr>
                </a:solidFill>
                <a:latin typeface="Tahoma" pitchFamily="34" charset="0"/>
                <a:cs typeface="Tahoma" pitchFamily="34" charset="0"/>
              </a:rPr>
              <a:t> </a:t>
            </a:r>
            <a:r>
              <a:rPr lang="ru-RU" dirty="0" err="1">
                <a:solidFill>
                  <a:schemeClr val="accent4">
                    <a:lumMod val="50000"/>
                  </a:schemeClr>
                </a:solidFill>
                <a:latin typeface="Tahoma" pitchFamily="34" charset="0"/>
                <a:cs typeface="Tahoma" pitchFamily="34" charset="0"/>
              </a:rPr>
              <a:t>енергії</a:t>
            </a:r>
            <a:r>
              <a:rPr lang="ru-RU" dirty="0">
                <a:latin typeface="Tahoma" pitchFamily="34" charset="0"/>
                <a:cs typeface="Tahoma" pitchFamily="34" charset="0"/>
              </a:rPr>
              <a:t/>
            </a:r>
            <a:br>
              <a:rPr lang="ru-RU" dirty="0">
                <a:latin typeface="Tahoma" pitchFamily="34" charset="0"/>
                <a:cs typeface="Tahoma" pitchFamily="34" charset="0"/>
              </a:rPr>
            </a:br>
            <a:r>
              <a:rPr lang="ru" dirty="0" smtClean="0"/>
              <a:t> </a:t>
            </a:r>
            <a:endParaRPr dirty="0"/>
          </a:p>
        </p:txBody>
      </p:sp>
      <p:sp>
        <p:nvSpPr>
          <p:cNvPr id="2" name="Текст 1"/>
          <p:cNvSpPr>
            <a:spLocks noGrp="1"/>
          </p:cNvSpPr>
          <p:nvPr>
            <p:ph type="body" idx="1"/>
          </p:nvPr>
        </p:nvSpPr>
        <p:spPr>
          <a:xfrm>
            <a:off x="3203848" y="2715766"/>
            <a:ext cx="5328592" cy="1440160"/>
          </a:xfrm>
        </p:spPr>
        <p:txBody>
          <a:bodyPr/>
          <a:lstStyle/>
          <a:p>
            <a:pPr>
              <a:buFont typeface="Wingdings" panose="05000000000000000000" pitchFamily="2" charset="2"/>
              <a:buChar char="q"/>
            </a:pPr>
            <a:r>
              <a:rPr lang="ru-RU" dirty="0" err="1" smtClean="0">
                <a:cs typeface="Tahoma" pitchFamily="34" charset="0"/>
              </a:rPr>
              <a:t>Енергозберігаючі</a:t>
            </a:r>
            <a:r>
              <a:rPr lang="ru-RU" dirty="0" smtClean="0">
                <a:cs typeface="Tahoma" pitchFamily="34" charset="0"/>
              </a:rPr>
              <a:t> </a:t>
            </a:r>
            <a:r>
              <a:rPr lang="ru-RU" dirty="0" err="1">
                <a:cs typeface="Tahoma" pitchFamily="34" charset="0"/>
              </a:rPr>
              <a:t>лампи</a:t>
            </a:r>
            <a:r>
              <a:rPr lang="ru-RU" dirty="0">
                <a:cs typeface="Tahoma" pitchFamily="34" charset="0"/>
              </a:rPr>
              <a:t> </a:t>
            </a:r>
            <a:r>
              <a:rPr lang="ru-RU" dirty="0" err="1">
                <a:cs typeface="Tahoma" pitchFamily="34" charset="0"/>
              </a:rPr>
              <a:t>споживають</a:t>
            </a:r>
            <a:r>
              <a:rPr lang="ru-RU" dirty="0">
                <a:cs typeface="Tahoma" pitchFamily="34" charset="0"/>
              </a:rPr>
              <a:t> </a:t>
            </a:r>
            <a:r>
              <a:rPr lang="ru-RU" dirty="0" err="1" smtClean="0">
                <a:cs typeface="Tahoma" pitchFamily="34" charset="0"/>
              </a:rPr>
              <a:t>енергії</a:t>
            </a:r>
            <a:endParaRPr lang="ru-RU" dirty="0">
              <a:cs typeface="Tahoma" pitchFamily="34" charset="0"/>
            </a:endParaRPr>
          </a:p>
          <a:p>
            <a:pPr marL="114300" indent="0">
              <a:buNone/>
            </a:pPr>
            <a:r>
              <a:rPr lang="ru-RU" dirty="0" err="1" smtClean="0">
                <a:cs typeface="Tahoma" pitchFamily="34" charset="0"/>
              </a:rPr>
              <a:t>приблизно</a:t>
            </a:r>
            <a:r>
              <a:rPr lang="ru-RU" dirty="0" smtClean="0">
                <a:cs typeface="Tahoma" pitchFamily="34" charset="0"/>
              </a:rPr>
              <a:t> </a:t>
            </a:r>
            <a:r>
              <a:rPr lang="ru-RU" dirty="0">
                <a:cs typeface="Tahoma" pitchFamily="34" charset="0"/>
              </a:rPr>
              <a:t>на 80 </a:t>
            </a:r>
            <a:r>
              <a:rPr lang="ru-RU" dirty="0" err="1">
                <a:cs typeface="Tahoma" pitchFamily="34" charset="0"/>
              </a:rPr>
              <a:t>відсотків</a:t>
            </a:r>
            <a:r>
              <a:rPr lang="ru-RU" dirty="0">
                <a:cs typeface="Tahoma" pitchFamily="34" charset="0"/>
              </a:rPr>
              <a:t> </a:t>
            </a:r>
            <a:r>
              <a:rPr lang="ru-RU" dirty="0" err="1">
                <a:cs typeface="Tahoma" pitchFamily="34" charset="0"/>
              </a:rPr>
              <a:t>менше</a:t>
            </a:r>
            <a:r>
              <a:rPr lang="ru-RU" dirty="0">
                <a:cs typeface="Tahoma" pitchFamily="34" charset="0"/>
              </a:rPr>
              <a:t>, </a:t>
            </a:r>
            <a:endParaRPr lang="ru-RU" dirty="0" smtClean="0">
              <a:cs typeface="Tahoma" pitchFamily="34" charset="0"/>
            </a:endParaRPr>
          </a:p>
          <a:p>
            <a:pPr marL="114300" indent="0">
              <a:buNone/>
            </a:pPr>
            <a:r>
              <a:rPr lang="ru-RU" dirty="0" err="1" smtClean="0">
                <a:cs typeface="Tahoma" pitchFamily="34" charset="0"/>
              </a:rPr>
              <a:t>ніж</a:t>
            </a:r>
            <a:r>
              <a:rPr lang="ru-RU" dirty="0" smtClean="0">
                <a:cs typeface="Tahoma" pitchFamily="34" charset="0"/>
              </a:rPr>
              <a:t> </a:t>
            </a:r>
            <a:r>
              <a:rPr lang="ru-RU" dirty="0" err="1">
                <a:cs typeface="Tahoma" pitchFamily="34" charset="0"/>
              </a:rPr>
              <a:t>традиційні</a:t>
            </a:r>
            <a:r>
              <a:rPr lang="ru-RU" dirty="0">
                <a:cs typeface="Tahoma" pitchFamily="34" charset="0"/>
              </a:rPr>
              <a:t> </a:t>
            </a:r>
            <a:r>
              <a:rPr lang="ru-RU" dirty="0" err="1" smtClean="0">
                <a:cs typeface="Tahoma" pitchFamily="34" charset="0"/>
              </a:rPr>
              <a:t>лампи</a:t>
            </a:r>
            <a:r>
              <a:rPr lang="ru-RU" dirty="0" smtClean="0">
                <a:cs typeface="Tahoma" pitchFamily="34" charset="0"/>
              </a:rPr>
              <a:t> </a:t>
            </a:r>
            <a:r>
              <a:rPr lang="ru-RU" dirty="0" err="1" smtClean="0">
                <a:cs typeface="Tahoma" pitchFamily="34" charset="0"/>
              </a:rPr>
              <a:t>накалювання</a:t>
            </a:r>
            <a:r>
              <a:rPr lang="ru-RU" dirty="0">
                <a:cs typeface="Tahoma" pitchFamily="34" charset="0"/>
              </a:rPr>
              <a:t>, </a:t>
            </a:r>
            <a:endParaRPr lang="ru-RU" dirty="0" smtClean="0">
              <a:cs typeface="Tahoma" pitchFamily="34" charset="0"/>
            </a:endParaRPr>
          </a:p>
          <a:p>
            <a:pPr marL="114300" indent="0">
              <a:buNone/>
            </a:pPr>
            <a:r>
              <a:rPr lang="ru-RU" dirty="0" smtClean="0">
                <a:cs typeface="Tahoma" pitchFamily="34" charset="0"/>
              </a:rPr>
              <a:t>а </a:t>
            </a:r>
            <a:r>
              <a:rPr lang="ru-RU" dirty="0" err="1">
                <a:cs typeface="Tahoma" pitchFamily="34" charset="0"/>
              </a:rPr>
              <a:t>служать</a:t>
            </a:r>
            <a:r>
              <a:rPr lang="ru-RU" dirty="0">
                <a:cs typeface="Tahoma" pitchFamily="34" charset="0"/>
              </a:rPr>
              <a:t> </a:t>
            </a:r>
            <a:r>
              <a:rPr lang="ru-RU" dirty="0" smtClean="0">
                <a:cs typeface="Tahoma" pitchFamily="34" charset="0"/>
              </a:rPr>
              <a:t> в </a:t>
            </a:r>
            <a:r>
              <a:rPr lang="ru-RU" dirty="0">
                <a:cs typeface="Tahoma" pitchFamily="34" charset="0"/>
              </a:rPr>
              <a:t>8-10 </a:t>
            </a:r>
            <a:r>
              <a:rPr lang="ru-RU" dirty="0" err="1">
                <a:cs typeface="Tahoma" pitchFamily="34" charset="0"/>
              </a:rPr>
              <a:t>разів</a:t>
            </a:r>
            <a:r>
              <a:rPr lang="ru-RU" dirty="0">
                <a:cs typeface="Tahoma" pitchFamily="34" charset="0"/>
              </a:rPr>
              <a:t> </a:t>
            </a:r>
            <a:r>
              <a:rPr lang="ru-RU" dirty="0" err="1">
                <a:cs typeface="Tahoma" pitchFamily="34" charset="0"/>
              </a:rPr>
              <a:t>довше</a:t>
            </a:r>
            <a:r>
              <a:rPr lang="ru-RU" dirty="0">
                <a:cs typeface="Tahoma" pitchFamily="34" charset="0"/>
              </a:rPr>
              <a:t>.</a:t>
            </a:r>
          </a:p>
          <a:p>
            <a:endParaRPr lang="uk-UA" dirty="0"/>
          </a:p>
        </p:txBody>
      </p:sp>
      <p:pic>
        <p:nvPicPr>
          <p:cNvPr id="6" name="Рисунок 5" descr="9510f22e55400bd6314bbaa4dc43b19f Енергозбереження в побуті: всі способи економії"/>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3478"/>
            <a:ext cx="3060948" cy="2448272"/>
          </a:xfrm>
          <a:prstGeom prst="rect">
            <a:avLst/>
          </a:prstGeom>
          <a:noFill/>
          <a:ln>
            <a:noFill/>
          </a:ln>
        </p:spPr>
      </p:pic>
    </p:spTree>
    <p:extLst>
      <p:ext uri="{BB962C8B-B14F-4D97-AF65-F5344CB8AC3E}">
        <p14:creationId xmlns:p14="http://schemas.microsoft.com/office/powerpoint/2010/main" val="4064923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smtClean="0"/>
              <a:t>Е</a:t>
            </a:r>
            <a:r>
              <a:rPr lang="ru" dirty="0" smtClean="0"/>
              <a:t>кономія тепла</a:t>
            </a:r>
            <a:endParaRPr dirty="0"/>
          </a:p>
        </p:txBody>
      </p:sp>
      <p:sp>
        <p:nvSpPr>
          <p:cNvPr id="138" name="Google Shape;138;p21"/>
          <p:cNvSpPr txBox="1">
            <a:spLocks noGrp="1"/>
          </p:cNvSpPr>
          <p:nvPr>
            <p:ph type="body" idx="1"/>
          </p:nvPr>
        </p:nvSpPr>
        <p:spPr>
          <a:xfrm>
            <a:off x="539552" y="1131590"/>
            <a:ext cx="8064896" cy="2520280"/>
          </a:xfrm>
          <a:prstGeom prst="rect">
            <a:avLst/>
          </a:prstGeom>
        </p:spPr>
        <p:txBody>
          <a:bodyPr spcFirstLastPara="1" wrap="square" lIns="91425" tIns="91425" rIns="91425" bIns="91425" anchor="t" anchorCtr="0">
            <a:noAutofit/>
          </a:bodyPr>
          <a:lstStyle/>
          <a:p>
            <a:pPr marL="0" indent="0" algn="just">
              <a:spcAft>
                <a:spcPts val="1600"/>
              </a:spcAft>
              <a:buNone/>
            </a:pPr>
            <a:r>
              <a:rPr lang="uk-UA" sz="2400" dirty="0"/>
              <a:t>Якісна теплоізоляція в </a:t>
            </a:r>
            <a:r>
              <a:rPr lang="uk-UA" sz="2400" dirty="0" smtClean="0"/>
              <a:t>будинку – це </a:t>
            </a:r>
            <a:r>
              <a:rPr lang="uk-UA" sz="2400" dirty="0"/>
              <a:t>запорука економії енергоресурсів та збереження нормального мікроклімату у приміщеннях. </a:t>
            </a:r>
            <a:endParaRPr lang="uk-UA" sz="2400" dirty="0" smtClean="0"/>
          </a:p>
          <a:p>
            <a:pPr marL="0" indent="0" algn="just">
              <a:spcAft>
                <a:spcPts val="1600"/>
              </a:spcAft>
              <a:buNone/>
            </a:pPr>
            <a:r>
              <a:rPr lang="uk-UA" sz="2400" dirty="0" smtClean="0"/>
              <a:t>Втрати </a:t>
            </a:r>
            <a:r>
              <a:rPr lang="uk-UA" sz="2400" dirty="0"/>
              <a:t>енергії через холодні стіни становлять 40-70 % від загальної потреби в теплі.</a:t>
            </a:r>
          </a:p>
          <a:p>
            <a:pPr marL="0" lvl="0" indent="0" algn="just" rtl="0">
              <a:spcBef>
                <a:spcPts val="0"/>
              </a:spcBef>
              <a:spcAft>
                <a:spcPts val="1600"/>
              </a:spcAft>
              <a:buNone/>
            </a:pPr>
            <a:endParaRPr sz="1100" dirty="0"/>
          </a:p>
        </p:txBody>
      </p:sp>
      <p:pic>
        <p:nvPicPr>
          <p:cNvPr id="139" name="Google Shape;139;p21" descr="shutterstock_429987889_edited.jpg"/>
          <p:cNvPicPr preferRelativeResize="0"/>
          <p:nvPr/>
        </p:nvPicPr>
        <p:blipFill rotWithShape="1">
          <a:blip r:embed="rId3">
            <a:alphaModFix/>
          </a:blip>
          <a:srcRect l="12609" t="85988" r="6247" b="1381"/>
          <a:stretch/>
        </p:blipFill>
        <p:spPr>
          <a:xfrm>
            <a:off x="0" y="3835670"/>
            <a:ext cx="9144000" cy="132689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400250" y="575950"/>
            <a:ext cx="6321600" cy="1059696"/>
          </a:xfrm>
        </p:spPr>
        <p:txBody>
          <a:bodyPr/>
          <a:lstStyle/>
          <a:p>
            <a:r>
              <a:rPr lang="uk-UA" dirty="0">
                <a:solidFill>
                  <a:schemeClr val="tx1">
                    <a:lumMod val="75000"/>
                  </a:schemeClr>
                </a:solidFill>
              </a:rPr>
              <a:t>Утеплення огороджувальних конструкцій. </a:t>
            </a:r>
          </a:p>
        </p:txBody>
      </p:sp>
      <p:sp>
        <p:nvSpPr>
          <p:cNvPr id="4" name="Текст 3"/>
          <p:cNvSpPr>
            <a:spLocks noGrp="1"/>
          </p:cNvSpPr>
          <p:nvPr>
            <p:ph type="body" idx="1"/>
          </p:nvPr>
        </p:nvSpPr>
        <p:spPr>
          <a:xfrm>
            <a:off x="2915816" y="1851670"/>
            <a:ext cx="5927965" cy="2664296"/>
          </a:xfrm>
        </p:spPr>
        <p:txBody>
          <a:bodyPr/>
          <a:lstStyle/>
          <a:p>
            <a:pPr algn="just"/>
            <a:r>
              <a:rPr lang="uk-UA" dirty="0" smtClean="0"/>
              <a:t>Огороджувальні конструкції – це </a:t>
            </a:r>
            <a:r>
              <a:rPr lang="uk-UA" dirty="0"/>
              <a:t>стіни, фундаменти, стелі, горища, підвали тощо. Використовуйте для їхнього утеплення такі матеріали, як пінополістирол, </a:t>
            </a:r>
            <a:r>
              <a:rPr lang="uk-UA" dirty="0" err="1"/>
              <a:t>екструзійний</a:t>
            </a:r>
            <a:r>
              <a:rPr lang="uk-UA" dirty="0"/>
              <a:t> пінополістирол, мінераловатні плити, базальтові плити, енергозберігаючі фарби. Непоганий варіант – спеціальні </a:t>
            </a:r>
            <a:r>
              <a:rPr lang="uk-UA" dirty="0" err="1"/>
              <a:t>кількашарові</a:t>
            </a:r>
            <a:r>
              <a:rPr lang="uk-UA" dirty="0"/>
              <a:t> системи утеплення.</a:t>
            </a:r>
          </a:p>
          <a:p>
            <a:pPr algn="just"/>
            <a:endParaRPr lang="uk-UA" dirty="0"/>
          </a:p>
        </p:txBody>
      </p:sp>
      <p:pic>
        <p:nvPicPr>
          <p:cNvPr id="6" name="Рисунок 5" descr="http://saee.gov.ua/documents/images/energo-07.jpg"/>
          <p:cNvPicPr/>
          <p:nvPr/>
        </p:nvPicPr>
        <p:blipFill>
          <a:blip r:embed="rId2">
            <a:extLst>
              <a:ext uri="{28A0092B-C50C-407E-A947-70E740481C1C}">
                <a14:useLocalDpi xmlns:a14="http://schemas.microsoft.com/office/drawing/2010/main" val="0"/>
              </a:ext>
            </a:extLst>
          </a:blip>
          <a:srcRect/>
          <a:stretch>
            <a:fillRect/>
          </a:stretch>
        </p:blipFill>
        <p:spPr bwMode="auto">
          <a:xfrm>
            <a:off x="134793" y="1851670"/>
            <a:ext cx="2808312" cy="2232248"/>
          </a:xfrm>
          <a:prstGeom prst="rect">
            <a:avLst/>
          </a:prstGeom>
          <a:noFill/>
          <a:ln>
            <a:noFill/>
          </a:ln>
        </p:spPr>
      </p:pic>
    </p:spTree>
    <p:extLst>
      <p:ext uri="{BB962C8B-B14F-4D97-AF65-F5344CB8AC3E}">
        <p14:creationId xmlns:p14="http://schemas.microsoft.com/office/powerpoint/2010/main" val="350902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0250" y="575950"/>
            <a:ext cx="6321600" cy="1131704"/>
          </a:xfrm>
        </p:spPr>
        <p:txBody>
          <a:bodyPr/>
          <a:lstStyle/>
          <a:p>
            <a:r>
              <a:rPr lang="uk-UA" dirty="0">
                <a:solidFill>
                  <a:schemeClr val="accent2">
                    <a:lumMod val="50000"/>
                  </a:schemeClr>
                </a:solidFill>
              </a:rPr>
              <a:t>Утеплення конструкцій, які відкриваються.</a:t>
            </a:r>
            <a:r>
              <a:rPr lang="uk-UA" dirty="0"/>
              <a:t> </a:t>
            </a:r>
          </a:p>
        </p:txBody>
      </p:sp>
      <p:sp>
        <p:nvSpPr>
          <p:cNvPr id="3" name="Текст 2"/>
          <p:cNvSpPr>
            <a:spLocks noGrp="1"/>
          </p:cNvSpPr>
          <p:nvPr>
            <p:ph type="body" idx="1"/>
          </p:nvPr>
        </p:nvSpPr>
        <p:spPr>
          <a:xfrm>
            <a:off x="3563888" y="1635646"/>
            <a:ext cx="5256584" cy="2756239"/>
          </a:xfrm>
        </p:spPr>
        <p:txBody>
          <a:bodyPr/>
          <a:lstStyle/>
          <a:p>
            <a:r>
              <a:rPr lang="uk-UA" dirty="0" smtClean="0"/>
              <a:t>Це </a:t>
            </a:r>
            <a:r>
              <a:rPr lang="uk-UA" dirty="0"/>
              <a:t>вікна, кватирки, двері, балкони. Встановлюйте двокамерні склопакети у вікна та на балконах. Коли будете замінювати вхідні двері, підганяйте їх за розміром та утеплюйте усі стики. Старі двері можна використати як додаткові (подвійні двері), якщо це </a:t>
            </a:r>
            <a:r>
              <a:rPr lang="uk-UA" dirty="0" err="1"/>
              <a:t>конструктивно</a:t>
            </a:r>
            <a:r>
              <a:rPr lang="uk-UA" dirty="0"/>
              <a:t> можливо.</a:t>
            </a:r>
          </a:p>
          <a:p>
            <a:endParaRPr lang="uk-UA" dirty="0"/>
          </a:p>
        </p:txBody>
      </p:sp>
      <p:pic>
        <p:nvPicPr>
          <p:cNvPr id="4" name="Picture 2" descr="E:\Таина документи\Навчальна\Енергоефективність\Загрузки\5\images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87" y="1635646"/>
            <a:ext cx="3076301"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2293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575950"/>
            <a:ext cx="6670130" cy="1347728"/>
          </a:xfrm>
        </p:spPr>
        <p:txBody>
          <a:bodyPr/>
          <a:lstStyle/>
          <a:p>
            <a:r>
              <a:rPr lang="uk-UA" sz="2400" dirty="0">
                <a:solidFill>
                  <a:schemeClr val="accent1"/>
                </a:solidFill>
              </a:rPr>
              <a:t>Встановлення індивідуальних (модульних) теплових пунктів з регулюванням кількості теплоносія, який подається.</a:t>
            </a:r>
          </a:p>
        </p:txBody>
      </p:sp>
      <p:sp>
        <p:nvSpPr>
          <p:cNvPr id="3" name="Текст 2"/>
          <p:cNvSpPr>
            <a:spLocks noGrp="1"/>
          </p:cNvSpPr>
          <p:nvPr>
            <p:ph type="body" idx="1"/>
          </p:nvPr>
        </p:nvSpPr>
        <p:spPr>
          <a:xfrm>
            <a:off x="2987824" y="1995686"/>
            <a:ext cx="5745536" cy="2664296"/>
          </a:xfrm>
        </p:spPr>
        <p:txBody>
          <a:bodyPr/>
          <a:lstStyle/>
          <a:p>
            <a:r>
              <a:rPr lang="uk-UA" sz="1600" dirty="0" smtClean="0"/>
              <a:t>Після </a:t>
            </a:r>
            <a:r>
              <a:rPr lang="uk-UA" sz="1600" dirty="0"/>
              <a:t>якісних утеплювальних робіт може виявитися, що вам просто не потрібна та кількість тепла, яку постачає централізована мережа. І тому ви знову будете випускати тепло назовні, але тепер не через протяги, а через відкриті вікна. Цю проблему допоможе вирішити встановлення термостатичного вентиля на радіатор, який дозволить контролювати температуру в будинку, квартирі або окремій </a:t>
            </a:r>
            <a:r>
              <a:rPr lang="uk-UA" sz="1600" dirty="0" smtClean="0"/>
              <a:t>кімнаті.</a:t>
            </a:r>
            <a:endParaRPr lang="uk-UA" sz="1600" dirty="0"/>
          </a:p>
          <a:p>
            <a:endParaRPr lang="uk-UA" dirty="0"/>
          </a:p>
        </p:txBody>
      </p:sp>
      <p:pic>
        <p:nvPicPr>
          <p:cNvPr id="4" name="Picture 3" descr="E:\Таина документи\Навчальна\Енергоефективність\Загрузки\5\images (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11710"/>
            <a:ext cx="2910680" cy="202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9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solidFill>
                  <a:schemeClr val="tx1">
                    <a:lumMod val="75000"/>
                  </a:schemeClr>
                </a:solidFill>
              </a:rPr>
              <a:t>Заощадження тепла</a:t>
            </a:r>
            <a:endParaRPr lang="uk-UA" dirty="0">
              <a:solidFill>
                <a:schemeClr val="tx1">
                  <a:lumMod val="75000"/>
                </a:schemeClr>
              </a:solidFill>
            </a:endParaRPr>
          </a:p>
        </p:txBody>
      </p:sp>
      <p:sp>
        <p:nvSpPr>
          <p:cNvPr id="5" name="Текст 4"/>
          <p:cNvSpPr>
            <a:spLocks noGrp="1"/>
          </p:cNvSpPr>
          <p:nvPr>
            <p:ph type="body" idx="1"/>
          </p:nvPr>
        </p:nvSpPr>
        <p:spPr>
          <a:xfrm>
            <a:off x="2987824" y="1779662"/>
            <a:ext cx="5815896" cy="2507275"/>
          </a:xfrm>
        </p:spPr>
        <p:txBody>
          <a:bodyPr/>
          <a:lstStyle/>
          <a:p>
            <a:pPr lvl="0"/>
            <a:r>
              <a:rPr lang="uk-UA" sz="1400" dirty="0"/>
              <a:t>Тепловий лічильник в квартирі, що підключена до центрального опалення, дає змогу відслідкувати скільки тепла ви отримали та платити тільки за цю кількість.</a:t>
            </a:r>
          </a:p>
          <a:p>
            <a:pPr lvl="0"/>
            <a:r>
              <a:rPr lang="uk-UA" sz="1400" dirty="0"/>
              <a:t>Термостатичний вентиль на радіатор дозволить контролювати температуру в будинку, квартирі чи окремій кімнаті.</a:t>
            </a:r>
          </a:p>
          <a:p>
            <a:pPr lvl="0"/>
            <a:r>
              <a:rPr lang="uk-UA" sz="1400" dirty="0"/>
              <a:t>Розмір опалювального приладу повинен відповідати розміру приміщення, що отоплюється і його слід вимикати, якщо нікого немає в будинку.</a:t>
            </a:r>
          </a:p>
          <a:p>
            <a:endParaRPr lang="uk-UA" dirty="0"/>
          </a:p>
        </p:txBody>
      </p:sp>
      <p:pic>
        <p:nvPicPr>
          <p:cNvPr id="2050" name="Picture 2" descr="E:\Таина документи\Навчальна\Енергоефективність\Загрузки\5\images (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7654"/>
            <a:ext cx="2778993" cy="198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5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solidFill>
                  <a:schemeClr val="accent3">
                    <a:lumMod val="75000"/>
                  </a:schemeClr>
                </a:solidFill>
              </a:rPr>
              <a:t>Заощаджуємо тепло</a:t>
            </a:r>
            <a:endParaRPr lang="uk-UA" dirty="0">
              <a:solidFill>
                <a:schemeClr val="accent3">
                  <a:lumMod val="75000"/>
                </a:schemeClr>
              </a:solidFill>
            </a:endParaRPr>
          </a:p>
        </p:txBody>
      </p:sp>
      <p:sp>
        <p:nvSpPr>
          <p:cNvPr id="5" name="Текст 4"/>
          <p:cNvSpPr>
            <a:spLocks noGrp="1"/>
          </p:cNvSpPr>
          <p:nvPr>
            <p:ph type="body" idx="1"/>
          </p:nvPr>
        </p:nvSpPr>
        <p:spPr>
          <a:xfrm>
            <a:off x="2771800" y="1308156"/>
            <a:ext cx="6149655" cy="3279818"/>
          </a:xfrm>
        </p:spPr>
        <p:txBody>
          <a:bodyPr/>
          <a:lstStyle/>
          <a:p>
            <a:pPr lvl="0"/>
            <a:r>
              <a:rPr lang="uk-UA" sz="1200" dirty="0"/>
              <a:t>Система “тепла підлога” – спосіб підвести тепло саме туди, де воно найбільше потрібно. Наприклад, під робочий стіл або на ділянку підлоги, де ходять мешканці.</a:t>
            </a:r>
          </a:p>
          <a:p>
            <a:pPr lvl="0"/>
            <a:r>
              <a:rPr lang="uk-UA" sz="1200" dirty="0"/>
              <a:t>Перед початком кожного опалювального сезону слід перевіряти систему. Варто усунути повітряні пробки, відремонтувати місця можливого протікання, звертаючи особливу увагу на місця з’єднань частин системи. Це дозволить уникнути проривів  під час експлуатації системи у холодний період.</a:t>
            </a:r>
          </a:p>
          <a:p>
            <a:pPr lvl="0"/>
            <a:r>
              <a:rPr lang="uk-UA" sz="1200" dirty="0"/>
              <a:t>Газову колонку або бойлер, які відпрацювали 15-20 років, варто замінити, бо з часом ці пристрої втрачають ефективність.</a:t>
            </a:r>
          </a:p>
          <a:p>
            <a:pPr lvl="0"/>
            <a:r>
              <a:rPr lang="uk-UA" sz="1200" dirty="0"/>
              <a:t>Більша частина тепла з будинку втрачається трьома шляхами: через двері та вікна, через дах та через зовнішні стіни. Відповідно, їх слід утеплювати. Найбільш доступний варіант, який може обрати кожен - утеплити вікна поролоновими смужками, підтягнути дверні петлі та додатково оббити самі двері, задути монтажною піною місця виходу та входу труб з оселі.</a:t>
            </a:r>
          </a:p>
          <a:p>
            <a:endParaRPr lang="uk-UA" dirty="0"/>
          </a:p>
        </p:txBody>
      </p:sp>
      <p:pic>
        <p:nvPicPr>
          <p:cNvPr id="1026" name="Picture 2" descr="E:\Таина документи\Навчальна\Енергоефективність\Загрузки\5\Без названия (3).jpg"/>
          <p:cNvPicPr>
            <a:picLocks noChangeAspect="1" noChangeArrowheads="1"/>
          </p:cNvPicPr>
          <p:nvPr/>
        </p:nvPicPr>
        <p:blipFill rotWithShape="1">
          <a:blip r:embed="rId2">
            <a:extLst>
              <a:ext uri="{28A0092B-C50C-407E-A947-70E740481C1C}">
                <a14:useLocalDpi xmlns:a14="http://schemas.microsoft.com/office/drawing/2010/main" val="0"/>
              </a:ext>
            </a:extLst>
          </a:blip>
          <a:srcRect l="5779" r="6883"/>
          <a:stretch/>
        </p:blipFill>
        <p:spPr bwMode="auto">
          <a:xfrm>
            <a:off x="107504" y="1285862"/>
            <a:ext cx="275383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8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699792" y="699542"/>
            <a:ext cx="5700142" cy="635400"/>
          </a:xfrm>
        </p:spPr>
        <p:txBody>
          <a:bodyPr/>
          <a:lstStyle/>
          <a:p>
            <a:r>
              <a:rPr lang="uk-UA" dirty="0" smtClean="0">
                <a:solidFill>
                  <a:schemeClr val="accent4">
                    <a:lumMod val="75000"/>
                  </a:schemeClr>
                </a:solidFill>
              </a:rPr>
              <a:t>Заощаджуємо тепло</a:t>
            </a:r>
            <a:endParaRPr lang="uk-UA" dirty="0">
              <a:solidFill>
                <a:schemeClr val="accent4">
                  <a:lumMod val="75000"/>
                </a:schemeClr>
              </a:solidFill>
            </a:endParaRPr>
          </a:p>
        </p:txBody>
      </p:sp>
      <p:sp>
        <p:nvSpPr>
          <p:cNvPr id="5" name="Текст 4"/>
          <p:cNvSpPr>
            <a:spLocks noGrp="1"/>
          </p:cNvSpPr>
          <p:nvPr>
            <p:ph type="body" idx="1"/>
          </p:nvPr>
        </p:nvSpPr>
        <p:spPr/>
        <p:txBody>
          <a:bodyPr/>
          <a:lstStyle/>
          <a:p>
            <a:pPr lvl="0"/>
            <a:r>
              <a:rPr lang="uk-UA" sz="1400" dirty="0"/>
              <a:t>Вікна з подвійним або потрійним заскленням у кілька разів зменшують втрати тепла.</a:t>
            </a:r>
          </a:p>
          <a:p>
            <a:pPr lvl="0"/>
            <a:r>
              <a:rPr lang="uk-UA" sz="1400" dirty="0"/>
              <a:t>Необхідно підвищити теплоізоляцію вхідних дверей, звертаючи увагу на низ, верх та бічні стики між дверима і стіною.</a:t>
            </a:r>
          </a:p>
          <a:p>
            <a:pPr lvl="0"/>
            <a:r>
              <a:rPr lang="uk-UA" sz="1400" dirty="0"/>
              <a:t>Щільні штори допомагають утримувати тепло в оселі, але заважають надходженню тепла з радіаторів.</a:t>
            </a:r>
          </a:p>
          <a:p>
            <a:pPr lvl="0"/>
            <a:r>
              <a:rPr lang="uk-UA" sz="1400" dirty="0"/>
              <a:t>Товстий килим знижує тепловитрати, які йдуть через підлогу.</a:t>
            </a:r>
          </a:p>
          <a:p>
            <a:pPr lvl="0"/>
            <a:r>
              <a:rPr lang="uk-UA" sz="1400" dirty="0"/>
              <a:t>Модернізація системи вентиляції, а саме рекуперація тепла, – це реальний спосіб економії.</a:t>
            </a:r>
          </a:p>
          <a:p>
            <a:endParaRPr lang="uk-UA" dirty="0"/>
          </a:p>
        </p:txBody>
      </p:sp>
      <p:pic>
        <p:nvPicPr>
          <p:cNvPr id="6" name="Рисунок 5" descr="http://saee.gov.ua/documents/images/energo-03.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31590"/>
            <a:ext cx="2088232" cy="2880320"/>
          </a:xfrm>
          <a:prstGeom prst="rect">
            <a:avLst/>
          </a:prstGeom>
          <a:noFill/>
          <a:ln>
            <a:noFill/>
          </a:ln>
        </p:spPr>
      </p:pic>
    </p:spTree>
    <p:extLst>
      <p:ext uri="{BB962C8B-B14F-4D97-AF65-F5344CB8AC3E}">
        <p14:creationId xmlns:p14="http://schemas.microsoft.com/office/powerpoint/2010/main" val="25758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9"/>
          <p:cNvSpPr txBox="1">
            <a:spLocks noGrp="1"/>
          </p:cNvSpPr>
          <p:nvPr>
            <p:ph type="title"/>
          </p:nvPr>
        </p:nvSpPr>
        <p:spPr>
          <a:xfrm>
            <a:off x="251520" y="123478"/>
            <a:ext cx="4045200" cy="131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sz="3600" dirty="0" smtClean="0"/>
              <a:t>Поради</a:t>
            </a:r>
            <a:r>
              <a:rPr lang="uk-UA" dirty="0" smtClean="0"/>
              <a:t> </a:t>
            </a:r>
            <a:r>
              <a:rPr lang="ru" dirty="0" smtClean="0"/>
              <a:t> </a:t>
            </a:r>
            <a:br>
              <a:rPr lang="ru" dirty="0" smtClean="0"/>
            </a:br>
            <a:endParaRPr sz="2000" b="0" dirty="0"/>
          </a:p>
        </p:txBody>
      </p:sp>
      <p:sp>
        <p:nvSpPr>
          <p:cNvPr id="2" name="Подзаголовок 1"/>
          <p:cNvSpPr>
            <a:spLocks noGrp="1"/>
          </p:cNvSpPr>
          <p:nvPr>
            <p:ph type="subTitle" idx="1"/>
          </p:nvPr>
        </p:nvSpPr>
        <p:spPr>
          <a:xfrm>
            <a:off x="251520" y="1563638"/>
            <a:ext cx="4045200" cy="3024336"/>
          </a:xfrm>
        </p:spPr>
        <p:txBody>
          <a:bodyPr/>
          <a:lstStyle/>
          <a:p>
            <a:pPr algn="l">
              <a:buFont typeface="Arial" panose="020B0604020202020204" pitchFamily="34" charset="0"/>
              <a:buChar char="•"/>
            </a:pPr>
            <a:r>
              <a:rPr lang="uk-UA" sz="1400" dirty="0">
                <a:latin typeface="Tahoma" pitchFamily="34" charset="0"/>
                <a:cs typeface="Tahoma" pitchFamily="34" charset="0"/>
              </a:rPr>
              <a:t>Радіатор опалення не слід </a:t>
            </a:r>
            <a:r>
              <a:rPr lang="uk-UA" sz="1400" dirty="0" smtClean="0">
                <a:latin typeface="Tahoma" pitchFamily="34" charset="0"/>
                <a:cs typeface="Tahoma" pitchFamily="34" charset="0"/>
              </a:rPr>
              <a:t>закривати шторами </a:t>
            </a:r>
            <a:r>
              <a:rPr lang="uk-UA" sz="1400" dirty="0">
                <a:latin typeface="Tahoma" pitchFamily="34" charset="0"/>
                <a:cs typeface="Tahoma" pitchFamily="34" charset="0"/>
              </a:rPr>
              <a:t>і предметами меблів – так тепло буде розподілятися рівномірно. </a:t>
            </a:r>
            <a:endParaRPr lang="uk-UA" sz="1400" dirty="0" smtClean="0">
              <a:latin typeface="Tahoma" pitchFamily="34" charset="0"/>
              <a:cs typeface="Tahoma" pitchFamily="34" charset="0"/>
            </a:endParaRPr>
          </a:p>
          <a:p>
            <a:pPr algn="l">
              <a:buFont typeface="Arial" panose="020B0604020202020204" pitchFamily="34" charset="0"/>
              <a:buChar char="•"/>
            </a:pPr>
            <a:r>
              <a:rPr lang="uk-UA" sz="1400" dirty="0" smtClean="0">
                <a:latin typeface="Tahoma" pitchFamily="34" charset="0"/>
                <a:cs typeface="Tahoma" pitchFamily="34" charset="0"/>
              </a:rPr>
              <a:t>Екран </a:t>
            </a:r>
            <a:r>
              <a:rPr lang="uk-UA" sz="1400" dirty="0">
                <a:latin typeface="Tahoma" pitchFamily="34" charset="0"/>
                <a:cs typeface="Tahoma" pitchFamily="34" charset="0"/>
              </a:rPr>
              <a:t>з фольги, встановлений між радіатором і стіною підвищить температуру в приміщенні на один градус.</a:t>
            </a:r>
            <a:endParaRPr lang="ru-RU" sz="1400" dirty="0">
              <a:latin typeface="Tahoma" pitchFamily="34" charset="0"/>
              <a:cs typeface="Tahoma" pitchFamily="34" charset="0"/>
            </a:endParaRPr>
          </a:p>
          <a:p>
            <a:pPr algn="l">
              <a:buFont typeface="Arial" panose="020B0604020202020204" pitchFamily="34" charset="0"/>
              <a:buChar char="•"/>
            </a:pPr>
            <a:r>
              <a:rPr lang="uk-UA" sz="1400" dirty="0">
                <a:latin typeface="Tahoma" pitchFamily="34" charset="0"/>
                <a:cs typeface="Tahoma" pitchFamily="34" charset="0"/>
              </a:rPr>
              <a:t>Балкон або лоджію слід  засклити</a:t>
            </a:r>
            <a:r>
              <a:rPr lang="uk-UA" sz="1400" dirty="0" smtClean="0">
                <a:latin typeface="Tahoma" pitchFamily="34" charset="0"/>
                <a:cs typeface="Tahoma" pitchFamily="34" charset="0"/>
              </a:rPr>
              <a:t>.</a:t>
            </a:r>
          </a:p>
          <a:p>
            <a:pPr algn="l">
              <a:buFont typeface="Arial" panose="020B0604020202020204" pitchFamily="34" charset="0"/>
              <a:buChar char="•"/>
            </a:pPr>
            <a:r>
              <a:rPr lang="uk-UA" sz="1400" dirty="0"/>
              <a:t>Закриваючи на ніч штори, можна зменшити втрати тепла через вікна.</a:t>
            </a:r>
          </a:p>
          <a:p>
            <a:pPr algn="l">
              <a:buFont typeface="Arial" panose="020B0604020202020204" pitchFamily="34" charset="0"/>
              <a:buChar char="•"/>
            </a:pPr>
            <a:endParaRPr lang="ru-RU" sz="1400" dirty="0">
              <a:latin typeface="Tahoma" pitchFamily="34" charset="0"/>
              <a:cs typeface="Tahoma" pitchFamily="34" charset="0"/>
            </a:endParaRPr>
          </a:p>
          <a:p>
            <a:endParaRPr lang="uk-UA" dirty="0"/>
          </a:p>
        </p:txBody>
      </p:sp>
      <p:pic>
        <p:nvPicPr>
          <p:cNvPr id="5128" name="Picture 8" descr="E:\Таина документи\Навчальна\Енергоефективність\Загрузки\5\images (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99542"/>
            <a:ext cx="3460838"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9450" y="1322450"/>
            <a:ext cx="7688100" cy="961268"/>
          </a:xfrm>
        </p:spPr>
        <p:txBody>
          <a:bodyPr/>
          <a:lstStyle/>
          <a:p>
            <a:r>
              <a:rPr lang="uk-UA" dirty="0" smtClean="0"/>
              <a:t>Економія води</a:t>
            </a:r>
            <a:endParaRPr lang="uk-UA" dirty="0"/>
          </a:p>
        </p:txBody>
      </p:sp>
      <p:sp>
        <p:nvSpPr>
          <p:cNvPr id="5" name="Подзаголовок 4"/>
          <p:cNvSpPr>
            <a:spLocks noGrp="1"/>
          </p:cNvSpPr>
          <p:nvPr>
            <p:ph type="subTitle" idx="1"/>
          </p:nvPr>
        </p:nvSpPr>
        <p:spPr>
          <a:xfrm>
            <a:off x="729627" y="2427734"/>
            <a:ext cx="7688100" cy="1286366"/>
          </a:xfrm>
        </p:spPr>
        <p:txBody>
          <a:bodyPr/>
          <a:lstStyle/>
          <a:p>
            <a:pPr algn="just"/>
            <a:r>
              <a:rPr lang="uk-UA" dirty="0" smtClean="0"/>
              <a:t>        Кран</a:t>
            </a:r>
            <a:r>
              <a:rPr lang="uk-UA" dirty="0"/>
              <a:t>, що протікає, призводить до втрат 7000 літрів води на рік (за умови, що вона крапає повільно). Якщо ж вода біжить тоненькою цівкою, то її втрати становитимуть до 30 000 літрів, на рік.</a:t>
            </a:r>
          </a:p>
          <a:p>
            <a:endParaRPr lang="uk-UA" dirty="0"/>
          </a:p>
        </p:txBody>
      </p:sp>
    </p:spTree>
    <p:extLst>
      <p:ext uri="{BB962C8B-B14F-4D97-AF65-F5344CB8AC3E}">
        <p14:creationId xmlns:p14="http://schemas.microsoft.com/office/powerpoint/2010/main" val="359586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ctrTitle"/>
          </p:nvPr>
        </p:nvSpPr>
        <p:spPr>
          <a:xfrm>
            <a:off x="2371725" y="630224"/>
            <a:ext cx="6331500" cy="2157550"/>
          </a:xfrm>
          <a:prstGeom prst="rect">
            <a:avLst/>
          </a:prstGeom>
        </p:spPr>
        <p:txBody>
          <a:bodyPr spcFirstLastPara="1" wrap="square" lIns="91425" tIns="91425" rIns="91425" bIns="91425" anchor="t" anchorCtr="0">
            <a:noAutofit/>
          </a:bodyPr>
          <a:lstStyle/>
          <a:p>
            <a:pPr algn="ctr">
              <a:buClr>
                <a:srgbClr val="000000"/>
              </a:buClr>
              <a:buSzPts val="1100"/>
            </a:pPr>
            <a:r>
              <a:rPr lang="uk-UA" sz="1800" dirty="0">
                <a:latin typeface="Tahoma" pitchFamily="34" charset="0"/>
                <a:cs typeface="Tahoma" pitchFamily="34" charset="0"/>
              </a:rPr>
              <a:t>Говорячи про проблему енергозбереження </a:t>
            </a:r>
            <a:r>
              <a:rPr lang="uk-UA" sz="1800">
                <a:latin typeface="Tahoma" pitchFamily="34" charset="0"/>
                <a:cs typeface="Tahoma" pitchFamily="34" charset="0"/>
              </a:rPr>
              <a:t>в </a:t>
            </a:r>
            <a:r>
              <a:rPr lang="uk-UA" sz="1800" smtClean="0">
                <a:latin typeface="Tahoma" pitchFamily="34" charset="0"/>
                <a:cs typeface="Tahoma" pitchFamily="34" charset="0"/>
              </a:rPr>
              <a:t>промисловості та на </a:t>
            </a:r>
            <a:r>
              <a:rPr lang="uk-UA" sz="1800" dirty="0" smtClean="0">
                <a:latin typeface="Tahoma" pitchFamily="34" charset="0"/>
                <a:cs typeface="Tahoma" pitchFamily="34" charset="0"/>
              </a:rPr>
              <a:t>підприємствах</a:t>
            </a:r>
            <a:r>
              <a:rPr lang="uk-UA" sz="1800" dirty="0">
                <a:latin typeface="Tahoma" pitchFamily="34" charset="0"/>
                <a:cs typeface="Tahoma" pitchFamily="34" charset="0"/>
              </a:rPr>
              <a:t>, ми дуже часто забуваємо про економію в побуті,  адже розумне самообмеження, прийняття заходів по утепленню </a:t>
            </a:r>
            <a:r>
              <a:rPr lang="uk-UA" sz="1800" dirty="0" smtClean="0">
                <a:latin typeface="Tahoma" pitchFamily="34" charset="0"/>
                <a:cs typeface="Tahoma" pitchFamily="34" charset="0"/>
              </a:rPr>
              <a:t>квартири чи </a:t>
            </a:r>
            <a:r>
              <a:rPr lang="uk-UA" sz="1800" dirty="0" err="1" smtClean="0">
                <a:latin typeface="Tahoma" pitchFamily="34" charset="0"/>
                <a:cs typeface="Tahoma" pitchFamily="34" charset="0"/>
              </a:rPr>
              <a:t>будинк</a:t>
            </a:r>
            <a:r>
              <a:rPr lang="ru-RU" sz="1800" dirty="0">
                <a:latin typeface="Tahoma" pitchFamily="34" charset="0"/>
                <a:cs typeface="Tahoma" pitchFamily="34" charset="0"/>
              </a:rPr>
              <a:t>у</a:t>
            </a:r>
            <a:r>
              <a:rPr lang="uk-UA" sz="1800" dirty="0">
                <a:latin typeface="Tahoma" pitchFamily="34" charset="0"/>
                <a:cs typeface="Tahoma" pitchFamily="34" charset="0"/>
              </a:rPr>
              <a:t>, дозволить заощадити досить </a:t>
            </a:r>
            <a:r>
              <a:rPr lang="uk-UA" sz="1800">
                <a:latin typeface="Tahoma" pitchFamily="34" charset="0"/>
                <a:cs typeface="Tahoma" pitchFamily="34" charset="0"/>
              </a:rPr>
              <a:t>значні </a:t>
            </a:r>
            <a:r>
              <a:rPr lang="uk-UA" sz="1800" smtClean="0">
                <a:latin typeface="Tahoma" pitchFamily="34" charset="0"/>
                <a:cs typeface="Tahoma" pitchFamily="34" charset="0"/>
              </a:rPr>
              <a:t>суми коштів </a:t>
            </a:r>
            <a:r>
              <a:rPr lang="uk-UA" sz="1800" dirty="0">
                <a:latin typeface="Tahoma" pitchFamily="34" charset="0"/>
                <a:cs typeface="Tahoma" pitchFamily="34" charset="0"/>
              </a:rPr>
              <a:t>при оплаті комунальних послуг. </a:t>
            </a:r>
            <a:r>
              <a:rPr lang="ru-RU" sz="3200" dirty="0">
                <a:latin typeface="Tahoma" pitchFamily="34" charset="0"/>
                <a:cs typeface="Tahoma" pitchFamily="34" charset="0"/>
              </a:rPr>
              <a:t/>
            </a:r>
            <a:br>
              <a:rPr lang="ru-RU" sz="3200" dirty="0">
                <a:latin typeface="Tahoma" pitchFamily="34" charset="0"/>
                <a:cs typeface="Tahoma" pitchFamily="34" charset="0"/>
              </a:rPr>
            </a:br>
            <a:endParaRPr sz="3000" dirty="0"/>
          </a:p>
        </p:txBody>
      </p:sp>
      <p:sp>
        <p:nvSpPr>
          <p:cNvPr id="126" name="Google Shape;126;p19"/>
          <p:cNvSpPr txBox="1">
            <a:spLocks noGrp="1"/>
          </p:cNvSpPr>
          <p:nvPr>
            <p:ph type="subTitle" idx="1"/>
          </p:nvPr>
        </p:nvSpPr>
        <p:spPr>
          <a:xfrm>
            <a:off x="2390267" y="3723878"/>
            <a:ext cx="6331500" cy="756272"/>
          </a:xfrm>
          <a:prstGeom prst="rect">
            <a:avLst/>
          </a:prstGeom>
        </p:spPr>
        <p:txBody>
          <a:bodyPr spcFirstLastPara="1" wrap="square" lIns="91425" tIns="91425" rIns="91425" bIns="91425" anchor="b" anchorCtr="0">
            <a:noAutofit/>
          </a:bodyPr>
          <a:lstStyle/>
          <a:p>
            <a:pPr marL="342900" lvl="0" algn="l" rtl="0">
              <a:spcBef>
                <a:spcPts val="0"/>
              </a:spcBef>
              <a:spcAft>
                <a:spcPts val="0"/>
              </a:spcAft>
              <a:buFont typeface="Wingdings" panose="05000000000000000000" pitchFamily="2" charset="2"/>
              <a:buChar char="q"/>
            </a:pPr>
            <a:r>
              <a:rPr lang="uk-UA" sz="2000" smtClean="0">
                <a:solidFill>
                  <a:schemeClr val="accent1">
                    <a:lumMod val="50000"/>
                  </a:schemeClr>
                </a:solidFill>
              </a:rPr>
              <a:t>Енергоефективність і енергозбереження  </a:t>
            </a:r>
            <a:r>
              <a:rPr lang="uk-UA" sz="2000" dirty="0" smtClean="0">
                <a:solidFill>
                  <a:schemeClr val="accent1">
                    <a:lumMod val="50000"/>
                  </a:schemeClr>
                </a:solidFill>
              </a:rPr>
              <a:t>у побуті доступне кожній родині</a:t>
            </a:r>
            <a:endParaRPr sz="2000" dirty="0">
              <a:solidFill>
                <a:schemeClr val="accent1">
                  <a:lumMod val="50000"/>
                </a:schemeClr>
              </a:solidFill>
            </a:endParaRPr>
          </a:p>
        </p:txBody>
      </p:sp>
      <p:pic>
        <p:nvPicPr>
          <p:cNvPr id="6" name="Picture 2" descr="E:\Таина документи\Навчальна\Енергоефективність\Загрузки\5\images (5).jpg"/>
          <p:cNvPicPr>
            <a:picLocks noChangeAspect="1" noChangeArrowheads="1"/>
          </p:cNvPicPr>
          <p:nvPr/>
        </p:nvPicPr>
        <p:blipFill rotWithShape="1">
          <a:blip r:embed="rId3">
            <a:extLst>
              <a:ext uri="{28A0092B-C50C-407E-A947-70E740481C1C}">
                <a14:useLocalDpi xmlns:a14="http://schemas.microsoft.com/office/drawing/2010/main" val="0"/>
              </a:ext>
            </a:extLst>
          </a:blip>
          <a:srcRect l="10911" r="11478"/>
          <a:stretch/>
        </p:blipFill>
        <p:spPr bwMode="auto">
          <a:xfrm>
            <a:off x="251521" y="1851670"/>
            <a:ext cx="2376264" cy="1854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91"/>
        <p:cNvGrpSpPr/>
        <p:nvPr/>
      </p:nvGrpSpPr>
      <p:grpSpPr>
        <a:xfrm>
          <a:off x="0" y="0"/>
          <a:ext cx="0" cy="0"/>
          <a:chOff x="0" y="0"/>
          <a:chExt cx="0" cy="0"/>
        </a:xfrm>
      </p:grpSpPr>
      <p:sp>
        <p:nvSpPr>
          <p:cNvPr id="492" name="Google Shape;492;p30"/>
          <p:cNvSpPr txBox="1">
            <a:spLocks noGrp="1"/>
          </p:cNvSpPr>
          <p:nvPr>
            <p:ph type="ctrTitle"/>
          </p:nvPr>
        </p:nvSpPr>
        <p:spPr>
          <a:xfrm>
            <a:off x="1691680" y="915566"/>
            <a:ext cx="2330382" cy="529220"/>
          </a:xfrm>
          <a:prstGeom prst="rect">
            <a:avLst/>
          </a:prstGeom>
        </p:spPr>
        <p:txBody>
          <a:bodyPr spcFirstLastPara="1" wrap="square" lIns="91425" tIns="91425" rIns="91425" bIns="91425" anchor="t" anchorCtr="0">
            <a:noAutofit/>
          </a:bodyPr>
          <a:lstStyle/>
          <a:p>
            <a:r>
              <a:rPr lang="uk-UA" sz="1600" dirty="0" smtClean="0"/>
              <a:t>Цікаві факти:</a:t>
            </a:r>
            <a:r>
              <a:rPr lang="uk-UA" sz="1200" dirty="0"/>
              <a:t/>
            </a:r>
            <a:br>
              <a:rPr lang="uk-UA" sz="1200" dirty="0"/>
            </a:br>
            <a:endParaRPr sz="1200" dirty="0"/>
          </a:p>
        </p:txBody>
      </p:sp>
      <p:sp>
        <p:nvSpPr>
          <p:cNvPr id="493" name="Google Shape;493;p30"/>
          <p:cNvSpPr txBox="1">
            <a:spLocks noGrp="1"/>
          </p:cNvSpPr>
          <p:nvPr>
            <p:ph type="subTitle" idx="1"/>
          </p:nvPr>
        </p:nvSpPr>
        <p:spPr>
          <a:xfrm>
            <a:off x="1187624" y="1779662"/>
            <a:ext cx="7688100" cy="1970600"/>
          </a:xfrm>
          <a:prstGeom prst="rect">
            <a:avLst/>
          </a:prstGeom>
        </p:spPr>
        <p:txBody>
          <a:bodyPr spcFirstLastPara="1" wrap="square" lIns="91425" tIns="91425" rIns="91425" bIns="91425" anchor="t" anchorCtr="0">
            <a:noAutofit/>
          </a:bodyPr>
          <a:lstStyle/>
          <a:p>
            <a:pPr marL="0" indent="0">
              <a:spcAft>
                <a:spcPts val="1600"/>
              </a:spcAft>
            </a:pPr>
            <a:r>
              <a:rPr lang="uk-UA" sz="3200" dirty="0"/>
              <a:t>Зниження рівня споживання гарячої води на 50 літрів за добу веде до щорічної економії 100 літрів мазуту.</a:t>
            </a:r>
          </a:p>
          <a:p>
            <a:pPr marL="0" lvl="0" indent="0" algn="l" rtl="0">
              <a:spcBef>
                <a:spcPts val="0"/>
              </a:spcBef>
              <a:spcAft>
                <a:spcPts val="1600"/>
              </a:spcAft>
              <a:buNone/>
            </a:pPr>
            <a:endParaRPr sz="3000"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sz="3200" dirty="0">
                <a:solidFill>
                  <a:schemeClr val="accent1"/>
                </a:solidFill>
              </a:rPr>
              <a:t>Заощаджуємо гарячу воду</a:t>
            </a:r>
            <a:endParaRPr lang="uk-UA" dirty="0">
              <a:solidFill>
                <a:schemeClr val="accent1"/>
              </a:solidFill>
            </a:endParaRPr>
          </a:p>
        </p:txBody>
      </p:sp>
      <p:sp>
        <p:nvSpPr>
          <p:cNvPr id="6" name="Текст 5"/>
          <p:cNvSpPr>
            <a:spLocks noGrp="1"/>
          </p:cNvSpPr>
          <p:nvPr>
            <p:ph type="body" idx="1"/>
          </p:nvPr>
        </p:nvSpPr>
        <p:spPr>
          <a:xfrm>
            <a:off x="2404860" y="1347614"/>
            <a:ext cx="6321600" cy="3312368"/>
          </a:xfrm>
        </p:spPr>
        <p:txBody>
          <a:bodyPr/>
          <a:lstStyle/>
          <a:p>
            <a:pPr lvl="0"/>
            <a:r>
              <a:rPr lang="uk-UA" sz="1200" dirty="0"/>
              <a:t>Закривати воду, якщо не користуєтеся водою тут і зараз. Немає нічого складного в тому, щоб закрити кран під час гоління, чищення зубів, зняття шкірки з овочів і фруктів. Якщо простіше не думати про це – варто встановити електронний змішувач. Тоді вода литиметься лише тоді, коли хтось підноситимете руки або посуд.</a:t>
            </a:r>
          </a:p>
          <a:p>
            <a:pPr lvl="0"/>
            <a:r>
              <a:rPr lang="uk-UA" sz="1200" dirty="0"/>
              <a:t>Ощадливіше користуватися змішувачем у вигляді ручки, ніж стандартними двома кранами. Можна встановити комфортну температуру, вмикати та вимикати кран одним рухом, а не крутити крани щоразу, марно витрачаючи воду та гаючи час.</a:t>
            </a:r>
          </a:p>
          <a:p>
            <a:pPr lvl="0"/>
            <a:r>
              <a:rPr lang="uk-UA" sz="1200" dirty="0"/>
              <a:t>Необхідно стежити за станом сантехніки та вчасно ремонтувати її. З крану, що протікає, щомісяця виливаються сотні та тисячі літрів води. Це дорівнює кільком ваннам.</a:t>
            </a:r>
          </a:p>
          <a:p>
            <a:pPr lvl="0"/>
            <a:r>
              <a:rPr lang="uk-UA" sz="1200" dirty="0"/>
              <a:t>Якщо в будинку центральне водопостачання, то варто встановити лічильники на воду, як гарячу, так і холодну. Інакше людина сплачуватиме з власної кишені за кожен прорив на трасі або за сусіда, який не відремонтував свій кран.</a:t>
            </a:r>
          </a:p>
          <a:p>
            <a:endParaRPr lang="uk-UA" dirty="0"/>
          </a:p>
        </p:txBody>
      </p:sp>
      <p:pic>
        <p:nvPicPr>
          <p:cNvPr id="7" name="Рисунок 6" descr="http://saee.gov.ua/documents/images/energo-02.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7614"/>
            <a:ext cx="2381250" cy="2571750"/>
          </a:xfrm>
          <a:prstGeom prst="rect">
            <a:avLst/>
          </a:prstGeom>
          <a:noFill/>
          <a:ln>
            <a:noFill/>
          </a:ln>
        </p:spPr>
      </p:pic>
    </p:spTree>
    <p:extLst>
      <p:ext uri="{BB962C8B-B14F-4D97-AF65-F5344CB8AC3E}">
        <p14:creationId xmlns:p14="http://schemas.microsoft.com/office/powerpoint/2010/main" val="39783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a:solidFill>
                  <a:schemeClr val="accent1"/>
                </a:solidFill>
              </a:rPr>
              <a:t>Заощаджуємо гарячу воду</a:t>
            </a:r>
            <a:endParaRPr lang="uk-UA" dirty="0">
              <a:solidFill>
                <a:schemeClr val="accent1"/>
              </a:solidFill>
            </a:endParaRPr>
          </a:p>
        </p:txBody>
      </p:sp>
      <p:sp>
        <p:nvSpPr>
          <p:cNvPr id="3" name="Текст 2"/>
          <p:cNvSpPr>
            <a:spLocks noGrp="1"/>
          </p:cNvSpPr>
          <p:nvPr>
            <p:ph type="body" idx="1"/>
          </p:nvPr>
        </p:nvSpPr>
        <p:spPr>
          <a:xfrm>
            <a:off x="2411760" y="1779662"/>
            <a:ext cx="6321600" cy="2776174"/>
          </a:xfrm>
        </p:spPr>
        <p:txBody>
          <a:bodyPr/>
          <a:lstStyle/>
          <a:p>
            <a:pPr lvl="0"/>
            <a:r>
              <a:rPr lang="uk-UA" sz="1200" dirty="0"/>
              <a:t>Приймати душ економніше, ніж ванну. Через насадки, які розпилюють воду, витратиться у кілька разів менше води.</a:t>
            </a:r>
          </a:p>
          <a:p>
            <a:pPr lvl="0"/>
            <a:r>
              <a:rPr lang="uk-UA" sz="1200" dirty="0"/>
              <a:t>Для заощадження води під час миття посуду варто встановити подвійну раковину. Тоді можна мити посуд в одній частині, а полоскати – в іншій.</a:t>
            </a:r>
          </a:p>
          <a:p>
            <a:pPr lvl="0"/>
            <a:r>
              <a:rPr lang="uk-UA" sz="1200" dirty="0"/>
              <a:t>Не рекомендується розморожувати продукти – м’ясо, рибу - під струменем. Це не лише марне витрачання води та тепла, але й знищення корисних речовин продуктів.</a:t>
            </a:r>
          </a:p>
          <a:p>
            <a:pPr lvl="0"/>
            <a:r>
              <a:rPr lang="uk-UA" sz="1200" dirty="0"/>
              <a:t>Слід використовувати побутові прилади, які заощаджують працю, час та ресурси. Наприклад, автоматичні пральні машини, посудомийні машини тощо.</a:t>
            </a:r>
          </a:p>
          <a:p>
            <a:pPr lvl="0"/>
            <a:r>
              <a:rPr lang="uk-UA" sz="1200" dirty="0"/>
              <a:t>Необхідно перекривати вентиль для води, якщо приміщення залишають на кілька днів.</a:t>
            </a:r>
          </a:p>
          <a:p>
            <a:endParaRPr lang="uk-UA" dirty="0"/>
          </a:p>
        </p:txBody>
      </p:sp>
      <p:pic>
        <p:nvPicPr>
          <p:cNvPr id="4" name="Рисунок 3" descr="http://saee.gov.ua/documents/images/energo-02.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75606"/>
            <a:ext cx="2381250" cy="2571750"/>
          </a:xfrm>
          <a:prstGeom prst="rect">
            <a:avLst/>
          </a:prstGeom>
          <a:noFill/>
          <a:ln>
            <a:noFill/>
          </a:ln>
        </p:spPr>
      </p:pic>
    </p:spTree>
    <p:extLst>
      <p:ext uri="{BB962C8B-B14F-4D97-AF65-F5344CB8AC3E}">
        <p14:creationId xmlns:p14="http://schemas.microsoft.com/office/powerpoint/2010/main" val="102460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1059582"/>
            <a:ext cx="5544616" cy="3384376"/>
          </a:xfrm>
        </p:spPr>
        <p:txBody>
          <a:bodyPr/>
          <a:lstStyle/>
          <a:p>
            <a:r>
              <a:rPr lang="uk-UA" sz="1600" dirty="0"/>
              <a:t>З</a:t>
            </a:r>
            <a:r>
              <a:rPr lang="uk-UA" sz="1600" dirty="0" smtClean="0"/>
              <a:t>а </a:t>
            </a:r>
            <a:r>
              <a:rPr lang="uk-UA" sz="1600" dirty="0"/>
              <a:t>підрахунками спеціалістів Інституту електродинаміки НАН України, потенціал енергії вітру в 2000 разів перевищує сучасне виробництво енергії в Україні</a:t>
            </a:r>
            <a:r>
              <a:rPr lang="uk-UA" sz="1600" dirty="0" smtClean="0"/>
              <a:t>. </a:t>
            </a:r>
            <a:br>
              <a:rPr lang="uk-UA" sz="1600" dirty="0" smtClean="0"/>
            </a:br>
            <a:r>
              <a:rPr lang="uk-UA" sz="1600" dirty="0" smtClean="0"/>
              <a:t/>
            </a:r>
            <a:br>
              <a:rPr lang="uk-UA" sz="1600" dirty="0" smtClean="0"/>
            </a:br>
            <a:r>
              <a:rPr lang="uk-UA" sz="1600" dirty="0" smtClean="0"/>
              <a:t>Загальний </a:t>
            </a:r>
            <a:r>
              <a:rPr lang="uk-UA" sz="1600" dirty="0"/>
              <a:t>потенціал </a:t>
            </a:r>
            <a:r>
              <a:rPr lang="uk-UA" sz="1600" dirty="0" err="1"/>
              <a:t>енергоощадності</a:t>
            </a:r>
            <a:r>
              <a:rPr lang="uk-UA" sz="1600" dirty="0"/>
              <a:t> в Україні становить близько 45 % від обсягу спожитих паливно-енергетичних ресурсів.</a:t>
            </a:r>
            <a:br>
              <a:rPr lang="uk-UA" sz="1600" dirty="0"/>
            </a:br>
            <a:r>
              <a:rPr lang="uk-UA" sz="1600" dirty="0" smtClean="0"/>
              <a:t/>
            </a:r>
            <a:br>
              <a:rPr lang="uk-UA" sz="1600" dirty="0" smtClean="0"/>
            </a:br>
            <a:r>
              <a:rPr lang="uk-UA" sz="1600" dirty="0" smtClean="0"/>
              <a:t>Щодня </a:t>
            </a:r>
            <a:r>
              <a:rPr lang="uk-UA" sz="1600" dirty="0"/>
              <a:t>енергетичні витрати в Україні сягають 100 мільйонів гривень. Тільки води ми втрачаємо на 4 мільйони гривень. Усе це негативно впливає на національну економіку країни. Розумне й ефективне </a:t>
            </a:r>
            <a:r>
              <a:rPr lang="uk-UA" sz="1600" dirty="0" err="1"/>
              <a:t>енергокористування</a:t>
            </a:r>
            <a:r>
              <a:rPr lang="uk-UA" sz="1600" dirty="0"/>
              <a:t> є ключовим чинником створення нових робочих місць та економічного </a:t>
            </a:r>
            <a:r>
              <a:rPr lang="uk-UA" sz="1600" dirty="0" smtClean="0"/>
              <a:t>зростання.</a:t>
            </a:r>
            <a:endParaRPr lang="uk-UA" dirty="0"/>
          </a:p>
        </p:txBody>
      </p:sp>
      <p:pic>
        <p:nvPicPr>
          <p:cNvPr id="3074" name="Picture 2" descr="E:\Таина документи\Навчальна\Енергоефективність\Загрузки\5\03-05-16-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068" y="267494"/>
            <a:ext cx="3037022"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E:\Таина документи\Навчальна\Енергоефективність\Загрузки\5\ccace694072764543cd424014be4301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76068" y="2571750"/>
            <a:ext cx="3072947" cy="1921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9871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0"/>
        <p:cNvGrpSpPr/>
        <p:nvPr/>
      </p:nvGrpSpPr>
      <p:grpSpPr>
        <a:xfrm>
          <a:off x="0" y="0"/>
          <a:ext cx="0" cy="0"/>
          <a:chOff x="0" y="0"/>
          <a:chExt cx="0" cy="0"/>
        </a:xfrm>
      </p:grpSpPr>
      <p:sp>
        <p:nvSpPr>
          <p:cNvPr id="5" name="Текст 4"/>
          <p:cNvSpPr>
            <a:spLocks noGrp="1"/>
          </p:cNvSpPr>
          <p:nvPr>
            <p:ph type="body" idx="1"/>
          </p:nvPr>
        </p:nvSpPr>
        <p:spPr>
          <a:xfrm>
            <a:off x="251520" y="771550"/>
            <a:ext cx="8480192" cy="3816424"/>
          </a:xfrm>
        </p:spPr>
        <p:txBody>
          <a:bodyPr/>
          <a:lstStyle/>
          <a:p>
            <a:pPr marL="114300" indent="0">
              <a:buNone/>
            </a:pPr>
            <a:r>
              <a:rPr lang="uk-UA" sz="1600" dirty="0"/>
              <a:t>Енергозбереження – це сукупність </a:t>
            </a:r>
            <a:r>
              <a:rPr lang="uk-UA" sz="1600"/>
              <a:t>трьох </a:t>
            </a:r>
            <a:r>
              <a:rPr lang="uk-UA" sz="1600" smtClean="0"/>
              <a:t>основних </a:t>
            </a:r>
            <a:r>
              <a:rPr lang="uk-UA" sz="1600" dirty="0"/>
              <a:t>заходів:</a:t>
            </a:r>
          </a:p>
          <a:p>
            <a:r>
              <a:rPr lang="uk-UA" sz="1600" dirty="0"/>
              <a:t>моніторинг вжитку енергоресурсів;</a:t>
            </a:r>
          </a:p>
          <a:p>
            <a:r>
              <a:rPr lang="uk-UA" sz="1600" dirty="0"/>
              <a:t>регулювання </a:t>
            </a:r>
            <a:r>
              <a:rPr lang="uk-UA" sz="1600"/>
              <a:t>витрати </a:t>
            </a:r>
            <a:r>
              <a:rPr lang="uk-UA" sz="1600" smtClean="0"/>
              <a:t>тепла, </a:t>
            </a:r>
            <a:r>
              <a:rPr lang="uk-UA" sz="1600" dirty="0"/>
              <a:t>електроенергії і води;</a:t>
            </a:r>
          </a:p>
          <a:p>
            <a:r>
              <a:rPr lang="uk-UA" sz="1600" dirty="0"/>
              <a:t>підвищення мотивації учасників.</a:t>
            </a:r>
          </a:p>
          <a:p>
            <a:pPr marL="114300" indent="0">
              <a:buNone/>
            </a:pPr>
            <a:r>
              <a:rPr lang="uk-UA" sz="1600" dirty="0"/>
              <a:t>Лише використання всіх 3-х елементів одночасно дає ефект. Не </a:t>
            </a:r>
            <a:r>
              <a:rPr lang="uk-UA" sz="1600"/>
              <a:t>проблема </a:t>
            </a:r>
            <a:r>
              <a:rPr lang="uk-UA" sz="1600" smtClean="0"/>
              <a:t>утеплити будинок, </a:t>
            </a:r>
            <a:r>
              <a:rPr lang="uk-UA" sz="1600" dirty="0"/>
              <a:t>встановити терморегулятори і рекуператори. Але чи має це сенс на </a:t>
            </a:r>
            <a:r>
              <a:rPr lang="uk-UA" sz="1600"/>
              <a:t>більшості </a:t>
            </a:r>
            <a:r>
              <a:rPr lang="uk-UA" sz="1600" smtClean="0"/>
              <a:t>об'єктів в нашій країні? </a:t>
            </a:r>
          </a:p>
          <a:p>
            <a:pPr marL="114300" indent="0">
              <a:buNone/>
            </a:pPr>
            <a:r>
              <a:rPr lang="uk-UA" sz="1600" smtClean="0"/>
              <a:t>Проблема </a:t>
            </a:r>
            <a:r>
              <a:rPr lang="uk-UA" sz="1600" dirty="0"/>
              <a:t>в тому, що основні тепловтрати знаходяться не на </a:t>
            </a:r>
            <a:r>
              <a:rPr lang="uk-UA" sz="1600" dirty="0" err="1"/>
              <a:t>високодоходних</a:t>
            </a:r>
            <a:r>
              <a:rPr lang="uk-UA" sz="1600" dirty="0"/>
              <a:t> промислових підприємствах, а в житлових будівлях і бюджетних установах</a:t>
            </a:r>
            <a:r>
              <a:rPr lang="uk-UA" sz="1600"/>
              <a:t>. </a:t>
            </a:r>
            <a:endParaRPr lang="uk-UA" sz="1600" smtClean="0"/>
          </a:p>
          <a:p>
            <a:pPr marL="114300" indent="0">
              <a:buNone/>
            </a:pPr>
            <a:r>
              <a:rPr lang="uk-UA" sz="1600" smtClean="0"/>
              <a:t>Тому,  </a:t>
            </a:r>
            <a:r>
              <a:rPr lang="uk-UA" sz="1600" dirty="0"/>
              <a:t>якщо зацікавлених немає зовні – їх необхідно шукати усередині.</a:t>
            </a: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0"/>
        <p:cNvGrpSpPr/>
        <p:nvPr/>
      </p:nvGrpSpPr>
      <p:grpSpPr>
        <a:xfrm>
          <a:off x="0" y="0"/>
          <a:ext cx="0" cy="0"/>
          <a:chOff x="0" y="0"/>
          <a:chExt cx="0" cy="0"/>
        </a:xfrm>
      </p:grpSpPr>
      <p:sp>
        <p:nvSpPr>
          <p:cNvPr id="5" name="Текст 4"/>
          <p:cNvSpPr>
            <a:spLocks noGrp="1"/>
          </p:cNvSpPr>
          <p:nvPr>
            <p:ph type="body" idx="1"/>
          </p:nvPr>
        </p:nvSpPr>
        <p:spPr>
          <a:xfrm>
            <a:off x="251520" y="1275606"/>
            <a:ext cx="8480192" cy="3312368"/>
          </a:xfrm>
        </p:spPr>
        <p:txBody>
          <a:bodyPr/>
          <a:lstStyle/>
          <a:p>
            <a:pPr marL="114300" indent="0">
              <a:buNone/>
            </a:pPr>
            <a:r>
              <a:rPr lang="uk-UA" sz="1600" dirty="0">
                <a:solidFill>
                  <a:schemeClr val="bg1">
                    <a:lumMod val="95000"/>
                  </a:schemeClr>
                </a:solidFill>
              </a:rPr>
              <a:t>Усі заходи, які може </a:t>
            </a:r>
            <a:r>
              <a:rPr lang="uk-UA" sz="1600">
                <a:solidFill>
                  <a:schemeClr val="bg1">
                    <a:lumMod val="95000"/>
                  </a:schemeClr>
                </a:solidFill>
              </a:rPr>
              <a:t>здійснити </a:t>
            </a:r>
            <a:r>
              <a:rPr lang="uk-UA" sz="1600" smtClean="0">
                <a:solidFill>
                  <a:schemeClr val="bg1">
                    <a:lumMod val="95000"/>
                  </a:schemeClr>
                </a:solidFill>
              </a:rPr>
              <a:t>людина </a:t>
            </a:r>
            <a:r>
              <a:rPr lang="uk-UA" sz="1600" dirty="0">
                <a:solidFill>
                  <a:schemeClr val="bg1">
                    <a:lumMod val="95000"/>
                  </a:schemeClr>
                </a:solidFill>
              </a:rPr>
              <a:t>для покращення власного побуту за нових умов, можна розділити на </a:t>
            </a:r>
            <a:r>
              <a:rPr lang="uk-UA" sz="1600">
                <a:solidFill>
                  <a:schemeClr val="bg1">
                    <a:lumMod val="95000"/>
                  </a:schemeClr>
                </a:solidFill>
              </a:rPr>
              <a:t>чотири </a:t>
            </a:r>
            <a:r>
              <a:rPr lang="uk-UA" sz="1600" smtClean="0">
                <a:solidFill>
                  <a:schemeClr val="bg1">
                    <a:lumMod val="95000"/>
                  </a:schemeClr>
                </a:solidFill>
              </a:rPr>
              <a:t>напрямки</a:t>
            </a:r>
            <a:r>
              <a:rPr lang="uk-UA" sz="1600" dirty="0">
                <a:solidFill>
                  <a:schemeClr val="bg1">
                    <a:lumMod val="95000"/>
                  </a:schemeClr>
                </a:solidFill>
              </a:rPr>
              <a:t>:</a:t>
            </a:r>
          </a:p>
          <a:p>
            <a:r>
              <a:rPr lang="uk-UA" sz="1600" dirty="0">
                <a:solidFill>
                  <a:schemeClr val="bg1">
                    <a:lumMod val="95000"/>
                  </a:schemeClr>
                </a:solidFill>
              </a:rPr>
              <a:t>Заощадження ресурсів: води, газу, тепла тощо</a:t>
            </a:r>
            <a:r>
              <a:rPr lang="uk-UA" sz="1600">
                <a:solidFill>
                  <a:schemeClr val="bg1">
                    <a:lumMod val="95000"/>
                  </a:schemeClr>
                </a:solidFill>
              </a:rPr>
              <a:t>. </a:t>
            </a:r>
            <a:endParaRPr lang="uk-UA" sz="1600" smtClean="0">
              <a:solidFill>
                <a:schemeClr val="bg1">
                  <a:lumMod val="95000"/>
                </a:schemeClr>
              </a:solidFill>
            </a:endParaRPr>
          </a:p>
          <a:p>
            <a:r>
              <a:rPr lang="uk-UA" sz="1600" smtClean="0">
                <a:solidFill>
                  <a:schemeClr val="bg1">
                    <a:lumMod val="95000"/>
                  </a:schemeClr>
                </a:solidFill>
              </a:rPr>
              <a:t>Утеплення </a:t>
            </a:r>
            <a:r>
              <a:rPr lang="uk-UA" sz="1600" dirty="0">
                <a:solidFill>
                  <a:schemeClr val="bg1">
                    <a:lumMod val="95000"/>
                  </a:schemeClr>
                </a:solidFill>
              </a:rPr>
              <a:t>приміщення</a:t>
            </a:r>
            <a:r>
              <a:rPr lang="uk-UA" sz="1600">
                <a:solidFill>
                  <a:schemeClr val="bg1">
                    <a:lumMod val="95000"/>
                  </a:schemeClr>
                </a:solidFill>
              </a:rPr>
              <a:t>. </a:t>
            </a:r>
            <a:endParaRPr lang="uk-UA" sz="1600" smtClean="0">
              <a:solidFill>
                <a:schemeClr val="bg1">
                  <a:lumMod val="95000"/>
                </a:schemeClr>
              </a:solidFill>
            </a:endParaRPr>
          </a:p>
          <a:p>
            <a:r>
              <a:rPr lang="uk-UA" sz="1600" smtClean="0">
                <a:solidFill>
                  <a:schemeClr val="bg1">
                    <a:lumMod val="95000"/>
                  </a:schemeClr>
                </a:solidFill>
              </a:rPr>
              <a:t>Встановлення </a:t>
            </a:r>
            <a:r>
              <a:rPr lang="uk-UA" sz="1600" dirty="0">
                <a:solidFill>
                  <a:schemeClr val="bg1">
                    <a:lumMod val="95000"/>
                  </a:schemeClr>
                </a:solidFill>
              </a:rPr>
              <a:t>приладів обліку. Це дозволить платити лише за спожиті ресурси.</a:t>
            </a:r>
          </a:p>
          <a:p>
            <a:r>
              <a:rPr lang="uk-UA" sz="1600" dirty="0">
                <a:solidFill>
                  <a:schemeClr val="bg1">
                    <a:lumMod val="95000"/>
                  </a:schemeClr>
                </a:solidFill>
              </a:rPr>
              <a:t>Перехід на більш сучасні, енергозберігаючі та альтернативні джерела енергії та системи комунікацій. Наприклад, заміна газового котла твердопаливним за допомогою програми державного кредитування, і встановлення </a:t>
            </a:r>
            <a:r>
              <a:rPr lang="uk-UA" sz="1600" dirty="0" err="1">
                <a:solidFill>
                  <a:schemeClr val="bg1">
                    <a:lumMod val="95000"/>
                  </a:schemeClr>
                </a:solidFill>
              </a:rPr>
              <a:t>вітрогенераторів</a:t>
            </a:r>
            <a:r>
              <a:rPr lang="uk-UA" sz="1600" dirty="0">
                <a:solidFill>
                  <a:schemeClr val="bg1">
                    <a:lumMod val="95000"/>
                  </a:schemeClr>
                </a:solidFill>
              </a:rPr>
              <a:t>.</a:t>
            </a:r>
          </a:p>
          <a:p>
            <a:endParaRPr lang="uk-UA" dirty="0"/>
          </a:p>
        </p:txBody>
      </p:sp>
    </p:spTree>
    <p:extLst>
      <p:ext uri="{BB962C8B-B14F-4D97-AF65-F5344CB8AC3E}">
        <p14:creationId xmlns:p14="http://schemas.microsoft.com/office/powerpoint/2010/main" val="94122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ctrTitle"/>
          </p:nvPr>
        </p:nvSpPr>
        <p:spPr>
          <a:xfrm>
            <a:off x="729450" y="1322450"/>
            <a:ext cx="7688100" cy="11052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sz="3200" dirty="0" smtClean="0"/>
              <a:t>Економія електроенергії</a:t>
            </a:r>
            <a:r>
              <a:rPr lang="ru" sz="1200" dirty="0" smtClean="0"/>
              <a:t> </a:t>
            </a:r>
            <a:endParaRPr sz="1200" dirty="0"/>
          </a:p>
        </p:txBody>
      </p:sp>
      <p:sp>
        <p:nvSpPr>
          <p:cNvPr id="158" name="Google Shape;158;p23"/>
          <p:cNvSpPr txBox="1">
            <a:spLocks noGrp="1"/>
          </p:cNvSpPr>
          <p:nvPr>
            <p:ph type="subTitle" idx="1"/>
          </p:nvPr>
        </p:nvSpPr>
        <p:spPr>
          <a:xfrm>
            <a:off x="755576" y="2499742"/>
            <a:ext cx="7688100" cy="1368152"/>
          </a:xfrm>
          <a:prstGeom prst="rect">
            <a:avLst/>
          </a:prstGeom>
        </p:spPr>
        <p:txBody>
          <a:bodyPr spcFirstLastPara="1" wrap="square" lIns="91425" tIns="91425" rIns="91425" bIns="91425" anchor="t" anchorCtr="0">
            <a:noAutofit/>
          </a:bodyPr>
          <a:lstStyle/>
          <a:p>
            <a:pPr marL="0" indent="0" algn="just">
              <a:spcAft>
                <a:spcPts val="1600"/>
              </a:spcAft>
              <a:buNone/>
            </a:pPr>
            <a:r>
              <a:rPr lang="uk-UA" sz="1800" dirty="0">
                <a:solidFill>
                  <a:schemeClr val="bg2"/>
                </a:solidFill>
              </a:rPr>
              <a:t>На даний момент практично кожна людина </a:t>
            </a:r>
            <a:r>
              <a:rPr lang="uk-UA" sz="1800" dirty="0" smtClean="0">
                <a:solidFill>
                  <a:schemeClr val="bg2"/>
                </a:solidFill>
              </a:rPr>
              <a:t>повинна </a:t>
            </a:r>
            <a:r>
              <a:rPr lang="uk-UA" sz="1800" dirty="0">
                <a:solidFill>
                  <a:schemeClr val="bg2"/>
                </a:solidFill>
              </a:rPr>
              <a:t>навчитися економити електроенергію в побуті. Енергозбереження в побуті </a:t>
            </a:r>
            <a:r>
              <a:rPr lang="uk-UA" sz="1800" dirty="0" smtClean="0">
                <a:solidFill>
                  <a:schemeClr val="bg2"/>
                </a:solidFill>
              </a:rPr>
              <a:t>не </a:t>
            </a:r>
            <a:r>
              <a:rPr lang="uk-UA" sz="1800" dirty="0">
                <a:solidFill>
                  <a:schemeClr val="bg2"/>
                </a:solidFill>
              </a:rPr>
              <a:t>вимагає особливих вкладень, але дозволяє значно </a:t>
            </a:r>
            <a:r>
              <a:rPr lang="uk-UA" sz="1800" dirty="0" smtClean="0">
                <a:solidFill>
                  <a:schemeClr val="bg2"/>
                </a:solidFill>
              </a:rPr>
              <a:t>заощадити кошти для вас і ресурси для країни.</a:t>
            </a:r>
            <a:endParaRPr lang="uk-UA" sz="1800" dirty="0">
              <a:solidFill>
                <a:schemeClr val="bg2"/>
              </a:solidFill>
            </a:endParaRPr>
          </a:p>
          <a:p>
            <a:pPr marL="0" lvl="0" indent="0" algn="l" rtl="0">
              <a:spcBef>
                <a:spcPts val="0"/>
              </a:spcBef>
              <a:spcAft>
                <a:spcPts val="1600"/>
              </a:spcAft>
              <a:buNone/>
            </a:pPr>
            <a:endParaRPr sz="3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smtClean="0">
                <a:solidFill>
                  <a:srgbClr val="006600"/>
                </a:solidFill>
              </a:rPr>
              <a:t>Економимо е</a:t>
            </a:r>
            <a:r>
              <a:rPr lang="ru" dirty="0" smtClean="0">
                <a:solidFill>
                  <a:srgbClr val="006600"/>
                </a:solidFill>
              </a:rPr>
              <a:t>лектроенергію </a:t>
            </a:r>
            <a:endParaRPr dirty="0">
              <a:solidFill>
                <a:srgbClr val="006600"/>
              </a:solidFill>
            </a:endParaRPr>
          </a:p>
        </p:txBody>
      </p:sp>
      <p:sp>
        <p:nvSpPr>
          <p:cNvPr id="2" name="Текст 1"/>
          <p:cNvSpPr>
            <a:spLocks noGrp="1"/>
          </p:cNvSpPr>
          <p:nvPr>
            <p:ph type="body" idx="1"/>
          </p:nvPr>
        </p:nvSpPr>
        <p:spPr>
          <a:xfrm>
            <a:off x="2415936" y="1275606"/>
            <a:ext cx="6321600" cy="3002400"/>
          </a:xfrm>
        </p:spPr>
        <p:txBody>
          <a:bodyPr/>
          <a:lstStyle/>
          <a:p>
            <a:pPr lvl="1" algn="just">
              <a:lnSpc>
                <a:spcPct val="100000"/>
              </a:lnSpc>
              <a:spcBef>
                <a:spcPts val="0"/>
              </a:spcBef>
              <a:buFont typeface="Wingdings" panose="05000000000000000000" pitchFamily="2" charset="2"/>
              <a:buChar char="q"/>
            </a:pPr>
            <a:r>
              <a:rPr lang="uk-UA" smtClean="0"/>
              <a:t>Вимикайте </a:t>
            </a:r>
            <a:r>
              <a:rPr lang="uk-UA" dirty="0"/>
              <a:t>світло, якщо ніхто не знаходиться у кімнаті</a:t>
            </a:r>
            <a:r>
              <a:rPr lang="uk-UA" smtClean="0"/>
              <a:t>.</a:t>
            </a:r>
            <a:r>
              <a:rPr lang="en-US" smtClean="0"/>
              <a:t> </a:t>
            </a:r>
            <a:r>
              <a:rPr lang="uk-UA" smtClean="0"/>
              <a:t>Використовуйте </a:t>
            </a:r>
            <a:r>
              <a:rPr lang="uk-UA" dirty="0"/>
              <a:t>енергоефективні лампочки. Варто встановити світлодіодні (LED) енергозберігаючі лампочки, які не містять шкідливих речовин</a:t>
            </a:r>
            <a:r>
              <a:rPr lang="uk-UA" dirty="0" smtClean="0"/>
              <a:t>.</a:t>
            </a:r>
            <a:r>
              <a:rPr lang="en-US" dirty="0" smtClean="0"/>
              <a:t> </a:t>
            </a:r>
          </a:p>
          <a:p>
            <a:pPr lvl="1" algn="just">
              <a:lnSpc>
                <a:spcPct val="100000"/>
              </a:lnSpc>
              <a:spcBef>
                <a:spcPts val="0"/>
              </a:spcBef>
              <a:buFont typeface="Wingdings" panose="05000000000000000000" pitchFamily="2" charset="2"/>
              <a:buChar char="q"/>
            </a:pPr>
            <a:r>
              <a:rPr lang="uk-UA" smtClean="0"/>
              <a:t>Встановіть датчики </a:t>
            </a:r>
            <a:r>
              <a:rPr lang="uk-UA" dirty="0"/>
              <a:t>руху – можливість заощаджувати електроенергію, коли вона не потрібна. У багатоквартирних будинках їх варто встановити у коридорах, під’їзді, на сходах та інших місцях спільного користування. У приватному будинку – біля дверей та на подвір’ї.</a:t>
            </a:r>
            <a:endParaRPr lang="uk-UA" sz="1600" dirty="0"/>
          </a:p>
          <a:p>
            <a:pPr lvl="1" algn="just">
              <a:lnSpc>
                <a:spcPct val="100000"/>
              </a:lnSpc>
              <a:spcBef>
                <a:spcPts val="0"/>
              </a:spcBef>
              <a:buFont typeface="Wingdings" panose="05000000000000000000" pitchFamily="2" charset="2"/>
              <a:buChar char="q"/>
            </a:pPr>
            <a:r>
              <a:rPr lang="uk-UA" smtClean="0"/>
              <a:t>Купуйте енергозберігаючі </a:t>
            </a:r>
            <a:r>
              <a:rPr lang="uk-UA"/>
              <a:t>побутові </a:t>
            </a:r>
            <a:r>
              <a:rPr lang="uk-UA" smtClean="0"/>
              <a:t>прилади, що </a:t>
            </a:r>
            <a:r>
              <a:rPr lang="uk-UA" dirty="0"/>
              <a:t>мають маркування «А» чи «А+». Холодильник такого класу споживатиме на 30-50% менше електроенергії, ніж пристрій такого ж об’єму марки «В».</a:t>
            </a:r>
            <a:endParaRPr lang="uk-UA" sz="1600" dirty="0"/>
          </a:p>
          <a:p>
            <a:endParaRPr lang="uk-UA" dirty="0"/>
          </a:p>
        </p:txBody>
      </p:sp>
      <p:pic>
        <p:nvPicPr>
          <p:cNvPr id="3074" name="Picture 2" descr="E:\Таина документи\Навчальна\Енергоефективність\Загрузки\5\4d702463042fef791e5b6df6e1e195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63638"/>
            <a:ext cx="2590591"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0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6600"/>
                </a:solidFill>
              </a:rPr>
              <a:t>Економимо електроенергію</a:t>
            </a:r>
            <a:r>
              <a:rPr lang="uk-UA" dirty="0" smtClean="0"/>
              <a:t> </a:t>
            </a:r>
            <a:endParaRPr lang="uk-UA" dirty="0"/>
          </a:p>
        </p:txBody>
      </p:sp>
      <p:sp>
        <p:nvSpPr>
          <p:cNvPr id="3" name="Текст 2"/>
          <p:cNvSpPr>
            <a:spLocks noGrp="1"/>
          </p:cNvSpPr>
          <p:nvPr>
            <p:ph type="body" idx="1"/>
          </p:nvPr>
        </p:nvSpPr>
        <p:spPr/>
        <p:txBody>
          <a:bodyPr/>
          <a:lstStyle/>
          <a:p>
            <a:pPr lvl="1">
              <a:lnSpc>
                <a:spcPct val="100000"/>
              </a:lnSpc>
              <a:spcBef>
                <a:spcPts val="0"/>
              </a:spcBef>
              <a:buFont typeface="Wingdings" panose="05000000000000000000" pitchFamily="2" charset="2"/>
              <a:buChar char="q"/>
            </a:pPr>
            <a:r>
              <a:rPr lang="uk-UA" dirty="0" smtClean="0"/>
              <a:t>Режим </a:t>
            </a:r>
            <a:r>
              <a:rPr lang="uk-UA" dirty="0"/>
              <a:t>очікування для комп’ютера доречний, якщо залишати його на кілька хвилин, а не на всю ніч. Слід вимикати пристрої, якими ніхто не користується. А ще краще – вимикати взагалі штекер з розетки. Це не лише дозволить заощадити електроенергію, але й вбереже пристрої від впливу можливих перепадів електроенергії. Можна також встановити автоматичні вимикачі.</a:t>
            </a:r>
            <a:endParaRPr lang="uk-UA" sz="1600" dirty="0"/>
          </a:p>
          <a:p>
            <a:pPr lvl="1">
              <a:lnSpc>
                <a:spcPct val="100000"/>
              </a:lnSpc>
              <a:spcBef>
                <a:spcPts val="0"/>
              </a:spcBef>
              <a:buFont typeface="Wingdings" panose="05000000000000000000" pitchFamily="2" charset="2"/>
              <a:buChar char="q"/>
            </a:pPr>
            <a:r>
              <a:rPr lang="uk-UA" dirty="0"/>
              <a:t>Не можна залишати прилади, що працюють від акумулятора (наприклад, мобільні телефони), увімкненими довше, ніж потрібно для повної зарядки акумулятора.</a:t>
            </a:r>
            <a:endParaRPr lang="uk-UA" sz="1600" dirty="0"/>
          </a:p>
          <a:p>
            <a:endParaRPr lang="uk-UA" dirty="0"/>
          </a:p>
        </p:txBody>
      </p:sp>
      <p:pic>
        <p:nvPicPr>
          <p:cNvPr id="4" name="Рисунок 3" descr="http://saee.gov.ua/documents/images/energo-06.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75606"/>
            <a:ext cx="2160240" cy="2304256"/>
          </a:xfrm>
          <a:prstGeom prst="rect">
            <a:avLst/>
          </a:prstGeom>
          <a:noFill/>
          <a:ln>
            <a:noFill/>
          </a:ln>
        </p:spPr>
      </p:pic>
    </p:spTree>
    <p:extLst>
      <p:ext uri="{BB962C8B-B14F-4D97-AF65-F5344CB8AC3E}">
        <p14:creationId xmlns:p14="http://schemas.microsoft.com/office/powerpoint/2010/main" val="215934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5">
                    <a:lumMod val="75000"/>
                  </a:schemeClr>
                </a:solidFill>
              </a:rPr>
              <a:t>Заощаджуємо </a:t>
            </a:r>
            <a:r>
              <a:rPr lang="uk-UA" dirty="0" smtClean="0">
                <a:solidFill>
                  <a:schemeClr val="accent5">
                    <a:lumMod val="75000"/>
                  </a:schemeClr>
                </a:solidFill>
              </a:rPr>
              <a:t>електроенергію</a:t>
            </a:r>
            <a:endParaRPr lang="uk-UA" dirty="0">
              <a:solidFill>
                <a:schemeClr val="accent5">
                  <a:lumMod val="75000"/>
                </a:schemeClr>
              </a:solidFill>
            </a:endParaRPr>
          </a:p>
        </p:txBody>
      </p:sp>
      <p:sp>
        <p:nvSpPr>
          <p:cNvPr id="3" name="Текст 2"/>
          <p:cNvSpPr>
            <a:spLocks noGrp="1"/>
          </p:cNvSpPr>
          <p:nvPr>
            <p:ph type="body" idx="1"/>
          </p:nvPr>
        </p:nvSpPr>
        <p:spPr>
          <a:xfrm>
            <a:off x="2339752" y="1347614"/>
            <a:ext cx="6321600" cy="3312368"/>
          </a:xfrm>
        </p:spPr>
        <p:txBody>
          <a:bodyPr/>
          <a:lstStyle/>
          <a:p>
            <a:pPr lvl="0"/>
            <a:r>
              <a:rPr lang="uk-UA" sz="1200" dirty="0"/>
              <a:t>Холодильник та морозильник варто тримати в чистоті, без льоду та снігу, регулярно розморожуйте ці прилади. Треба стежити за тим, щоб дверцята були щільно закритими.</a:t>
            </a:r>
          </a:p>
          <a:p>
            <a:pPr lvl="0"/>
            <a:r>
              <a:rPr lang="uk-UA" sz="1200" dirty="0"/>
              <a:t>Охолоджуйте їжу перед тим, як поставити її в холодильник. По-перше, гаряча каструля змусить холодильник працювати інтенсивніше, а по-друге, вона нагріє інші продукти, і вони можуть зіпсуватися.</a:t>
            </a:r>
          </a:p>
          <a:p>
            <a:pPr lvl="0"/>
            <a:r>
              <a:rPr lang="uk-UA" sz="1200" dirty="0"/>
              <a:t>Оптимальна температура в холодильнику – від нуля до п’яти градусів тепла. Регулюйте її відповідно до температури на кухні та кількості продуктів.</a:t>
            </a:r>
          </a:p>
          <a:p>
            <a:pPr lvl="0"/>
            <a:r>
              <a:rPr lang="uk-UA" sz="1200" dirty="0"/>
              <a:t>Прості побутові речі часто зберігають значну кількість газу та електроенергії. Наприклад, холодильник повинен розташовуватися подалі від плити, нагрівача, колонки чи бойлера, батареї та прямих сонячних променів, а сучасні пристрої для приготування їжі, наприклад, </a:t>
            </a:r>
            <a:r>
              <a:rPr lang="uk-UA" sz="1200" dirty="0" err="1"/>
              <a:t>мультиварки</a:t>
            </a:r>
            <a:r>
              <a:rPr lang="uk-UA" sz="1200" dirty="0"/>
              <a:t>, дають змогу готувати 2-3 страви одночасно , що зберігає як газ, так і електроенергію.</a:t>
            </a:r>
          </a:p>
          <a:p>
            <a:pPr lvl="0"/>
            <a:r>
              <a:rPr lang="uk-UA" sz="1200" dirty="0"/>
              <a:t>Використовуйте НВЧ-печі, МХ-печі та індукційні плити – вони працюють швидко та економічно.</a:t>
            </a:r>
          </a:p>
          <a:p>
            <a:endParaRPr lang="uk-UA" dirty="0"/>
          </a:p>
        </p:txBody>
      </p:sp>
      <p:pic>
        <p:nvPicPr>
          <p:cNvPr id="4" name="Рисунок 3" descr="http://saee.gov.ua/documents/images/energo-05.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03427"/>
            <a:ext cx="1933575" cy="2710815"/>
          </a:xfrm>
          <a:prstGeom prst="rect">
            <a:avLst/>
          </a:prstGeom>
          <a:noFill/>
          <a:ln>
            <a:noFill/>
          </a:ln>
        </p:spPr>
      </p:pic>
    </p:spTree>
    <p:extLst>
      <p:ext uri="{BB962C8B-B14F-4D97-AF65-F5344CB8AC3E}">
        <p14:creationId xmlns:p14="http://schemas.microsoft.com/office/powerpoint/2010/main" val="227529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251520" y="160126"/>
            <a:ext cx="4045200" cy="13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smtClean="0">
                <a:solidFill>
                  <a:schemeClr val="tx1"/>
                </a:solidFill>
              </a:rPr>
              <a:t>Поради</a:t>
            </a:r>
            <a:endParaRPr dirty="0">
              <a:solidFill>
                <a:schemeClr val="tx1"/>
              </a:solidFill>
            </a:endParaRPr>
          </a:p>
        </p:txBody>
      </p:sp>
      <p:sp>
        <p:nvSpPr>
          <p:cNvPr id="148" name="Google Shape;148;p22"/>
          <p:cNvSpPr txBox="1">
            <a:spLocks noGrp="1"/>
          </p:cNvSpPr>
          <p:nvPr>
            <p:ph type="subTitle" idx="1"/>
          </p:nvPr>
        </p:nvSpPr>
        <p:spPr>
          <a:xfrm>
            <a:off x="323528" y="1131590"/>
            <a:ext cx="4045200" cy="864440"/>
          </a:xfrm>
          <a:prstGeom prst="rect">
            <a:avLst/>
          </a:prstGeom>
        </p:spPr>
        <p:txBody>
          <a:bodyPr spcFirstLastPara="1" wrap="square" lIns="91425" tIns="91425" rIns="91425" bIns="91425" anchor="t" anchorCtr="0">
            <a:noAutofit/>
          </a:bodyPr>
          <a:lstStyle/>
          <a:p>
            <a:pPr marL="0" indent="0" algn="just">
              <a:spcBef>
                <a:spcPts val="1600"/>
              </a:spcBef>
              <a:spcAft>
                <a:spcPts val="1600"/>
              </a:spcAft>
            </a:pPr>
            <a:r>
              <a:rPr lang="uk-UA" sz="1200" dirty="0">
                <a:solidFill>
                  <a:schemeClr val="tx1"/>
                </a:solidFill>
                <a:latin typeface="Tahoma" pitchFamily="34" charset="0"/>
                <a:cs typeface="Tahoma" pitchFamily="34" charset="0"/>
              </a:rPr>
              <a:t>Клас енергоефективності застосовуваної техніки повинен бути не нижче А.</a:t>
            </a:r>
            <a:endParaRPr lang="ru-RU" sz="1200" dirty="0">
              <a:solidFill>
                <a:schemeClr val="tx1"/>
              </a:solidFill>
              <a:latin typeface="Tahoma" pitchFamily="34" charset="0"/>
              <a:cs typeface="Tahoma" pitchFamily="34" charset="0"/>
            </a:endParaRPr>
          </a:p>
          <a:p>
            <a:pPr marL="0" lvl="0" indent="0" algn="just" rtl="0">
              <a:spcBef>
                <a:spcPts val="1600"/>
              </a:spcBef>
              <a:spcAft>
                <a:spcPts val="1600"/>
              </a:spcAft>
              <a:buNone/>
            </a:pPr>
            <a:endParaRPr sz="1100" dirty="0">
              <a:solidFill>
                <a:schemeClr val="tx1"/>
              </a:solidFill>
            </a:endParaRPr>
          </a:p>
        </p:txBody>
      </p:sp>
      <p:sp>
        <p:nvSpPr>
          <p:cNvPr id="146" name="Google Shape;146;p22"/>
          <p:cNvSpPr txBox="1">
            <a:spLocks noGrp="1"/>
          </p:cNvSpPr>
          <p:nvPr>
            <p:ph type="body" idx="2"/>
          </p:nvPr>
        </p:nvSpPr>
        <p:spPr>
          <a:xfrm>
            <a:off x="251520" y="2167424"/>
            <a:ext cx="3837000" cy="839438"/>
          </a:xfrm>
          <a:prstGeom prst="rect">
            <a:avLst/>
          </a:prstGeom>
        </p:spPr>
        <p:txBody>
          <a:bodyPr spcFirstLastPara="1" wrap="square" lIns="91425" tIns="91425" rIns="91425" bIns="91425" anchor="t" anchorCtr="0">
            <a:noAutofit/>
          </a:bodyPr>
          <a:lstStyle/>
          <a:p>
            <a:pPr marL="0" indent="0" algn="just">
              <a:spcAft>
                <a:spcPts val="1600"/>
              </a:spcAft>
              <a:buNone/>
            </a:pPr>
            <a:r>
              <a:rPr lang="uk-UA" sz="1200" dirty="0" smtClean="0">
                <a:solidFill>
                  <a:schemeClr val="tx1"/>
                </a:solidFill>
                <a:latin typeface="Tahoma" pitchFamily="34" charset="0"/>
                <a:cs typeface="Tahoma" pitchFamily="34" charset="0"/>
              </a:rPr>
              <a:t>Вимикайте </a:t>
            </a:r>
            <a:r>
              <a:rPr lang="uk-UA" sz="1200" dirty="0">
                <a:solidFill>
                  <a:schemeClr val="tx1"/>
                </a:solidFill>
                <a:latin typeface="Tahoma" pitchFamily="34" charset="0"/>
                <a:cs typeface="Tahoma" pitchFamily="34" charset="0"/>
              </a:rPr>
              <a:t>прилади, якими не користуєтеся тривалий час</a:t>
            </a:r>
            <a:r>
              <a:rPr lang="uk-UA" sz="1200" dirty="0" smtClean="0">
                <a:solidFill>
                  <a:schemeClr val="tx1"/>
                </a:solidFill>
                <a:latin typeface="Tahoma" pitchFamily="34" charset="0"/>
                <a:cs typeface="Tahoma" pitchFamily="34" charset="0"/>
              </a:rPr>
              <a:t>. </a:t>
            </a:r>
            <a:r>
              <a:rPr lang="uk-UA" sz="1200" dirty="0">
                <a:solidFill>
                  <a:schemeClr val="tx1"/>
                </a:solidFill>
                <a:latin typeface="Tahoma" pitchFamily="34" charset="0"/>
                <a:cs typeface="Tahoma" pitchFamily="34" charset="0"/>
              </a:rPr>
              <a:t>Переглянете місце розташування побутових приладів.</a:t>
            </a:r>
            <a:endParaRPr lang="ru-RU" sz="1200" dirty="0">
              <a:solidFill>
                <a:schemeClr val="tx1"/>
              </a:solidFill>
              <a:latin typeface="Tahoma" pitchFamily="34" charset="0"/>
              <a:cs typeface="Tahoma" pitchFamily="34" charset="0"/>
            </a:endParaRPr>
          </a:p>
          <a:p>
            <a:pPr marL="0" indent="0" algn="just">
              <a:spcAft>
                <a:spcPts val="1600"/>
              </a:spcAft>
              <a:buNone/>
            </a:pPr>
            <a:endParaRPr lang="ru-RU" sz="1100" dirty="0">
              <a:solidFill>
                <a:schemeClr val="tx1"/>
              </a:solidFill>
              <a:latin typeface="Tahoma" pitchFamily="34" charset="0"/>
              <a:cs typeface="Tahoma" pitchFamily="34" charset="0"/>
            </a:endParaRPr>
          </a:p>
          <a:p>
            <a:pPr marL="0" lvl="0" indent="0" algn="just" rtl="0">
              <a:spcBef>
                <a:spcPts val="0"/>
              </a:spcBef>
              <a:spcAft>
                <a:spcPts val="1600"/>
              </a:spcAft>
              <a:buNone/>
            </a:pPr>
            <a:endParaRPr sz="1100" dirty="0">
              <a:solidFill>
                <a:schemeClr val="tx1"/>
              </a:solidFill>
            </a:endParaRPr>
          </a:p>
        </p:txBody>
      </p:sp>
      <p:sp>
        <p:nvSpPr>
          <p:cNvPr id="150" name="Google Shape;150;p22"/>
          <p:cNvSpPr txBox="1">
            <a:spLocks noGrp="1"/>
          </p:cNvSpPr>
          <p:nvPr>
            <p:ph type="body" idx="4294967295"/>
          </p:nvPr>
        </p:nvSpPr>
        <p:spPr>
          <a:xfrm>
            <a:off x="251520" y="2979867"/>
            <a:ext cx="4176464" cy="1166022"/>
          </a:xfrm>
          <a:prstGeom prst="rect">
            <a:avLst/>
          </a:prstGeom>
        </p:spPr>
        <p:txBody>
          <a:bodyPr spcFirstLastPara="1" wrap="square" lIns="91425" tIns="91425" rIns="91425" bIns="91425" anchor="t" anchorCtr="0">
            <a:noAutofit/>
          </a:bodyPr>
          <a:lstStyle/>
          <a:p>
            <a:pPr marL="0" indent="0" algn="just">
              <a:spcBef>
                <a:spcPts val="1600"/>
              </a:spcBef>
              <a:spcAft>
                <a:spcPts val="1600"/>
              </a:spcAft>
              <a:buNone/>
            </a:pPr>
            <a:r>
              <a:rPr lang="uk-UA" sz="1200" dirty="0">
                <a:solidFill>
                  <a:schemeClr val="tx1"/>
                </a:solidFill>
                <a:latin typeface="Tahoma" pitchFamily="34" charset="0"/>
                <a:cs typeface="Tahoma" pitchFamily="34" charset="0"/>
              </a:rPr>
              <a:t>Для скорочення витрат на освітлення при проведенні </a:t>
            </a:r>
            <a:r>
              <a:rPr lang="uk-UA" sz="1200">
                <a:solidFill>
                  <a:schemeClr val="tx1"/>
                </a:solidFill>
                <a:latin typeface="Tahoma" pitchFamily="34" charset="0"/>
                <a:cs typeface="Tahoma" pitchFamily="34" charset="0"/>
              </a:rPr>
              <a:t>ремонту </a:t>
            </a:r>
            <a:r>
              <a:rPr lang="uk-UA" sz="1200" smtClean="0">
                <a:solidFill>
                  <a:schemeClr val="tx1"/>
                </a:solidFill>
                <a:latin typeface="Tahoma" pitchFamily="34" charset="0"/>
                <a:cs typeface="Tahoma" pitchFamily="34" charset="0"/>
              </a:rPr>
              <a:t>приміщення </a:t>
            </a:r>
            <a:r>
              <a:rPr lang="uk-UA" sz="1200" dirty="0">
                <a:solidFill>
                  <a:schemeClr val="tx1"/>
                </a:solidFill>
                <a:latin typeface="Tahoma" pitchFamily="34" charset="0"/>
                <a:cs typeface="Tahoma" pitchFamily="34" charset="0"/>
              </a:rPr>
              <a:t>для фарбування стін використовуйте світлі тони і штори. Стежте за чистотою шибок.</a:t>
            </a:r>
            <a:endParaRPr lang="ru-RU" sz="1200" dirty="0">
              <a:solidFill>
                <a:schemeClr val="tx1"/>
              </a:solidFill>
              <a:latin typeface="Tahoma" pitchFamily="34" charset="0"/>
              <a:cs typeface="Tahoma" pitchFamily="34" charset="0"/>
            </a:endParaRPr>
          </a:p>
          <a:p>
            <a:pPr marL="0" lvl="0" indent="0" algn="l" rtl="0">
              <a:spcBef>
                <a:spcPts val="1600"/>
              </a:spcBef>
              <a:spcAft>
                <a:spcPts val="1600"/>
              </a:spcAft>
              <a:buNone/>
            </a:pPr>
            <a:endParaRPr sz="1100" dirty="0">
              <a:solidFill>
                <a:schemeClr val="tx1"/>
              </a:solidFill>
            </a:endParaRPr>
          </a:p>
        </p:txBody>
      </p:sp>
      <p:sp>
        <p:nvSpPr>
          <p:cNvPr id="152" name="Google Shape;152;p22"/>
          <p:cNvSpPr txBox="1">
            <a:spLocks noGrp="1"/>
          </p:cNvSpPr>
          <p:nvPr>
            <p:ph type="body" idx="4294967295"/>
          </p:nvPr>
        </p:nvSpPr>
        <p:spPr>
          <a:xfrm>
            <a:off x="251520" y="4083918"/>
            <a:ext cx="4211960" cy="864096"/>
          </a:xfrm>
          <a:prstGeom prst="rect">
            <a:avLst/>
          </a:prstGeom>
        </p:spPr>
        <p:txBody>
          <a:bodyPr spcFirstLastPara="1" wrap="square" lIns="91425" tIns="91425" rIns="91425" bIns="91425" anchor="t" anchorCtr="0">
            <a:noAutofit/>
          </a:bodyPr>
          <a:lstStyle/>
          <a:p>
            <a:pPr marL="0" indent="0">
              <a:spcBef>
                <a:spcPts val="1600"/>
              </a:spcBef>
              <a:spcAft>
                <a:spcPts val="1600"/>
              </a:spcAft>
              <a:buNone/>
            </a:pPr>
            <a:r>
              <a:rPr lang="uk-UA" sz="1200" dirty="0">
                <a:solidFill>
                  <a:schemeClr val="tx1"/>
                </a:solidFill>
                <a:latin typeface="Tahoma" pitchFamily="34" charset="0"/>
                <a:cs typeface="Tahoma" pitchFamily="34" charset="0"/>
              </a:rPr>
              <a:t>Ведіть чіткий облік показань </a:t>
            </a:r>
            <a:r>
              <a:rPr lang="uk-UA" sz="1200" dirty="0" smtClean="0">
                <a:solidFill>
                  <a:schemeClr val="tx1"/>
                </a:solidFill>
                <a:latin typeface="Tahoma" pitchFamily="34" charset="0"/>
                <a:cs typeface="Tahoma" pitchFamily="34" charset="0"/>
              </a:rPr>
              <a:t>електролічильника, аналізуючи </a:t>
            </a:r>
            <a:r>
              <a:rPr lang="uk-UA" sz="1200" dirty="0">
                <a:solidFill>
                  <a:schemeClr val="tx1"/>
                </a:solidFill>
                <a:latin typeface="Tahoma" pitchFamily="34" charset="0"/>
                <a:cs typeface="Tahoma" pitchFamily="34" charset="0"/>
              </a:rPr>
              <a:t>їх збільшення або зменшення.</a:t>
            </a:r>
            <a:endParaRPr lang="ru-RU" sz="1200" dirty="0">
              <a:solidFill>
                <a:schemeClr val="tx1"/>
              </a:solidFill>
              <a:latin typeface="Tahoma" pitchFamily="34" charset="0"/>
              <a:cs typeface="Tahoma" pitchFamily="34" charset="0"/>
            </a:endParaRPr>
          </a:p>
          <a:p>
            <a:pPr marL="0" lvl="0" indent="0" algn="l" rtl="0">
              <a:spcBef>
                <a:spcPts val="1600"/>
              </a:spcBef>
              <a:spcAft>
                <a:spcPts val="1600"/>
              </a:spcAft>
              <a:buNone/>
            </a:pPr>
            <a:endParaRPr sz="1100" dirty="0">
              <a:solidFill>
                <a:schemeClr val="tx1"/>
              </a:solidFill>
            </a:endParaRPr>
          </a:p>
        </p:txBody>
      </p:sp>
      <p:pic>
        <p:nvPicPr>
          <p:cNvPr id="1026" name="Picture 2" descr="E:\Таина документи\Навчальна\Енергоефективність\Загрузки\5\images (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55526"/>
            <a:ext cx="2376264" cy="338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3">
    <a:dk1>
      <a:srgbClr val="002060"/>
    </a:dk1>
    <a:lt1>
      <a:srgbClr val="FFFFFF"/>
    </a:lt1>
    <a:dk2>
      <a:srgbClr val="465E9C"/>
    </a:dk2>
    <a:lt2>
      <a:srgbClr val="FFFFFF"/>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otalTime>308</TotalTime>
  <Words>1496</Words>
  <Application>Microsoft Office PowerPoint</Application>
  <PresentationFormat>Екран (16:9)</PresentationFormat>
  <Paragraphs>87</Paragraphs>
  <Slides>23</Slides>
  <Notes>11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23</vt:i4>
      </vt:variant>
    </vt:vector>
  </HeadingPairs>
  <TitlesOfParts>
    <vt:vector size="29" baseType="lpstr">
      <vt:lpstr>Wingdings</vt:lpstr>
      <vt:lpstr>Arial</vt:lpstr>
      <vt:lpstr>Raleway</vt:lpstr>
      <vt:lpstr>Tahoma</vt:lpstr>
      <vt:lpstr>Lato</vt:lpstr>
      <vt:lpstr>Swiss</vt:lpstr>
      <vt:lpstr>Заходи енергоефективності і енергозбереження в побуті. </vt:lpstr>
      <vt:lpstr>Говорячи про проблему енергозбереження в промисловості та на підприємствах, ми дуже часто забуваємо про економію в побуті,  адже розумне самообмеження, прийняття заходів по утепленню квартири чи будинку, дозволить заощадити досить значні суми коштів при оплаті комунальних послуг.  </vt:lpstr>
      <vt:lpstr>Презентація PowerPoint</vt:lpstr>
      <vt:lpstr>Презентація PowerPoint</vt:lpstr>
      <vt:lpstr>Економія електроенергії </vt:lpstr>
      <vt:lpstr>Економимо електроенергію </vt:lpstr>
      <vt:lpstr>Економимо електроенергію </vt:lpstr>
      <vt:lpstr>Заощаджуємо електроенергію</vt:lpstr>
      <vt:lpstr>Поради</vt:lpstr>
      <vt:lpstr>Більше світла з меншими витратами енергії  </vt:lpstr>
      <vt:lpstr>Економія тепла</vt:lpstr>
      <vt:lpstr>Утеплення огороджувальних конструкцій. </vt:lpstr>
      <vt:lpstr>Утеплення конструкцій, які відкриваються. </vt:lpstr>
      <vt:lpstr>Встановлення індивідуальних (модульних) теплових пунктів з регулюванням кількості теплоносія, який подається.</vt:lpstr>
      <vt:lpstr>Заощадження тепла</vt:lpstr>
      <vt:lpstr>Заощаджуємо тепло</vt:lpstr>
      <vt:lpstr>Заощаджуємо тепло</vt:lpstr>
      <vt:lpstr>Поради   </vt:lpstr>
      <vt:lpstr>Економія води</vt:lpstr>
      <vt:lpstr>Цікаві факти: </vt:lpstr>
      <vt:lpstr>Заощаджуємо гарячу воду</vt:lpstr>
      <vt:lpstr>Заощаджуємо гарячу воду</vt:lpstr>
      <vt:lpstr>За підрахунками спеціалістів Інституту електродинаміки НАН України, потенціал енергії вітру в 2000 разів перевищує сучасне виробництво енергії в Україні.   Загальний потенціал енергоощадності в Україні становить близько 45 % від обсягу спожитих паливно-енергетичних ресурсів.  Щодня енергетичні витрати в Україні сягають 100 мільйонів гривень. Тільки води ми втрачаємо на 4 мільйони гривень. Усе це негативно впливає на національну економіку країни. Розумне й ефективне енергокористування є ключовим чинником створення нових робочих місць та економічного зростання.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Заходи енергоефективності і енергозбереження в побуті. </dc:title>
  <cp:lastModifiedBy>Обліковий запис Microsoft</cp:lastModifiedBy>
  <cp:revision>24</cp:revision>
  <dcterms:modified xsi:type="dcterms:W3CDTF">2024-04-04T07:25:00Z</dcterms:modified>
</cp:coreProperties>
</file>