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87" r:id="rId5"/>
    <p:sldId id="259" r:id="rId6"/>
    <p:sldId id="282" r:id="rId7"/>
    <p:sldId id="285" r:id="rId8"/>
    <p:sldId id="284" r:id="rId9"/>
    <p:sldId id="283" r:id="rId10"/>
    <p:sldId id="273" r:id="rId11"/>
    <p:sldId id="271" r:id="rId12"/>
    <p:sldId id="272" r:id="rId13"/>
    <p:sldId id="261" r:id="rId14"/>
    <p:sldId id="262" r:id="rId15"/>
    <p:sldId id="263" r:id="rId16"/>
    <p:sldId id="264" r:id="rId17"/>
    <p:sldId id="275" r:id="rId18"/>
    <p:sldId id="265" r:id="rId19"/>
    <p:sldId id="266" r:id="rId20"/>
    <p:sldId id="267" r:id="rId21"/>
    <p:sldId id="268" r:id="rId22"/>
    <p:sldId id="269" r:id="rId23"/>
    <p:sldId id="270" r:id="rId24"/>
    <p:sldId id="279" r:id="rId25"/>
    <p:sldId id="28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4A67CE9-B86A-4A1A-A4B0-B22B79C83C84}">
          <p14:sldIdLst>
            <p14:sldId id="256"/>
            <p14:sldId id="257"/>
            <p14:sldId id="258"/>
            <p14:sldId id="287"/>
            <p14:sldId id="259"/>
            <p14:sldId id="282"/>
            <p14:sldId id="285"/>
            <p14:sldId id="284"/>
            <p14:sldId id="283"/>
            <p14:sldId id="273"/>
            <p14:sldId id="271"/>
            <p14:sldId id="272"/>
            <p14:sldId id="261"/>
            <p14:sldId id="262"/>
            <p14:sldId id="263"/>
            <p14:sldId id="264"/>
            <p14:sldId id="275"/>
            <p14:sldId id="265"/>
            <p14:sldId id="266"/>
            <p14:sldId id="267"/>
            <p14:sldId id="268"/>
            <p14:sldId id="269"/>
            <p14:sldId id="270"/>
            <p14:sldId id="279"/>
            <p14:sldId id="28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околова" initials="С" lastIdx="1" clrIdx="0">
    <p:extLst>
      <p:ext uri="{19B8F6BF-5375-455C-9EA6-DF929625EA0E}">
        <p15:presenceInfo xmlns:p15="http://schemas.microsoft.com/office/powerpoint/2012/main" userId="Соколов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2T09:39:57.419" idx="1">
    <p:pos x="7750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AA792-5ED5-4FE5-B115-E9AF75498F1F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9943F-4605-4A0C-AD90-8AC16127F2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75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9943F-4605-4A0C-AD90-8AC16127F26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18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071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976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94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58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880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601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239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45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0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19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15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92EA7-90E6-4971-8527-277135EB4E8A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F7354-8B13-4F55-BEC4-58EAEA5695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837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r.tsdavo.gov.ua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ago.gov.ua/index.php?option=com_content&amp;view=article&amp;id=1158&amp;Itemid=20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E%D1%81%D0%B2%D1%96%D1%82%D0%B0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resource.history.org.ua/cgi-bin/eiu/history.exe?&amp;I21DBN=EIU&amp;P21DBN=EIU&amp;S21STN=1&amp;S21REF=10&amp;S21FMT=eiu_all&amp;C21COM=S&amp;S21CNR=" TargetMode="External"/><Relationship Id="rId4" Type="http://schemas.openxmlformats.org/officeDocument/2006/relationships/hyperlink" Target="https://uk.wikipedia.org/wiki/%D0%86%D1%81%D1%82%D0%BE%D1%80%D0%B8%D1%87%D0%BD%D0%B0_%D0%BF%D0%B0%D0%BC'%D1%8F%D1%82%D1%8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30544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6436" y="581891"/>
            <a:ext cx="6137564" cy="125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Міністерство освіти та науки України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Донецька обласна державна адміністрація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Відділ освіти Черкаської селищної ради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Черкаська </a:t>
            </a:r>
            <a:r>
              <a:rPr lang="uk-UA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ЗОШ 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uk-UA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759586"/>
            <a:ext cx="6096000" cy="18896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РОЛЬ ІСТОРИКО-КРАЄЗНАВЧИХ КОНФЕРЕНЦІЙ У ЗБЕРЕЖЕННІ ІСТОРИЧНОЇ ПАМ'ЯТІ ТА ФОРМУВАННІ НАЦІОНАЛЬНОЇ ІДЕНТИЧНОСТІ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67744" y="4649206"/>
            <a:ext cx="676102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  <a:tabLst>
                <a:tab pos="1260475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Соколова Г. І.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Черкаська ОТГ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Черкаська ЗОШ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ст. Черкаської селищної ради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36327" y="5988034"/>
            <a:ext cx="94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11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86451"/>
            <a:ext cx="9961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Шляхи збереження історичної пам'яті та формування національної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ідентичності</a:t>
            </a:r>
          </a:p>
          <a:p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Батьківська освіта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Шкільна освіта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Самоосвіта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Позаурочна освіта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Позашкільна освіта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через громадські організації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Освіта впродовж всього жит</a:t>
            </a:r>
            <a:r>
              <a:rPr lang="uk-UA" sz="2400" b="1" dirty="0" smtClean="0"/>
              <a:t>тя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547" y="1524000"/>
            <a:ext cx="5728601" cy="4296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9018" y="6040582"/>
            <a:ext cx="541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Шкільний музей ЗЗСО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I-III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 №20 військово-цивільної адміністрації м.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Торецька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02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72" y="9114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3" y="636443"/>
            <a:ext cx="4128922" cy="39087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22" y="2013005"/>
            <a:ext cx="4630207" cy="372687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30982" y="443345"/>
            <a:ext cx="55418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Харків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XIII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Всеукраїнська філософська історико-краєзнавча конференція учнівської молоді «Пізнай себе,  свій рід, свій </a:t>
            </a:r>
            <a:r>
              <a:rPr lang="uk-UA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нарід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234545" y="5874328"/>
            <a:ext cx="4599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Делегація Донецької області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758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5746" y="318655"/>
            <a:ext cx="11069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Донецька область 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м. </a:t>
            </a:r>
            <a:r>
              <a:rPr lang="uk-UA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Святогірськ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XII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історико-краєзнавча конференція учнівської та студентської молоді з міжнародною участю «Південно-Східна Україна: зі стародавності у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XXI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століття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695" y="1259352"/>
            <a:ext cx="2931077" cy="4243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16" y="1736644"/>
            <a:ext cx="4202840" cy="2794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639" y="2784764"/>
            <a:ext cx="4199743" cy="314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7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458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69818" y="332509"/>
            <a:ext cx="98090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Миколаїв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Всеукраїнська краєзнавча конференція учнівської молоді «Мій рідний край, моя земля очима сучасників»; 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045" y="1211997"/>
            <a:ext cx="3511722" cy="5070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18" y="1845808"/>
            <a:ext cx="5067381" cy="290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22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92727" y="401782"/>
            <a:ext cx="10737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Черкаси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IV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Всеукраїнська історико-краєзнавча конференція учнівської молоді «Державотворчі процеси в Україні: через віки у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XXI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століття»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892" y="1575585"/>
            <a:ext cx="3333932" cy="46451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654" y="1593406"/>
            <a:ext cx="3417062" cy="470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58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26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98618" y="609600"/>
            <a:ext cx="6345382" cy="280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Івано-Франківська область м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Косово Всеукраїнська краєзнавча-етнологічна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конференція учнівської та студентської молоді «Лиш те в народі буде жити, що серце серцю </a:t>
            </a:r>
            <a:r>
              <a:rPr lang="uk-UA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передасть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815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79127" y="665019"/>
            <a:ext cx="5299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письмовими джерелами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3502" y="2136558"/>
            <a:ext cx="4329860" cy="301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9" y="578339"/>
            <a:ext cx="4347211" cy="30654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1102" y="5597236"/>
            <a:ext cx="5254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Г. І., Кузьменко Н. та науковий співробітник Слов‘янського краєзнавчого музею Ступко В. І.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20982" y="3823854"/>
            <a:ext cx="3602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Віннік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  та Соколова Г. І.  Черкаська ЗОШ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36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5" y="-24788"/>
            <a:ext cx="12715431" cy="68827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201" y="820556"/>
            <a:ext cx="4749161" cy="3153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9" y="820556"/>
            <a:ext cx="4749164" cy="3153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3" y="4026373"/>
            <a:ext cx="3808553" cy="28564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0800000" flipH="1" flipV="1">
            <a:off x="2867890" y="358890"/>
            <a:ext cx="7024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речовими джерелами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820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0633"/>
            <a:ext cx="12718472" cy="73177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92036" y="1371599"/>
            <a:ext cx="9545782" cy="3787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Електронний архів визвольного руху—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avr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Науково-освітній портал «Тарас Шевченко»--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kobzar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Колекція документів Оперативного штабу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рейхсляйтера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Розенберга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uk-UA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err</a:t>
            </a:r>
            <a:r>
              <a:rPr lang="uk-UA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tsdavo</a:t>
            </a:r>
            <a:r>
              <a:rPr lang="uk-UA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gov</a:t>
            </a:r>
            <a:r>
              <a:rPr lang="uk-UA" b="1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Архів української періодики онлайн—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lidraria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Облік людських військових  втрат у Другій світовій війні на території України—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warmuseum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kiev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Архів української періодики онлайн «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Acta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Diurna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»--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ad.lnu.edu,ua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Е-Архів Михайла Грушевського—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hrushevsky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nbuv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gov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2258292" y="271235"/>
            <a:ext cx="840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оцифрованних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установ, які є у відкритому доступі в мережі інтернету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65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52945" y="775855"/>
            <a:ext cx="103770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«Міське відео»--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lvivcenter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Інститут історії НАН України—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«Українська революція: архівні хроніки» від Центрального державного архіву вищих органів влади та управління України (ЦДАВО України)—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tsdavo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gov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/4/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webpages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/64019454.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html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Бази даних періоду Української революції 1917—1921 років в мережі інтернет: Центральний державний архів громадських об'єднань </a:t>
            </a:r>
            <a:r>
              <a:rPr lang="uk-UA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 (ЦДАГО України</a:t>
            </a:r>
            <a:r>
              <a:rPr lang="uk-UA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cdago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gov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ua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index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b="1" u="sng" dirty="0" err="1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php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?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option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com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_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content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&amp;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view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article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&amp;</a:t>
            </a:r>
            <a:r>
              <a:rPr lang="en-US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id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=1158&amp;</a:t>
            </a:r>
            <a:r>
              <a:rPr lang="en-US" b="1" u="sng" dirty="0" err="1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Itemid</a:t>
            </a:r>
            <a:r>
              <a:rPr lang="uk-UA" b="1" u="sng" dirty="0">
                <a:solidFill>
                  <a:srgbClr val="0563C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=204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80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300"/>
            <a:ext cx="12344400" cy="9258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74327" y="3491345"/>
            <a:ext cx="57496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Історична пам'ять—сукупність донаукових, наукових, квазінаукових і ненаукових знань та масових уявлень соціуму про спільне минуле. Ключовою функцією історичної пам'яті є передача досвіду та знань про минуле, як основи </a:t>
            </a:r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самоідентифікації. 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4" y="142264"/>
            <a:ext cx="9171710" cy="26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02327" y="1537855"/>
            <a:ext cx="100445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Бази даних про репресованих громадян в мережі інтернет (Україна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Реабілітовані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історією—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reabit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Національний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музей «Меморіал жертв Голодомору»--http://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memorialholodomor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Бази даних про репресованих громадян в мережі інтернет (Росія): Жертви політичного терору в СРСР—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http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://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base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memo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Сталінські </a:t>
            </a:r>
            <a:r>
              <a:rPr lang="uk-UA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списки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www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stalin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memo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Державні обласні архіви.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753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" y="318654"/>
            <a:ext cx="5467927" cy="41009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71" y="2258290"/>
            <a:ext cx="5394035" cy="4045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1072" y="4738253"/>
            <a:ext cx="5467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Делегація Донецької області на семінарі у м. Запоріжжі 2018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4545" y="318654"/>
            <a:ext cx="5791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Українського державного центру національно-патріотичного виховання, краєзнавства і туризму учнівської молоді С. В. Неділько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920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 descr="Изображение 0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5" b="3894"/>
          <a:stretch>
            <a:fillRect/>
          </a:stretch>
        </p:blipFill>
        <p:spPr>
          <a:xfrm>
            <a:off x="3255819" y="1643675"/>
            <a:ext cx="6331527" cy="4491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6618" y="221673"/>
            <a:ext cx="80217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Делегація Черкаської ЗОШ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 №2 під час проведення першої районної краєзнавчої конференції 2006 рік (в першому ряду в центрі В. О.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Пірко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73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75019" y="665019"/>
            <a:ext cx="6927272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Петро Тимофійович </a:t>
            </a:r>
            <a:r>
              <a:rPr lang="uk-UA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Тронько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Голови Правління Всеукраїнської спілки краєзнавців, академіка НАН України, Героя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2007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«Сьогодні ми багато говоримо про переосмислення нашої історії, про її нове бачення, нові підходи. Головне тут не піти хибним шляхом зміни плюсів на мінуси, і навпаки. Мистецтво пізнання минулого у тому й полягає, щоб розуміти ту психологічну ауру, в якій та чи інша подія відбувалася. Покоління, які вступають в життя, повинні знати своє минуле у всій його складності та неоднозначності. Жодна із складних і трагічних сторінок нашої історії не повинна стертися з народної пам'яті, і ваша  конференція тому і важлива, що формує народну пам'ять, зв'язує в єдину працю учня і професора.»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4" y="788063"/>
            <a:ext cx="2791691" cy="34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62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35927" y="526473"/>
            <a:ext cx="7827818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«Дві війни в долі родини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бахмутян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Гончарових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(1941—2014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)»,</a:t>
            </a: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«Волонтерська діяльність учнів та студентів прифронтового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Бахмуту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(2014—2016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</a:t>
            </a: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«Голокост в Артемівському районі Донецької області», </a:t>
            </a: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Осмислення Чорнобильської катастрофи жителями смт. Черкаське Слов'янського району Донецької області», </a:t>
            </a: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Декомунізація топонімів міста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Покровськ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«Донеччина в житті генерала Петра Григоренка», </a:t>
            </a: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Початок і розгортання шахтарського страйкового руху в 1989—1991 рр. у Донецькій області (на прикладі м. 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Новогродівки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)», </a:t>
            </a:r>
            <a:endParaRPr lang="uk-UA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Дисиденти Донеччини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</a:t>
            </a:r>
          </a:p>
          <a:p>
            <a:pPr marL="7429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«Звільнення Краматорська від радянсько-</a:t>
            </a:r>
            <a:r>
              <a:rPr lang="uk-UA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більшовицькї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окупації весною 1918 року військами армії УНР». [6]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3565" y="2452255"/>
            <a:ext cx="2493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учнівських досліджень: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146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54"/>
            <a:ext cx="12399819" cy="69198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5345" y="872836"/>
            <a:ext cx="10654146" cy="4373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використаних джерел та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літератури</a:t>
            </a:r>
          </a:p>
          <a:p>
            <a:pPr marL="457200" algn="ctr">
              <a:lnSpc>
                <a:spcPct val="107000"/>
              </a:lnSpc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uk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wikipedia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org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wiki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/%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0%9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1%81%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2%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1%96%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1%82%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0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uk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wikipedia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org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wiki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/%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0%86%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1%81%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1%82%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BE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1%80%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8%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1%87%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0_%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BF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0%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BC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%27%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1%8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1%82%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D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1%8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resource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history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org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ua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cgi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-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bin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eiu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/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history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exe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?&amp;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I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21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DBN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EIU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21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DBN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EIU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21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STN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=1&amp;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21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REF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=10&amp;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21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FMT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eiu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_</a:t>
            </a:r>
            <a:r>
              <a:rPr lang="ru-RU" sz="1600" b="1" u="sng" dirty="0" err="1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all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21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COM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S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21</a:t>
            </a:r>
            <a:r>
              <a:rPr lang="ru-RU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CNR</a:t>
            </a:r>
            <a:r>
              <a:rPr lang="uk-UA" sz="1600" b="1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=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Південно-Східна Україна: зі стародавності у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 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сторіччя. Третя Всеукраїнська відкрита історико- краєзнавча конференції учнівської молоді. Матеріали і тези доповідей. 24—26 листопада 2007.—Донецьк: Донецький обласний центр туризму та краєзнавства учнівської молоді, 2007.—С. 259 с. 4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Зі стародавності у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Століття збірка  матеріалів відкритої обласної краєзнавчої конференції учнівської молоді місто </a:t>
            </a:r>
            <a:r>
              <a:rPr lang="uk-UA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Святогірськ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04-06 2015.—Краматорськ: Донецький ОЦТК, 2015.—С. 122 с.30-67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400"/>
              <a:buFont typeface="Times New Roman" panose="02020603050405020304" pitchFamily="18" charset="0"/>
              <a:buAutoNum type="arabicPeriod"/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Південно-Східна України: зі стародавності у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століття збірка матеріалів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</a:t>
            </a: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Всеукраїнської історико-краєзнавчої конференції учнівської молоді.—Краматорськ: ОЦТК, 2016.—С. 444 с. 130-266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0"/>
              </a:spcAft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1600" spc="75" dirty="0">
                <a:solidFill>
                  <a:srgbClr val="5A5A5A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600" spc="75" dirty="0">
              <a:solidFill>
                <a:srgbClr val="5A5A5A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683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02"/>
            <a:ext cx="12192000" cy="6890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8715" y="875845"/>
            <a:ext cx="31550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Етнічна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дентичність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63" y="476249"/>
            <a:ext cx="4599710" cy="3449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58" y="1503766"/>
            <a:ext cx="4862945" cy="36472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1527" y="5430983"/>
            <a:ext cx="5514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 гуртка «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Знаменка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етнографічному музеї с.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Прелесне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2218" y="4267200"/>
            <a:ext cx="4456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Соколова Г. І. разом з учнями  Черкаської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ЗОШ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1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17" y="1129053"/>
            <a:ext cx="4913744" cy="36853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7" y="401782"/>
            <a:ext cx="5375562" cy="4031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40012" y="667388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Етнічна ідентичність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327" y="4544291"/>
            <a:ext cx="4918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Знаменка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на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зльоті юних туристів-краєзнавців 2019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4973783"/>
            <a:ext cx="53617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Самойленко Т. М. в шкільному музеї ЗЗСО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 №20 військово-цивільної адміністрації м.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Торецька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1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6873" y="562385"/>
            <a:ext cx="4281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дентичність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02327" y="1172896"/>
            <a:ext cx="103216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«Національна ідентичність знаходить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свій головний прояв у зв'язках членів спільноти як співгромадян, а отже—у спільних актуальних інтересах. Ідентифікація національна є переважно суб'єктивною, а не об'єктивною, детермінованою. Вияв особою своєї національної ідентичності –це її особистий духовний вибір. Як правило, процес формування ідентичності національної відбувається паралельно (але не обов'язково синхронно) із процесом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державотворення».</a:t>
            </a:r>
            <a:endParaRPr lang="ru-RU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073" y="2940051"/>
            <a:ext cx="4558143" cy="341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07" y="2947915"/>
            <a:ext cx="4585373" cy="343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4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-96982"/>
            <a:ext cx="1228898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335835"/>
            <a:ext cx="5278580" cy="3958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9" y="1004315"/>
            <a:ext cx="5694217" cy="42706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17674" y="450273"/>
            <a:ext cx="5597236" cy="475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ідентичність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909" y="4433456"/>
            <a:ext cx="4987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Віннік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Софія під час екскурсії «Голодомор. Голокост. ГУЛАГ.»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5271" y="5556332"/>
            <a:ext cx="5458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Знаменка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Торське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615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898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564" y="746991"/>
            <a:ext cx="7841672" cy="52277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7091" y="883227"/>
            <a:ext cx="3422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5745" y="1898073"/>
            <a:ext cx="25353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Делегація учнів Донецької області на екскурсії у Верховній раді України 2019</a:t>
            </a:r>
          </a:p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 Київ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03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82" y="0"/>
            <a:ext cx="1228898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5" y="803564"/>
            <a:ext cx="4294909" cy="32211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4" y="1523999"/>
            <a:ext cx="5116946" cy="38377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82144" y="692727"/>
            <a:ext cx="4918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ідентичність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304799" y="4364183"/>
            <a:ext cx="5195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«Листопадовий зрив» Черкаська ЗОШ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00252" y="5518575"/>
            <a:ext cx="634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Соборності» Черкаська ЗОШ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I-II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51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1" y="320544"/>
            <a:ext cx="8077199" cy="5359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9927" y="5583382"/>
            <a:ext cx="634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Відкриття обласної краєзнавчої конференції учнівської молоді «Зі стародавності у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століття» м.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Святогірськ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05.12. 2015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982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1302</Words>
  <Application>Microsoft Office PowerPoint</Application>
  <PresentationFormat>Широкоэкранный</PresentationFormat>
  <Paragraphs>89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Соколова</dc:creator>
  <cp:lastModifiedBy>Соколова</cp:lastModifiedBy>
  <cp:revision>42</cp:revision>
  <dcterms:created xsi:type="dcterms:W3CDTF">2019-10-29T20:26:46Z</dcterms:created>
  <dcterms:modified xsi:type="dcterms:W3CDTF">2019-11-03T15:55:26Z</dcterms:modified>
</cp:coreProperties>
</file>