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7" r:id="rId7"/>
    <p:sldId id="266" r:id="rId8"/>
    <p:sldId id="265" r:id="rId9"/>
    <p:sldId id="268" r:id="rId10"/>
    <p:sldId id="263" r:id="rId11"/>
    <p:sldId id="262" r:id="rId12"/>
    <p:sldId id="269" r:id="rId13"/>
    <p:sldId id="270" r:id="rId14"/>
    <p:sldId id="271" r:id="rId15"/>
    <p:sldId id="272" r:id="rId16"/>
    <p:sldId id="282" r:id="rId17"/>
    <p:sldId id="280" r:id="rId18"/>
    <p:sldId id="28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tusya.narod.ru/q051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7838"/>
            <a:ext cx="9207387" cy="6868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86000" y="1772816"/>
            <a:ext cx="48062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/>
              <a:t>Заселення території Слов'янського району</a:t>
            </a:r>
            <a:endParaRPr lang="ru-RU" sz="3600" dirty="0"/>
          </a:p>
          <a:p>
            <a:pPr algn="ctr"/>
            <a:r>
              <a:rPr lang="uk-UA" sz="3600" b="1" dirty="0"/>
              <a:t>Донецької області в </a:t>
            </a:r>
            <a:r>
              <a:rPr lang="en-US" sz="3600" b="1" dirty="0"/>
              <a:t>XVII</a:t>
            </a:r>
            <a:r>
              <a:rPr lang="uk-UA" sz="3600" b="1" dirty="0"/>
              <a:t> ст..</a:t>
            </a:r>
            <a:endParaRPr lang="ru-RU" sz="3600" dirty="0"/>
          </a:p>
          <a:p>
            <a:pPr algn="ctr"/>
            <a:r>
              <a:rPr lang="uk-UA" sz="3600" b="1" dirty="0"/>
              <a:t>(Освітній проект)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70082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264139"/>
            <a:ext cx="9252520" cy="707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07704" y="1556792"/>
            <a:ext cx="4572000" cy="42165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800" b="1" dirty="0"/>
              <a:t>Навчальні програми</a:t>
            </a:r>
            <a:r>
              <a:rPr lang="uk-UA" sz="2800" b="1" dirty="0" smtClean="0"/>
              <a:t>:</a:t>
            </a:r>
          </a:p>
          <a:p>
            <a:pPr algn="ctr"/>
            <a:endParaRPr lang="ru-RU" sz="2400" b="1" dirty="0"/>
          </a:p>
          <a:p>
            <a:pPr lvl="0" algn="ctr"/>
            <a:r>
              <a:rPr lang="uk-UA" sz="2400" b="1" dirty="0"/>
              <a:t>Історія України 8клас </a:t>
            </a:r>
            <a:r>
              <a:rPr lang="uk-UA" sz="2400" b="1" dirty="0" smtClean="0"/>
              <a:t>2017</a:t>
            </a:r>
          </a:p>
          <a:p>
            <a:pPr lvl="0" algn="ctr"/>
            <a:endParaRPr lang="ru-RU" sz="2400" b="1" dirty="0"/>
          </a:p>
          <a:p>
            <a:pPr lvl="0" algn="ctr"/>
            <a:r>
              <a:rPr lang="uk-UA" sz="2400" b="1" dirty="0"/>
              <a:t>Українська література 8 клас </a:t>
            </a:r>
            <a:r>
              <a:rPr lang="uk-UA" sz="2400" b="1" dirty="0" smtClean="0"/>
              <a:t>2017</a:t>
            </a:r>
          </a:p>
          <a:p>
            <a:pPr lvl="0" algn="ctr"/>
            <a:endParaRPr lang="ru-RU" sz="2400" b="1" dirty="0"/>
          </a:p>
          <a:p>
            <a:pPr lvl="0" algn="ctr"/>
            <a:r>
              <a:rPr lang="uk-UA" sz="2400" b="1" dirty="0"/>
              <a:t>Мистецтво 8 клас </a:t>
            </a:r>
            <a:r>
              <a:rPr lang="uk-UA" sz="2400" b="1" dirty="0" smtClean="0"/>
              <a:t>2017</a:t>
            </a:r>
          </a:p>
          <a:p>
            <a:pPr lvl="0" algn="ctr"/>
            <a:endParaRPr lang="ru-RU" sz="2400" b="1" dirty="0"/>
          </a:p>
          <a:p>
            <a:pPr lvl="0" algn="ctr"/>
            <a:r>
              <a:rPr lang="uk-UA" sz="2400" b="1" dirty="0"/>
              <a:t>Географія 8 клас 2017</a:t>
            </a:r>
            <a:endParaRPr lang="ru-RU" sz="2400" b="1" dirty="0"/>
          </a:p>
          <a:p>
            <a:pPr algn="ctr"/>
            <a:r>
              <a:rPr lang="uk-UA" sz="2400" b="1" dirty="0"/>
              <a:t> </a:t>
            </a:r>
            <a:r>
              <a:rPr lang="uk-UA" sz="2400" b="1" dirty="0" smtClean="0"/>
              <a:t>      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094535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9" y="0"/>
            <a:ext cx="8907199" cy="6813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86000" y="1166843"/>
            <a:ext cx="4572000" cy="523220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800" b="1" dirty="0"/>
              <a:t>Навчальні цілі:</a:t>
            </a:r>
            <a:endParaRPr lang="ru-RU" sz="2800" b="1" dirty="0"/>
          </a:p>
          <a:p>
            <a:pPr lvl="0" algn="just"/>
            <a:r>
              <a:rPr lang="uk-UA" b="1" dirty="0"/>
              <a:t>Закріпити та розширити знання учнів з історії заселення території Слобідської України в межах сучасного Слов'янського району Донецької області</a:t>
            </a:r>
            <a:r>
              <a:rPr lang="uk-UA" b="1" dirty="0" smtClean="0"/>
              <a:t>.</a:t>
            </a:r>
          </a:p>
          <a:p>
            <a:pPr lvl="0" algn="just"/>
            <a:endParaRPr lang="ru-RU" b="1" dirty="0"/>
          </a:p>
          <a:p>
            <a:pPr lvl="0" algn="just"/>
            <a:r>
              <a:rPr lang="uk-UA" b="1" dirty="0"/>
              <a:t>Розвивати пошуково-дослідницькі уміння пов'язані з аналізом історичної інформації, вміння робити висновки та власні умовиводи</a:t>
            </a:r>
            <a:r>
              <a:rPr lang="uk-UA" b="1" dirty="0" smtClean="0"/>
              <a:t>, щодо </a:t>
            </a:r>
            <a:r>
              <a:rPr lang="uk-UA" b="1" dirty="0"/>
              <a:t>процесів колонізації даного регіону, порівнювати здобуті знання з  іншими джерелами</a:t>
            </a:r>
            <a:r>
              <a:rPr lang="uk-UA" b="1" dirty="0" smtClean="0"/>
              <a:t>.</a:t>
            </a:r>
          </a:p>
          <a:p>
            <a:pPr lvl="0" algn="just"/>
            <a:endParaRPr lang="ru-RU" b="1" dirty="0"/>
          </a:p>
          <a:p>
            <a:pPr lvl="0" algn="just"/>
            <a:r>
              <a:rPr lang="uk-UA" b="1" dirty="0"/>
              <a:t>Виховувати засобами історії почуття приналежності до власної </a:t>
            </a:r>
            <a:r>
              <a:rPr lang="uk-UA" b="1" dirty="0" err="1"/>
              <a:t>держави--України</a:t>
            </a:r>
            <a:r>
              <a:rPr lang="uk-UA" b="1" dirty="0"/>
              <a:t>,до її спільних історичних, політичних, культурних цінностей.</a:t>
            </a:r>
            <a:endParaRPr lang="ru-RU" b="1" dirty="0"/>
          </a:p>
          <a:p>
            <a:pPr algn="just"/>
            <a:r>
              <a:rPr lang="uk-UA" b="1" dirty="0"/>
              <a:t> </a:t>
            </a:r>
            <a:r>
              <a:rPr lang="uk-UA" b="1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94535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732"/>
            <a:ext cx="8907199" cy="6813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286000" y="1582341"/>
                <a:ext cx="4572000" cy="461664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:r>
                  <a:rPr lang="uk-UA" sz="2400" b="1" dirty="0"/>
                  <a:t>Очікувані результати:</a:t>
                </a:r>
                <a:endParaRPr lang="ru-RU" sz="2400" b="1" dirty="0"/>
              </a:p>
              <a:p>
                <a:pPr lvl="0" algn="just"/>
                <a:r>
                  <a:rPr lang="uk-UA" b="1" dirty="0"/>
                  <a:t>Учні будуть знати дати заснування перших населених пунктів Слов'янщини заснованих у </a:t>
                </a:r>
                <a:r>
                  <a:rPr lang="en-US" b="1" dirty="0"/>
                  <a:t>XVII</a:t>
                </a:r>
                <a:r>
                  <a:rPr lang="uk-UA" b="1" dirty="0"/>
                  <a:t> ст.,особливості </a:t>
                </a:r>
                <a:r>
                  <a:rPr lang="uk-UA" b="1" dirty="0" smtClean="0"/>
                  <a:t>заселення</a:t>
                </a:r>
                <a:r>
                  <a:rPr lang="uk-UA" b="1" dirty="0"/>
                  <a:t>.</a:t>
                </a:r>
                <a:endParaRPr lang="uk-UA" b="1" dirty="0" smtClean="0"/>
              </a:p>
              <a:p>
                <a:pPr lvl="0" algn="just"/>
                <a:endParaRPr lang="uk-UA" b="1" dirty="0" smtClean="0"/>
              </a:p>
              <a:p>
                <a:pPr lvl="0" algn="just"/>
                <a:r>
                  <a:rPr lang="uk-UA" b="1" dirty="0" smtClean="0"/>
                  <a:t>Учні </a:t>
                </a:r>
                <a:r>
                  <a:rPr lang="uk-UA" b="1" dirty="0"/>
                  <a:t>будуть уміти працювати з історичними документами, творами мистецтва, тематичною картою, описувати повсякденне життя перших переселенців</a:t>
                </a:r>
                <a:r>
                  <a:rPr lang="uk-UA" b="1" dirty="0" smtClean="0"/>
                  <a:t>.</a:t>
                </a:r>
              </a:p>
              <a:p>
                <a:pPr lvl="0" algn="just"/>
                <a:endParaRPr lang="ru-RU" b="1" dirty="0"/>
              </a:p>
              <a:p>
                <a:pPr lvl="0" algn="just"/>
                <a:r>
                  <a:rPr lang="uk-UA" b="1" dirty="0"/>
                  <a:t>Учні будуть розуміти поняття: острог, сторожа, залога, городок, містечко, осадчий, слобода, </a:t>
                </a:r>
                <a:r>
                  <a:rPr lang="uk-UA" b="1" dirty="0" err="1"/>
                  <a:t>Торська</a:t>
                </a:r>
                <a:r>
                  <a:rPr lang="uk-UA" b="1" dirty="0"/>
                  <a:t> укріплена лінія</a:t>
                </a:r>
                <a14:m>
                  <m:oMath xmlns:m="http://schemas.openxmlformats.org/officeDocument/2006/math">
                    <m:r>
                      <a:rPr lang="uk-UA" b="1" i="1">
                        <a:latin typeface="Cambria Math"/>
                      </a:rPr>
                      <m:t>,</m:t>
                    </m:r>
                  </m:oMath>
                </a14:m>
                <a:r>
                  <a:rPr lang="uk-UA" b="1" dirty="0"/>
                  <a:t> козацьке бароко. </a:t>
                </a:r>
                <a:r>
                  <a:rPr lang="uk-UA" b="1" dirty="0" err="1"/>
                  <a:t>Обгрунтовувати</a:t>
                </a:r>
                <a:r>
                  <a:rPr lang="uk-UA" b="1" dirty="0"/>
                  <a:t> власні судження щодо процесу заселення даного регіону.</a:t>
                </a:r>
                <a:endParaRPr lang="ru-RU" b="1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1582341"/>
                <a:ext cx="4572000" cy="4616648"/>
              </a:xfrm>
              <a:prstGeom prst="rect">
                <a:avLst/>
              </a:prstGeom>
              <a:blipFill rotWithShape="1">
                <a:blip r:embed="rId3"/>
                <a:stretch>
                  <a:fillRect l="-1067" t="-1057" r="-1067" b="-11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2999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6276"/>
            <a:ext cx="9144000" cy="6994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11760" y="476672"/>
            <a:ext cx="444624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Пам'ятка для роботи з документом</a:t>
            </a:r>
            <a:endParaRPr lang="ru-RU" sz="2400" dirty="0"/>
          </a:p>
          <a:p>
            <a:pPr lvl="0"/>
            <a:r>
              <a:rPr lang="uk-UA" b="1" dirty="0"/>
              <a:t>Прочитай назву документа; хто, коли й і де </a:t>
            </a:r>
            <a:r>
              <a:rPr lang="uk-UA" b="1" dirty="0" smtClean="0"/>
              <a:t>написав, </a:t>
            </a:r>
            <a:r>
              <a:rPr lang="uk-UA" b="1" dirty="0"/>
              <a:t>запиши</a:t>
            </a:r>
            <a:r>
              <a:rPr lang="uk-UA" b="1" dirty="0" smtClean="0"/>
              <a:t>;</a:t>
            </a:r>
          </a:p>
          <a:p>
            <a:pPr lvl="0"/>
            <a:endParaRPr lang="ru-RU" b="1" dirty="0"/>
          </a:p>
          <a:p>
            <a:pPr lvl="0"/>
            <a:r>
              <a:rPr lang="uk-UA" b="1" dirty="0"/>
              <a:t>Зорієнтуйся за назвою документа з яким змістом матимеш справу</a:t>
            </a:r>
            <a:r>
              <a:rPr lang="uk-UA" b="1" dirty="0" smtClean="0"/>
              <a:t>;</a:t>
            </a:r>
          </a:p>
          <a:p>
            <a:pPr lvl="0"/>
            <a:endParaRPr lang="ru-RU" b="1" dirty="0"/>
          </a:p>
          <a:p>
            <a:pPr lvl="0"/>
            <a:r>
              <a:rPr lang="uk-UA" b="1" dirty="0"/>
              <a:t>З якою метою працюєш над документом, які завдання повинен виконати</a:t>
            </a:r>
            <a:r>
              <a:rPr lang="uk-UA" b="1" dirty="0" smtClean="0"/>
              <a:t>;</a:t>
            </a:r>
          </a:p>
          <a:p>
            <a:pPr lvl="0"/>
            <a:endParaRPr lang="ru-RU" b="1" dirty="0"/>
          </a:p>
          <a:p>
            <a:pPr lvl="0"/>
            <a:r>
              <a:rPr lang="uk-UA" b="1" dirty="0"/>
              <a:t>Уважно прочитай текст документа;</a:t>
            </a:r>
            <a:endParaRPr lang="ru-RU" b="1" dirty="0"/>
          </a:p>
          <a:p>
            <a:pPr lvl="0"/>
            <a:r>
              <a:rPr lang="uk-UA" b="1" dirty="0"/>
              <a:t>з</a:t>
            </a:r>
            <a:r>
              <a:rPr lang="uk-UA" b="1" dirty="0" smtClean="0"/>
              <a:t>’ясуй </a:t>
            </a:r>
            <a:r>
              <a:rPr lang="uk-UA" b="1" dirty="0"/>
              <a:t>незрозумілі поняття, значення окремих слів, зверни увагу на коментарі</a:t>
            </a:r>
            <a:r>
              <a:rPr lang="uk-UA" b="1" dirty="0" smtClean="0"/>
              <a:t>;</a:t>
            </a:r>
          </a:p>
          <a:p>
            <a:pPr lvl="0"/>
            <a:endParaRPr lang="ru-RU" b="1" dirty="0"/>
          </a:p>
          <a:p>
            <a:pPr lvl="0"/>
            <a:r>
              <a:rPr lang="uk-UA" b="1" dirty="0"/>
              <a:t>Проаналізуй  чи зрозумів текст документа. </a:t>
            </a:r>
            <a:endParaRPr lang="ru-RU" b="1" dirty="0"/>
          </a:p>
          <a:p>
            <a:r>
              <a:rPr lang="uk-UA" b="1" dirty="0"/>
              <a:t> </a:t>
            </a:r>
            <a:endParaRPr lang="ru-RU" b="1" dirty="0"/>
          </a:p>
          <a:p>
            <a:r>
              <a:rPr lang="uk-UA" b="1" dirty="0"/>
              <a:t> </a:t>
            </a:r>
            <a:endParaRPr lang="ru-RU" b="1" dirty="0"/>
          </a:p>
          <a:p>
            <a:r>
              <a:rPr lang="uk-UA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868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5498"/>
            <a:ext cx="9144000" cy="706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86000" y="836712"/>
            <a:ext cx="480628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Отже, група «Історики» </a:t>
            </a:r>
            <a:endParaRPr lang="uk-UA" sz="2400" b="1" dirty="0" smtClean="0"/>
          </a:p>
          <a:p>
            <a:pPr algn="just"/>
            <a:r>
              <a:rPr lang="uk-UA" b="1" dirty="0" smtClean="0"/>
              <a:t>здійснила </a:t>
            </a:r>
            <a:r>
              <a:rPr lang="uk-UA" b="1" dirty="0"/>
              <a:t>екскурсії до Слов'янського краєзнавчого музею, до шкільного музею с. </a:t>
            </a:r>
            <a:r>
              <a:rPr lang="uk-UA" b="1" dirty="0" err="1"/>
              <a:t>Райгородок</a:t>
            </a:r>
            <a:r>
              <a:rPr lang="uk-UA" b="1" dirty="0"/>
              <a:t>, до приватного музею в с. Маяки, </a:t>
            </a:r>
            <a:endParaRPr lang="uk-UA" b="1" dirty="0" smtClean="0"/>
          </a:p>
          <a:p>
            <a:pPr algn="just"/>
            <a:endParaRPr lang="uk-UA" b="1" dirty="0" smtClean="0"/>
          </a:p>
          <a:p>
            <a:pPr algn="just"/>
            <a:r>
              <a:rPr lang="uk-UA" b="1" dirty="0" smtClean="0"/>
              <a:t>зібрала </a:t>
            </a:r>
            <a:r>
              <a:rPr lang="uk-UA" b="1" dirty="0"/>
              <a:t>усні свідчення про топоніми </a:t>
            </a:r>
            <a:r>
              <a:rPr lang="uk-UA" b="1" dirty="0" err="1"/>
              <a:t>смт</a:t>
            </a:r>
            <a:r>
              <a:rPr lang="uk-UA" b="1" dirty="0"/>
              <a:t>. Черкаське, </a:t>
            </a:r>
            <a:endParaRPr lang="uk-UA" b="1" dirty="0" smtClean="0"/>
          </a:p>
          <a:p>
            <a:pPr algn="just"/>
            <a:endParaRPr lang="uk-UA" b="1" dirty="0" smtClean="0"/>
          </a:p>
          <a:p>
            <a:pPr algn="just"/>
            <a:r>
              <a:rPr lang="uk-UA" b="1" dirty="0" err="1" smtClean="0"/>
              <a:t>опрацювавала</a:t>
            </a:r>
            <a:r>
              <a:rPr lang="uk-UA" b="1" dirty="0" smtClean="0"/>
              <a:t> </a:t>
            </a:r>
            <a:r>
              <a:rPr lang="uk-UA" b="1" dirty="0"/>
              <a:t>доступні писемні джерела та відповідну літературу про період заселення Слов'янщини в </a:t>
            </a:r>
            <a:r>
              <a:rPr lang="en-US" b="1" dirty="0"/>
              <a:t>XVII</a:t>
            </a:r>
            <a:r>
              <a:rPr lang="uk-UA" b="1" dirty="0"/>
              <a:t> ст</a:t>
            </a:r>
            <a:r>
              <a:rPr lang="uk-UA" b="1" dirty="0" smtClean="0"/>
              <a:t>.,</a:t>
            </a:r>
          </a:p>
          <a:p>
            <a:pPr algn="just"/>
            <a:endParaRPr lang="uk-UA" b="1" dirty="0" smtClean="0"/>
          </a:p>
          <a:p>
            <a:pPr algn="just"/>
            <a:r>
              <a:rPr lang="uk-UA" b="1" dirty="0" smtClean="0"/>
              <a:t> </a:t>
            </a:r>
            <a:r>
              <a:rPr lang="uk-UA" b="1" dirty="0"/>
              <a:t>використала знання з </a:t>
            </a:r>
            <a:r>
              <a:rPr lang="uk-UA" b="1" dirty="0" smtClean="0"/>
              <a:t>Географії</a:t>
            </a:r>
            <a:r>
              <a:rPr lang="uk-UA" b="1" dirty="0"/>
              <a:t>, </a:t>
            </a:r>
            <a:r>
              <a:rPr lang="uk-UA" b="1" dirty="0" smtClean="0"/>
              <a:t>Української </a:t>
            </a:r>
            <a:r>
              <a:rPr lang="uk-UA" b="1" dirty="0"/>
              <a:t>мови та літератури, </a:t>
            </a:r>
            <a:r>
              <a:rPr lang="uk-UA" b="1" dirty="0" smtClean="0"/>
              <a:t>Мистецтва </a:t>
            </a:r>
            <a:r>
              <a:rPr lang="uk-UA" b="1" dirty="0"/>
              <a:t>встановила: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97254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479" y="55418"/>
            <a:ext cx="9144000" cy="6994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86000" y="2274838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 algn="just">
              <a:buFont typeface="Arial" pitchFamily="34" charset="0"/>
              <a:buChar char="•"/>
            </a:pPr>
            <a:r>
              <a:rPr lang="uk-UA" b="1" dirty="0"/>
              <a:t>територія Слов'янщини заселялася і до </a:t>
            </a:r>
            <a:r>
              <a:rPr lang="en-US" b="1" dirty="0"/>
              <a:t>XVII</a:t>
            </a:r>
            <a:r>
              <a:rPr lang="uk-UA" b="1" dirty="0"/>
              <a:t> ст., </a:t>
            </a:r>
            <a:endParaRPr lang="uk-UA" b="1" dirty="0" smtClean="0"/>
          </a:p>
          <a:p>
            <a:pPr marL="285750" lvl="0" indent="-285750" algn="just">
              <a:buFont typeface="Arial" pitchFamily="34" charset="0"/>
              <a:buChar char="•"/>
            </a:pPr>
            <a:endParaRPr lang="uk-UA" b="1" dirty="0" smtClean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uk-UA" b="1" dirty="0" smtClean="0"/>
              <a:t>у </a:t>
            </a:r>
            <a:r>
              <a:rPr lang="uk-UA" b="1" dirty="0"/>
              <a:t>вказаний період склалися певні умови, що сприяли активному залюдненню різними соціальними групами цієї </a:t>
            </a:r>
            <a:r>
              <a:rPr lang="uk-UA" b="1" dirty="0" smtClean="0"/>
              <a:t>території вихідцями </a:t>
            </a:r>
            <a:r>
              <a:rPr lang="uk-UA" b="1" dirty="0"/>
              <a:t>з України та Московії, служилими людьми, селянами, козаками</a:t>
            </a:r>
            <a:r>
              <a:rPr lang="uk-UA" b="1" dirty="0" smtClean="0"/>
              <a:t>;</a:t>
            </a:r>
          </a:p>
          <a:p>
            <a:pPr marL="285750" lvl="0" indent="-285750" algn="just">
              <a:buFont typeface="Arial" pitchFamily="34" charset="0"/>
              <a:buChar char="•"/>
            </a:pPr>
            <a:endParaRPr lang="uk-UA" b="1" dirty="0" smtClean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uk-UA" b="1" dirty="0"/>
              <a:t>у</a:t>
            </a:r>
            <a:r>
              <a:rPr lang="uk-UA" b="1" dirty="0" smtClean="0"/>
              <a:t> житті та побуті перших переселенців є </a:t>
            </a:r>
          </a:p>
          <a:p>
            <a:pPr lvl="0" algn="just"/>
            <a:r>
              <a:rPr lang="uk-UA" b="1" dirty="0" smtClean="0"/>
              <a:t>      спільні риси і з українцями із росіянами;</a:t>
            </a:r>
          </a:p>
          <a:p>
            <a:pPr marL="285750" lvl="0" indent="-285750" algn="just">
              <a:buFont typeface="Arial" pitchFamily="34" charset="0"/>
              <a:buChar char="•"/>
            </a:pPr>
            <a:endParaRPr lang="uk-UA" b="1" dirty="0" smtClean="0"/>
          </a:p>
          <a:p>
            <a:pPr marL="285750" lvl="0" indent="-285750" algn="just">
              <a:buFont typeface="Arial" pitchFamily="34" charset="0"/>
              <a:buChar char="•"/>
            </a:pPr>
            <a:endParaRPr lang="uk-UA" b="1" dirty="0" smtClean="0"/>
          </a:p>
          <a:p>
            <a:pPr lvl="0" algn="just"/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79812" y="172243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/>
              <a:t>Висновки: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01060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479" y="55418"/>
            <a:ext cx="9144000" cy="6994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86000" y="185934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uk-UA" b="1" dirty="0" smtClean="0"/>
              <a:t>Встановили </a:t>
            </a:r>
            <a:r>
              <a:rPr lang="uk-UA" b="1" dirty="0"/>
              <a:t>імена осіб, які були пов'язані з цим періодом</a:t>
            </a:r>
            <a:r>
              <a:rPr lang="uk-UA" b="1" dirty="0" smtClean="0"/>
              <a:t>:</a:t>
            </a:r>
          </a:p>
          <a:p>
            <a:pPr lvl="0"/>
            <a:endParaRPr lang="uk-UA" b="1" dirty="0"/>
          </a:p>
          <a:p>
            <a:pPr lvl="0"/>
            <a:r>
              <a:rPr lang="uk-UA" b="1" dirty="0"/>
              <a:t> Я. Острянин — ватажок першого козацького загону, що прийшов на землі майбутньої Слобожанщини, </a:t>
            </a:r>
            <a:endParaRPr lang="uk-UA" b="1" dirty="0" smtClean="0"/>
          </a:p>
          <a:p>
            <a:pPr lvl="0"/>
            <a:endParaRPr lang="uk-UA" b="1" dirty="0"/>
          </a:p>
          <a:p>
            <a:pPr lvl="0"/>
            <a:r>
              <a:rPr lang="uk-UA" b="1" dirty="0" err="1"/>
              <a:t>Поминка</a:t>
            </a:r>
            <a:r>
              <a:rPr lang="uk-UA" b="1" dirty="0"/>
              <a:t> Котельников — житель </a:t>
            </a:r>
            <a:r>
              <a:rPr lang="uk-UA" b="1" dirty="0" err="1"/>
              <a:t>Валуйок</a:t>
            </a:r>
            <a:r>
              <a:rPr lang="uk-UA" b="1" dirty="0"/>
              <a:t> в 1625 році побував на Торі і описав життя переселенців та звернувся з пропозиціями до царя</a:t>
            </a:r>
            <a:r>
              <a:rPr lang="uk-UA" b="1" dirty="0" smtClean="0"/>
              <a:t>,</a:t>
            </a:r>
          </a:p>
          <a:p>
            <a:pPr lvl="0"/>
            <a:endParaRPr lang="uk-UA" b="1" dirty="0"/>
          </a:p>
          <a:p>
            <a:pPr lvl="0"/>
            <a:r>
              <a:rPr lang="uk-UA" b="1" dirty="0"/>
              <a:t> Яків </a:t>
            </a:r>
            <a:r>
              <a:rPr lang="uk-UA" b="1" dirty="0" err="1"/>
              <a:t>Філімонов</a:t>
            </a:r>
            <a:r>
              <a:rPr lang="uk-UA" b="1" dirty="0"/>
              <a:t> — житель м. Бєлгорода заклав у 1663 р. містечко Маяки, </a:t>
            </a:r>
          </a:p>
        </p:txBody>
      </p:sp>
    </p:spTree>
    <p:extLst>
      <p:ext uri="{BB962C8B-B14F-4D97-AF65-F5344CB8AC3E}">
        <p14:creationId xmlns:p14="http://schemas.microsoft.com/office/powerpoint/2010/main" val="2064309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479" y="55418"/>
            <a:ext cx="9144000" cy="6994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86000" y="227483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uk-UA" b="1" dirty="0"/>
              <a:t>Григорій Донець — Харківський полковник будував укріплення на </a:t>
            </a:r>
            <a:r>
              <a:rPr lang="uk-UA" b="1" dirty="0" err="1"/>
              <a:t>Торській</a:t>
            </a:r>
            <a:r>
              <a:rPr lang="uk-UA" b="1" dirty="0"/>
              <a:t> укріпленій лінії, </a:t>
            </a:r>
            <a:endParaRPr lang="uk-UA" b="1" dirty="0" smtClean="0"/>
          </a:p>
          <a:p>
            <a:pPr lvl="0"/>
            <a:endParaRPr lang="uk-UA" b="1" dirty="0"/>
          </a:p>
          <a:p>
            <a:pPr lvl="0"/>
            <a:r>
              <a:rPr lang="uk-UA" b="1" dirty="0" err="1"/>
              <a:t>Констянтин</a:t>
            </a:r>
            <a:r>
              <a:rPr lang="uk-UA" b="1" dirty="0"/>
              <a:t> </a:t>
            </a:r>
            <a:r>
              <a:rPr lang="uk-UA" b="1" dirty="0" err="1"/>
              <a:t>Донець-Захаржевський</a:t>
            </a:r>
            <a:r>
              <a:rPr lang="uk-UA" b="1" dirty="0"/>
              <a:t> — Харківський полковник, син Г. Донця, ймовірно першим заснував </a:t>
            </a:r>
            <a:r>
              <a:rPr lang="uk-UA" b="1" dirty="0" err="1"/>
              <a:t>с.Черкаське</a:t>
            </a:r>
            <a:r>
              <a:rPr lang="uk-UA" b="1" dirty="0"/>
              <a:t>; </a:t>
            </a:r>
            <a:endParaRPr lang="uk-UA" b="1" dirty="0" smtClean="0"/>
          </a:p>
          <a:p>
            <a:pPr lvl="0"/>
            <a:endParaRPr lang="uk-UA" b="1" dirty="0"/>
          </a:p>
          <a:p>
            <a:pPr lvl="0"/>
            <a:r>
              <a:rPr lang="uk-UA" b="1" dirty="0"/>
              <a:t>Семен Бронка — осадчий </a:t>
            </a:r>
            <a:r>
              <a:rPr lang="uk-UA" b="1" dirty="0" err="1"/>
              <a:t>черкашенін</a:t>
            </a:r>
            <a:r>
              <a:rPr lang="uk-UA" b="1" dirty="0"/>
              <a:t> в Козацькій пристані.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54390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709"/>
            <a:ext cx="9144000" cy="6994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86000" y="404664"/>
            <a:ext cx="47342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b="1" dirty="0" smtClean="0"/>
              <a:t>Познайомилися </a:t>
            </a:r>
            <a:r>
              <a:rPr lang="uk-UA" b="1" dirty="0"/>
              <a:t>з науковими працями дослідників по цьому питанню: </a:t>
            </a:r>
            <a:endParaRPr lang="uk-UA" b="1" dirty="0" smtClean="0"/>
          </a:p>
          <a:p>
            <a:pPr lvl="0" algn="just"/>
            <a:endParaRPr lang="uk-UA" b="1" dirty="0" smtClean="0"/>
          </a:p>
          <a:p>
            <a:pPr lvl="0" algn="just"/>
            <a:r>
              <a:rPr lang="uk-UA" b="1" dirty="0" smtClean="0"/>
              <a:t>1.Філарет</a:t>
            </a:r>
            <a:r>
              <a:rPr lang="uk-UA" b="1" dirty="0"/>
              <a:t>, представник Харківської єпархії, автор «</a:t>
            </a:r>
            <a:r>
              <a:rPr lang="uk-UA" b="1" dirty="0" err="1"/>
              <a:t>Историко-статистического</a:t>
            </a:r>
            <a:r>
              <a:rPr lang="uk-UA" b="1" dirty="0"/>
              <a:t> </a:t>
            </a:r>
            <a:r>
              <a:rPr lang="uk-UA" b="1" dirty="0" err="1"/>
              <a:t>описания</a:t>
            </a:r>
            <a:r>
              <a:rPr lang="uk-UA" b="1" dirty="0"/>
              <a:t> </a:t>
            </a:r>
            <a:r>
              <a:rPr lang="uk-UA" b="1" dirty="0" err="1"/>
              <a:t>Харьковской</a:t>
            </a:r>
            <a:r>
              <a:rPr lang="uk-UA" b="1" dirty="0"/>
              <a:t> </a:t>
            </a:r>
            <a:r>
              <a:rPr lang="uk-UA" b="1" dirty="0" err="1"/>
              <a:t>епархии</a:t>
            </a:r>
            <a:r>
              <a:rPr lang="uk-UA" b="1" dirty="0" smtClean="0"/>
              <a:t>»,</a:t>
            </a:r>
          </a:p>
          <a:p>
            <a:pPr lvl="0" algn="just"/>
            <a:endParaRPr lang="uk-UA" b="1" dirty="0" smtClean="0"/>
          </a:p>
          <a:p>
            <a:pPr lvl="0" algn="just"/>
            <a:r>
              <a:rPr lang="uk-UA" b="1" dirty="0" smtClean="0"/>
              <a:t> 2.Д.Багалій </a:t>
            </a:r>
            <a:r>
              <a:rPr lang="uk-UA" b="1" dirty="0"/>
              <a:t>автор «Історії Слобідської України</a:t>
            </a:r>
            <a:r>
              <a:rPr lang="uk-UA" b="1" dirty="0" smtClean="0"/>
              <a:t>»,</a:t>
            </a:r>
          </a:p>
          <a:p>
            <a:pPr lvl="0" algn="just"/>
            <a:endParaRPr lang="uk-UA" b="1" dirty="0" smtClean="0"/>
          </a:p>
          <a:p>
            <a:pPr lvl="0" algn="just"/>
            <a:r>
              <a:rPr lang="uk-UA" b="1" dirty="0" smtClean="0"/>
              <a:t>3. </a:t>
            </a:r>
            <a:r>
              <a:rPr lang="uk-UA" b="1" dirty="0"/>
              <a:t>В.О.</a:t>
            </a:r>
            <a:r>
              <a:rPr lang="uk-UA" b="1" dirty="0" err="1"/>
              <a:t>Піркко</a:t>
            </a:r>
            <a:r>
              <a:rPr lang="uk-UA" b="1" dirty="0"/>
              <a:t> автор роботи «Заселення Донеччини у </a:t>
            </a:r>
            <a:r>
              <a:rPr lang="en-US" b="1" dirty="0"/>
              <a:t>XVI</a:t>
            </a:r>
            <a:r>
              <a:rPr lang="uk-UA" b="1" dirty="0"/>
              <a:t>-</a:t>
            </a:r>
            <a:r>
              <a:rPr lang="en-US" b="1" dirty="0"/>
              <a:t>XVIII</a:t>
            </a:r>
            <a:r>
              <a:rPr lang="uk-UA" b="1" dirty="0"/>
              <a:t> ст</a:t>
            </a:r>
            <a:r>
              <a:rPr lang="uk-UA" b="1" dirty="0" smtClean="0"/>
              <a:t>.»</a:t>
            </a:r>
          </a:p>
          <a:p>
            <a:pPr lvl="0" algn="just"/>
            <a:endParaRPr lang="ru-RU" b="1" dirty="0"/>
          </a:p>
          <a:p>
            <a:pPr lvl="0" algn="just"/>
            <a:r>
              <a:rPr lang="uk-UA" b="1" dirty="0" smtClean="0"/>
              <a:t>Встановили </a:t>
            </a:r>
            <a:r>
              <a:rPr lang="uk-UA" b="1" dirty="0"/>
              <a:t>дати заснування перших населених пунктів на території Слов'янщини</a:t>
            </a:r>
            <a:r>
              <a:rPr lang="uk-UA" b="1" dirty="0" smtClean="0"/>
              <a:t>:</a:t>
            </a:r>
          </a:p>
          <a:p>
            <a:pPr lvl="0" algn="just"/>
            <a:r>
              <a:rPr lang="uk-UA" b="1" dirty="0" smtClean="0"/>
              <a:t> -Святогірськ-</a:t>
            </a:r>
            <a:r>
              <a:rPr lang="uk-UA" b="1" dirty="0"/>
              <a:t>-1620</a:t>
            </a:r>
            <a:r>
              <a:rPr lang="uk-UA" b="1" dirty="0" smtClean="0"/>
              <a:t>,</a:t>
            </a:r>
          </a:p>
          <a:p>
            <a:pPr lvl="0" algn="just"/>
            <a:r>
              <a:rPr lang="uk-UA" b="1" dirty="0" smtClean="0"/>
              <a:t> -Слов'янськ-</a:t>
            </a:r>
            <a:r>
              <a:rPr lang="uk-UA" b="1" dirty="0"/>
              <a:t>-1645, </a:t>
            </a:r>
            <a:endParaRPr lang="uk-UA" b="1" dirty="0" smtClean="0"/>
          </a:p>
          <a:p>
            <a:pPr lvl="0" algn="just"/>
            <a:r>
              <a:rPr lang="uk-UA" b="1" dirty="0" smtClean="0"/>
              <a:t>-Маяки--1663</a:t>
            </a:r>
          </a:p>
          <a:p>
            <a:pPr lvl="0" algn="just"/>
            <a:r>
              <a:rPr lang="uk-UA" b="1" dirty="0" smtClean="0"/>
              <a:t>-Райгородок-</a:t>
            </a:r>
            <a:r>
              <a:rPr lang="uk-UA" b="1" dirty="0"/>
              <a:t>-1684, </a:t>
            </a:r>
            <a:endParaRPr lang="uk-UA" b="1" dirty="0" smtClean="0"/>
          </a:p>
          <a:p>
            <a:pPr algn="just"/>
            <a:r>
              <a:rPr lang="uk-UA" b="1" dirty="0" err="1" smtClean="0"/>
              <a:t>-Черкаське</a:t>
            </a:r>
            <a:r>
              <a:rPr lang="uk-UA" b="1" dirty="0" smtClean="0"/>
              <a:t> </a:t>
            </a:r>
            <a:r>
              <a:rPr lang="uk-UA" b="1" dirty="0"/>
              <a:t>–1685(1698</a:t>
            </a:r>
            <a:r>
              <a:rPr lang="uk-UA" b="1" dirty="0" smtClean="0"/>
              <a:t>)</a:t>
            </a:r>
          </a:p>
          <a:p>
            <a:pPr lvl="0" algn="just"/>
            <a:endParaRPr lang="ru-RU" b="1" dirty="0"/>
          </a:p>
          <a:p>
            <a:pPr algn="just"/>
            <a:r>
              <a:rPr lang="uk-UA" b="1" dirty="0"/>
              <a:t> 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5439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36277"/>
            <a:ext cx="9144000" cy="6994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13" descr="Картинка 14 из 8995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duotone>
              <a:prstClr val="black"/>
              <a:schemeClr val="accent3">
                <a:lumMod val="50000"/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3851921" y="277471"/>
            <a:ext cx="3744415" cy="3955466"/>
          </a:xfrm>
          <a:prstGeom prst="rect">
            <a:avLst/>
          </a:prstGeom>
          <a:noFill/>
          <a:ln>
            <a:noFill/>
          </a:ln>
          <a:scene3d>
            <a:camera prst="isometricOffAxis2Left"/>
            <a:lightRig rig="threePt" dir="t"/>
          </a:scene3d>
          <a:extLst/>
        </p:spPr>
      </p:pic>
      <p:pic>
        <p:nvPicPr>
          <p:cNvPr id="4" name="Рисунок 7" descr="Анна Ивановна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1714">
            <a:off x="4853948" y="896618"/>
            <a:ext cx="1947651" cy="2820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 flipH="1">
            <a:off x="1835696" y="4365104"/>
            <a:ext cx="57606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Автор проекту </a:t>
            </a:r>
            <a:r>
              <a:rPr lang="uk-UA" sz="2400" dirty="0" smtClean="0"/>
              <a:t>: Соколова Ганна Іванівна ,</a:t>
            </a:r>
          </a:p>
          <a:p>
            <a:pPr algn="ctr"/>
            <a:r>
              <a:rPr lang="uk-UA" sz="2400" dirty="0"/>
              <a:t>у</a:t>
            </a:r>
            <a:r>
              <a:rPr lang="uk-UA" sz="2400" dirty="0" smtClean="0"/>
              <a:t>читель суспільних дисциплін </a:t>
            </a:r>
          </a:p>
          <a:p>
            <a:pPr algn="ctr"/>
            <a:r>
              <a:rPr lang="uk-UA" sz="2400" dirty="0" smtClean="0"/>
              <a:t>Черкаської ЗОШ </a:t>
            </a:r>
            <a:r>
              <a:rPr lang="en-US" sz="2400" dirty="0" smtClean="0"/>
              <a:t>I-II</a:t>
            </a:r>
            <a:r>
              <a:rPr lang="uk-UA" sz="2400" dirty="0" smtClean="0"/>
              <a:t> ст.</a:t>
            </a:r>
          </a:p>
          <a:p>
            <a:pPr algn="ctr"/>
            <a:r>
              <a:rPr lang="uk-UA" sz="2400" dirty="0" smtClean="0"/>
              <a:t>Черкаська ОТГ</a:t>
            </a:r>
          </a:p>
          <a:p>
            <a:pPr algn="ctr"/>
            <a:r>
              <a:rPr lang="uk-UA" sz="2400" dirty="0" smtClean="0"/>
              <a:t>Слов‘янський район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9901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2456"/>
            <a:ext cx="9086711" cy="695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86000" y="2274838"/>
            <a:ext cx="4572000" cy="29238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400" b="1" dirty="0"/>
              <a:t>Мета проекту</a:t>
            </a:r>
            <a:r>
              <a:rPr lang="uk-UA" sz="2000" b="1" dirty="0"/>
              <a:t>: залучити учнів до дослідницької діяльності яка допоможе їм поглибити знання з Історії України, пов'язати їх з Історією рідного краю--Слов'янщини, використовуючи при цьому міжпредметні зв'язки з такими шкільними курсами: Українська мова та література, Мистецтво,Географія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89901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08671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09283" y="1412776"/>
            <a:ext cx="58681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Актуальність</a:t>
            </a:r>
            <a:r>
              <a:rPr lang="uk-UA" sz="2400" b="1" dirty="0" smtClean="0"/>
              <a:t>:</a:t>
            </a:r>
          </a:p>
          <a:p>
            <a:pPr algn="ctr"/>
            <a:endParaRPr lang="ru-RU" sz="2400" b="1" dirty="0"/>
          </a:p>
          <a:p>
            <a:pPr algn="just"/>
            <a:r>
              <a:rPr lang="uk-UA" b="1" dirty="0"/>
              <a:t>   Актуальність дослідження теми «Заселення території Слов'янського району Донецької області в </a:t>
            </a:r>
            <a:r>
              <a:rPr lang="en-US" b="1" dirty="0"/>
              <a:t>XVII</a:t>
            </a:r>
            <a:r>
              <a:rPr lang="uk-UA" b="1" dirty="0"/>
              <a:t> ст.» зумовлена тим , що в сучасному світі дуже важливо знати як в минулому відбувався процес заселення тієї території, де ти проживаєш, хто переселявся, звідки приходили перші переселенці</a:t>
            </a:r>
            <a:r>
              <a:rPr lang="uk-UA" b="1" dirty="0" smtClean="0"/>
              <a:t>.</a:t>
            </a:r>
          </a:p>
          <a:p>
            <a:pPr algn="just"/>
            <a:endParaRPr lang="uk-UA" b="1" dirty="0" smtClean="0"/>
          </a:p>
          <a:p>
            <a:pPr algn="just"/>
            <a:r>
              <a:rPr lang="uk-UA" b="1" dirty="0" smtClean="0"/>
              <a:t> </a:t>
            </a:r>
            <a:r>
              <a:rPr lang="uk-UA" b="1" dirty="0"/>
              <a:t>Саме через вивчення Історії свого краю можна глибше пізнати Історію </a:t>
            </a:r>
            <a:r>
              <a:rPr lang="uk-UA" b="1" dirty="0" smtClean="0"/>
              <a:t>України — своєї </a:t>
            </a:r>
            <a:r>
              <a:rPr lang="uk-UA" b="1" dirty="0"/>
              <a:t>великої Батьківщини</a:t>
            </a:r>
            <a:r>
              <a:rPr lang="uk-UA" b="1" dirty="0" smtClean="0"/>
              <a:t>.</a:t>
            </a:r>
          </a:p>
          <a:p>
            <a:pPr algn="just"/>
            <a:endParaRPr lang="uk-UA" b="1" dirty="0" smtClean="0"/>
          </a:p>
          <a:p>
            <a:pPr algn="just"/>
            <a:r>
              <a:rPr lang="uk-UA" b="1" dirty="0" smtClean="0"/>
              <a:t> </a:t>
            </a:r>
            <a:r>
              <a:rPr lang="uk-UA" b="1" dirty="0"/>
              <a:t>Сьогодні оприлюднено багато документів, які дають можливість перевірити достовірність усних свідчень.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9901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127" y="-199290"/>
            <a:ext cx="9626263" cy="7256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86000" y="548680"/>
            <a:ext cx="466226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uk-UA" b="1" dirty="0"/>
              <a:t>Дослідження історичних джерел—один із основних напрямків дослідників, в тому числі і юних науковців</a:t>
            </a:r>
            <a:r>
              <a:rPr lang="uk-UA" b="1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uk-UA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1" dirty="0" smtClean="0"/>
              <a:t> </a:t>
            </a:r>
            <a:r>
              <a:rPr lang="uk-UA" b="1" dirty="0"/>
              <a:t>Результати досліджень допоможуть пояснити етимологію назв населених пунктів, вулиць, певних регіонів</a:t>
            </a:r>
            <a:r>
              <a:rPr lang="uk-UA" b="1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uk-UA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1" dirty="0" smtClean="0"/>
              <a:t> </a:t>
            </a:r>
            <a:r>
              <a:rPr lang="uk-UA" b="1" dirty="0"/>
              <a:t>Також, під час досліджень  можна виявити історичних особистостей, які були тим чи іншим чином пов'язані з даним </a:t>
            </a:r>
            <a:r>
              <a:rPr lang="uk-UA" b="1" dirty="0" smtClean="0"/>
              <a:t>регіоном.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uk-UA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1" dirty="0" smtClean="0"/>
              <a:t>  </a:t>
            </a:r>
            <a:r>
              <a:rPr lang="uk-UA" b="1" dirty="0"/>
              <a:t>Даній проблемі сьогодні присвячена значна кількість публікацій, які допоможуть розібратися в даній </a:t>
            </a:r>
            <a:r>
              <a:rPr lang="uk-UA" b="1" dirty="0" smtClean="0"/>
              <a:t>проблем.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uk-UA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b="1" dirty="0"/>
              <a:t> </a:t>
            </a:r>
            <a:r>
              <a:rPr lang="uk-UA" b="1" dirty="0" smtClean="0"/>
              <a:t> Цього </a:t>
            </a:r>
            <a:r>
              <a:rPr lang="uk-UA" b="1" dirty="0"/>
              <a:t>вимагає Державний стандарт освіти 2011 року та Концепція Нової української школи.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83968" y="260648"/>
            <a:ext cx="1899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Актуальність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89901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9" y="0"/>
            <a:ext cx="9086711" cy="695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86000" y="2276872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800" b="1" dirty="0"/>
              <a:t>Ключове питання</a:t>
            </a:r>
            <a:r>
              <a:rPr lang="uk-UA" sz="2800" dirty="0"/>
              <a:t>: роль різних соціальних груп в заселенні Середнього </a:t>
            </a:r>
            <a:r>
              <a:rPr lang="uk-UA" sz="2800" dirty="0" err="1"/>
              <a:t>Подінців'я</a:t>
            </a:r>
            <a:r>
              <a:rPr lang="uk-UA" sz="2800" dirty="0"/>
              <a:t> в межах Слов'янського району Донецької області в </a:t>
            </a:r>
            <a:r>
              <a:rPr lang="en-US" sz="2800" dirty="0"/>
              <a:t>XVII</a:t>
            </a:r>
            <a:r>
              <a:rPr lang="uk-UA" sz="2800" dirty="0"/>
              <a:t> ст.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87936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9" y="0"/>
            <a:ext cx="9086711" cy="695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35696" y="1166843"/>
            <a:ext cx="568863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Тематичні питання</a:t>
            </a:r>
            <a:r>
              <a:rPr lang="uk-UA" sz="2400" b="1" dirty="0" smtClean="0"/>
              <a:t>:</a:t>
            </a:r>
          </a:p>
          <a:p>
            <a:pPr algn="ctr"/>
            <a:endParaRPr lang="ru-RU" sz="2400" b="1" dirty="0"/>
          </a:p>
          <a:p>
            <a:pPr lvl="0" algn="ctr"/>
            <a:r>
              <a:rPr lang="uk-UA" b="1" dirty="0" smtClean="0"/>
              <a:t> 1.Чому </a:t>
            </a:r>
            <a:r>
              <a:rPr lang="uk-UA" b="1" dirty="0"/>
              <a:t>Сіверський </a:t>
            </a:r>
            <a:r>
              <a:rPr lang="uk-UA" b="1" dirty="0" err="1"/>
              <a:t>Дінець</a:t>
            </a:r>
            <a:r>
              <a:rPr lang="uk-UA" b="1" dirty="0"/>
              <a:t> став прикордонною межею між Кримським ханством та Московською державою</a:t>
            </a:r>
            <a:r>
              <a:rPr lang="uk-UA" b="1" dirty="0" smtClean="0"/>
              <a:t>?</a:t>
            </a:r>
          </a:p>
          <a:p>
            <a:pPr lvl="0" algn="ctr"/>
            <a:endParaRPr lang="ru-RU" b="1" dirty="0"/>
          </a:p>
          <a:p>
            <a:pPr lvl="0" algn="ctr"/>
            <a:r>
              <a:rPr lang="uk-UA" b="1" dirty="0" smtClean="0"/>
              <a:t> 2.Як </a:t>
            </a:r>
            <a:r>
              <a:rPr lang="uk-UA" b="1" dirty="0"/>
              <a:t>Московська держава організовувала прикордонну службу для захисту своєї території від набігів татар</a:t>
            </a:r>
            <a:r>
              <a:rPr lang="uk-UA" b="1" dirty="0" smtClean="0"/>
              <a:t>?</a:t>
            </a:r>
          </a:p>
          <a:p>
            <a:pPr lvl="0" algn="ctr"/>
            <a:endParaRPr lang="ru-RU" b="1" dirty="0"/>
          </a:p>
          <a:p>
            <a:pPr lvl="0" algn="ctr"/>
            <a:r>
              <a:rPr lang="uk-UA" b="1" dirty="0" smtClean="0"/>
              <a:t> 3.Які </a:t>
            </a:r>
            <a:r>
              <a:rPr lang="uk-UA" b="1" dirty="0"/>
              <a:t>міграційні процеси відбувалися в даний період</a:t>
            </a:r>
            <a:r>
              <a:rPr lang="uk-UA" b="1" dirty="0" smtClean="0"/>
              <a:t>?</a:t>
            </a:r>
          </a:p>
          <a:p>
            <a:pPr lvl="0" algn="ctr"/>
            <a:endParaRPr lang="ru-RU" b="1" dirty="0"/>
          </a:p>
          <a:p>
            <a:pPr lvl="0" algn="ctr"/>
            <a:r>
              <a:rPr lang="uk-UA" b="1" dirty="0" smtClean="0"/>
              <a:t> 4.Які </a:t>
            </a:r>
            <a:r>
              <a:rPr lang="uk-UA" b="1" dirty="0"/>
              <a:t>були наслідки козацьких повстань кінця 30-х років </a:t>
            </a:r>
            <a:r>
              <a:rPr lang="en-US" b="1" dirty="0"/>
              <a:t>XVII</a:t>
            </a:r>
            <a:r>
              <a:rPr lang="uk-UA" b="1" dirty="0"/>
              <a:t> ст</a:t>
            </a:r>
            <a:r>
              <a:rPr lang="uk-UA" b="1" dirty="0" smtClean="0"/>
              <a:t>.?</a:t>
            </a:r>
          </a:p>
          <a:p>
            <a:pPr lvl="0" algn="ctr"/>
            <a:endParaRPr lang="ru-RU" b="1" dirty="0"/>
          </a:p>
          <a:p>
            <a:pPr lvl="0" algn="ctr"/>
            <a:r>
              <a:rPr lang="uk-UA" b="1" dirty="0" smtClean="0"/>
              <a:t> 5.Чи </a:t>
            </a:r>
            <a:r>
              <a:rPr lang="uk-UA" b="1" dirty="0"/>
              <a:t>вплинула Національно-визвольна війна під проводом Б. Хмельницького на активізацію міграційних процесів та залюднення території Слов'янщини?</a:t>
            </a:r>
            <a:endParaRPr lang="ru-RU" b="1" dirty="0"/>
          </a:p>
          <a:p>
            <a:pPr algn="ctr"/>
            <a:r>
              <a:rPr lang="uk-UA" b="1" dirty="0"/>
              <a:t> 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41686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73" y="22426"/>
            <a:ext cx="8907199" cy="6813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86000" y="1443841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400" b="1" dirty="0"/>
              <a:t>Змістовні питання</a:t>
            </a:r>
            <a:r>
              <a:rPr lang="uk-UA" b="1" dirty="0" smtClean="0"/>
              <a:t>:</a:t>
            </a:r>
          </a:p>
          <a:p>
            <a:pPr algn="ctr"/>
            <a:endParaRPr lang="ru-RU" b="1" dirty="0"/>
          </a:p>
          <a:p>
            <a:pPr lvl="0" algn="ctr"/>
            <a:r>
              <a:rPr lang="uk-UA" b="1" dirty="0" smtClean="0"/>
              <a:t>1.Чому </a:t>
            </a:r>
            <a:r>
              <a:rPr lang="uk-UA" b="1" dirty="0"/>
              <a:t>територію Північного Причорномор'я  та  Приазов'я називали Диким Полем?</a:t>
            </a:r>
            <a:endParaRPr lang="ru-RU" b="1" dirty="0"/>
          </a:p>
          <a:p>
            <a:pPr lvl="0" algn="ctr"/>
            <a:r>
              <a:rPr lang="uk-UA" b="1" dirty="0" smtClean="0"/>
              <a:t> 2.Як </a:t>
            </a:r>
            <a:r>
              <a:rPr lang="uk-UA" b="1" dirty="0"/>
              <a:t>використовували територію Слов'янщини кримські татари?</a:t>
            </a:r>
            <a:endParaRPr lang="ru-RU" b="1" dirty="0"/>
          </a:p>
          <a:p>
            <a:pPr lvl="0" algn="ctr"/>
            <a:r>
              <a:rPr lang="uk-UA" b="1" dirty="0" smtClean="0"/>
              <a:t> 3.Які </a:t>
            </a:r>
            <a:r>
              <a:rPr lang="uk-UA" b="1" dirty="0"/>
              <a:t>надії покладав  московський уряд на організацію </a:t>
            </a:r>
            <a:r>
              <a:rPr lang="uk-UA" b="1" dirty="0" err="1"/>
              <a:t>сторожевої</a:t>
            </a:r>
            <a:r>
              <a:rPr lang="uk-UA" b="1" dirty="0"/>
              <a:t> та прикордонної служби вздовж Дінця?</a:t>
            </a:r>
            <a:endParaRPr lang="ru-RU" b="1" dirty="0"/>
          </a:p>
          <a:p>
            <a:pPr lvl="0" algn="ctr"/>
            <a:r>
              <a:rPr lang="uk-UA" b="1" dirty="0" smtClean="0"/>
              <a:t> 4.Яку </a:t>
            </a:r>
            <a:r>
              <a:rPr lang="uk-UA" b="1" dirty="0"/>
              <a:t>роль відігравали перші населенні пункти в даному регіоні?</a:t>
            </a:r>
            <a:endParaRPr lang="ru-RU" b="1" dirty="0"/>
          </a:p>
          <a:p>
            <a:pPr lvl="0" algn="ctr"/>
            <a:r>
              <a:rPr lang="uk-UA" b="1" dirty="0" smtClean="0"/>
              <a:t> 5.Чому </a:t>
            </a:r>
            <a:r>
              <a:rPr lang="uk-UA" b="1" dirty="0"/>
              <a:t>посилилися міграційні процеси після 1654 року?</a:t>
            </a:r>
            <a:endParaRPr lang="ru-RU" b="1" dirty="0"/>
          </a:p>
          <a:p>
            <a:pPr lvl="0" algn="ctr"/>
            <a:r>
              <a:rPr lang="uk-UA" b="1" dirty="0" smtClean="0"/>
              <a:t> 6.Якою </a:t>
            </a:r>
            <a:r>
              <a:rPr lang="uk-UA" b="1" dirty="0"/>
              <a:t>була роль Харківського слобідського полку в заселенні Слов'янщини в </a:t>
            </a:r>
            <a:r>
              <a:rPr lang="en-US" b="1" dirty="0"/>
              <a:t>XVII</a:t>
            </a:r>
            <a:r>
              <a:rPr lang="uk-UA" b="1" dirty="0"/>
              <a:t> ст</a:t>
            </a:r>
            <a:r>
              <a:rPr lang="uk-UA" b="1" dirty="0" smtClean="0"/>
              <a:t>.. 3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94535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480"/>
            <a:ext cx="968028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86000" y="908720"/>
            <a:ext cx="53823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Державні освітні стандарти 2011р</a:t>
            </a:r>
            <a:r>
              <a:rPr lang="uk-UA" sz="2400" b="1" dirty="0" smtClean="0"/>
              <a:t>.:</a:t>
            </a:r>
          </a:p>
          <a:p>
            <a:endParaRPr lang="ru-RU" b="1" dirty="0"/>
          </a:p>
          <a:p>
            <a:pPr lvl="0"/>
            <a:r>
              <a:rPr lang="en-US" b="1" dirty="0"/>
              <a:t>II</a:t>
            </a:r>
            <a:r>
              <a:rPr lang="uk-UA" b="1" dirty="0"/>
              <a:t> Освітня галузь "Мова і </a:t>
            </a:r>
            <a:r>
              <a:rPr lang="uk-UA" b="1" dirty="0" smtClean="0"/>
              <a:t>література«</a:t>
            </a:r>
          </a:p>
          <a:p>
            <a:pPr lvl="0"/>
            <a:endParaRPr lang="ru-RU" b="1" dirty="0"/>
          </a:p>
          <a:p>
            <a:pPr lvl="0"/>
            <a:r>
              <a:rPr lang="en-US" b="1" dirty="0"/>
              <a:t>III </a:t>
            </a:r>
            <a:r>
              <a:rPr lang="uk-UA" b="1" dirty="0"/>
              <a:t>Освітня галузь "Суспільствознавство"</a:t>
            </a:r>
            <a:endParaRPr lang="ru-RU" b="1" dirty="0"/>
          </a:p>
          <a:p>
            <a:r>
              <a:rPr lang="uk-UA" b="1" dirty="0"/>
              <a:t>Історичний </a:t>
            </a:r>
            <a:r>
              <a:rPr lang="uk-UA" b="1" dirty="0" smtClean="0"/>
              <a:t>компонент</a:t>
            </a:r>
          </a:p>
          <a:p>
            <a:endParaRPr lang="ru-RU" b="1" dirty="0"/>
          </a:p>
          <a:p>
            <a:pPr lvl="0"/>
            <a:r>
              <a:rPr lang="en-US" b="1" dirty="0"/>
              <a:t>IV </a:t>
            </a:r>
            <a:r>
              <a:rPr lang="uk-UA" b="1" dirty="0"/>
              <a:t>Освітня галузь "</a:t>
            </a:r>
            <a:r>
              <a:rPr lang="uk-UA" b="1" dirty="0" smtClean="0"/>
              <a:t>Мистецтво«</a:t>
            </a:r>
          </a:p>
          <a:p>
            <a:pPr lvl="0"/>
            <a:endParaRPr lang="ru-RU" b="1" dirty="0"/>
          </a:p>
          <a:p>
            <a:pPr lvl="0"/>
            <a:r>
              <a:rPr lang="en-US" b="1" dirty="0"/>
              <a:t>VI </a:t>
            </a:r>
            <a:r>
              <a:rPr lang="uk-UA" b="1" dirty="0"/>
              <a:t>Освітня галузь "</a:t>
            </a:r>
            <a:r>
              <a:rPr lang="uk-UA" b="1" dirty="0" smtClean="0"/>
              <a:t>Природознавство</a:t>
            </a:r>
          </a:p>
          <a:p>
            <a:pPr lvl="0"/>
            <a:endParaRPr lang="ru-RU" b="1" dirty="0"/>
          </a:p>
          <a:p>
            <a:pPr lvl="0"/>
            <a:r>
              <a:rPr lang="en-US" b="1" dirty="0"/>
              <a:t>VII</a:t>
            </a:r>
            <a:r>
              <a:rPr lang="uk-UA" b="1" dirty="0"/>
              <a:t> Освітня галузь "Технології"</a:t>
            </a:r>
            <a:endParaRPr lang="ru-RU" b="1" dirty="0"/>
          </a:p>
          <a:p>
            <a:r>
              <a:rPr lang="uk-UA" b="1" dirty="0"/>
              <a:t>Інформаційно-комунікаційний компонент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599592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975</Words>
  <Application>Microsoft Office PowerPoint</Application>
  <PresentationFormat>Экран (4:3)</PresentationFormat>
  <Paragraphs>141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eldopc</dc:creator>
  <cp:lastModifiedBy>Соколова</cp:lastModifiedBy>
  <cp:revision>13</cp:revision>
  <dcterms:created xsi:type="dcterms:W3CDTF">2018-03-11T03:43:26Z</dcterms:created>
  <dcterms:modified xsi:type="dcterms:W3CDTF">2019-11-07T10:13:29Z</dcterms:modified>
</cp:coreProperties>
</file>