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5205-2EEB-4430-9128-D1E47A931F6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152D-6922-49BC-8E38-A8F1A590F7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5205-2EEB-4430-9128-D1E47A931F6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152D-6922-49BC-8E38-A8F1A590F7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5205-2EEB-4430-9128-D1E47A931F6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152D-6922-49BC-8E38-A8F1A590F75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5205-2EEB-4430-9128-D1E47A931F6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152D-6922-49BC-8E38-A8F1A590F75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5205-2EEB-4430-9128-D1E47A931F6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152D-6922-49BC-8E38-A8F1A590F7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5205-2EEB-4430-9128-D1E47A931F6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152D-6922-49BC-8E38-A8F1A590F75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5205-2EEB-4430-9128-D1E47A931F6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152D-6922-49BC-8E38-A8F1A590F7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5205-2EEB-4430-9128-D1E47A931F6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152D-6922-49BC-8E38-A8F1A590F7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5205-2EEB-4430-9128-D1E47A931F6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152D-6922-49BC-8E38-A8F1A590F7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5205-2EEB-4430-9128-D1E47A931F6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152D-6922-49BC-8E38-A8F1A590F75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5205-2EEB-4430-9128-D1E47A931F6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152D-6922-49BC-8E38-A8F1A590F75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14D5205-2EEB-4430-9128-D1E47A931F6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177152D-6922-49BC-8E38-A8F1A590F75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Сонце шле землі привіт. Гірський пейзаж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612576" y="3933056"/>
            <a:ext cx="6400800" cy="1473200"/>
          </a:xfrm>
        </p:spPr>
        <p:txBody>
          <a:bodyPr/>
          <a:lstStyle/>
          <a:p>
            <a:r>
              <a:rPr lang="uk-UA" dirty="0" smtClean="0"/>
              <a:t>Образотворче мистецтво 7 клас</a:t>
            </a:r>
          </a:p>
          <a:p>
            <a:r>
              <a:rPr lang="uk-UA" dirty="0" smtClean="0"/>
              <a:t>Дистанційне навчання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543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252728"/>
          </a:xfrm>
        </p:spPr>
        <p:txBody>
          <a:bodyPr>
            <a:normAutofit/>
          </a:bodyPr>
          <a:lstStyle/>
          <a:p>
            <a:r>
              <a:rPr lang="uk-UA" sz="2000" b="1" dirty="0" smtClean="0"/>
              <a:t>Або так: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052736"/>
            <a:ext cx="3959173" cy="48245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44824"/>
            <a:ext cx="4525957" cy="4551820"/>
          </a:xfrm>
        </p:spPr>
      </p:pic>
    </p:spTree>
    <p:extLst>
      <p:ext uri="{BB962C8B-B14F-4D97-AF65-F5344CB8AC3E}">
        <p14:creationId xmlns:p14="http://schemas.microsoft.com/office/powerpoint/2010/main" val="2104806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69208"/>
            <a:ext cx="5440227" cy="568115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Чи такий гірський хребет: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9436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https://www.youtube.com/watch?v=oITFmrVjJ_U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/>
              <a:t>А як малювати гірський пейзаж аквареллю подивись на цьому відео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045033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І </a:t>
            </a:r>
            <a:r>
              <a:rPr lang="uk-UA" sz="2000" b="1" dirty="0" err="1" smtClean="0">
                <a:solidFill>
                  <a:schemeClr val="tx2">
                    <a:lumMod val="75000"/>
                  </a:schemeClr>
                </a:solidFill>
              </a:rPr>
              <a:t>пам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`</a:t>
            </a:r>
            <a:r>
              <a:rPr lang="uk-UA" sz="2000" b="1" dirty="0" err="1" smtClean="0">
                <a:solidFill>
                  <a:schemeClr val="tx2">
                    <a:lumMod val="75000"/>
                  </a:schemeClr>
                </a:solidFill>
              </a:rPr>
              <a:t>ятай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, твоя картина називається «Сонце шле землі привіт». То нехай над твоїми горами світить сонечко. </a:t>
            </a:r>
            <a:b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Картину сфотографуй для 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звіту.</a:t>
            </a:r>
            <a:br>
              <a:rPr lang="uk-UA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Бережи себе! 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І будь, як мій котик : їж корисну їжу і вітаміни, рухайся і грай цікаві ігри,  відпочивай з користю 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 і малюй!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19" y="2276872"/>
            <a:ext cx="3294365" cy="4392488"/>
          </a:xfrm>
        </p:spPr>
      </p:pic>
    </p:spTree>
    <p:extLst>
      <p:ext uri="{BB962C8B-B14F-4D97-AF65-F5344CB8AC3E}">
        <p14:creationId xmlns:p14="http://schemas.microsoft.com/office/powerpoint/2010/main" val="3401172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65536"/>
            <a:ext cx="7704856" cy="480269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866536"/>
          </a:xfrm>
        </p:spPr>
        <p:txBody>
          <a:bodyPr>
            <a:normAutofit fontScale="90000"/>
          </a:bodyPr>
          <a:lstStyle/>
          <a:p>
            <a:r>
              <a:rPr lang="uk-UA" sz="2000" dirty="0" smtClean="0"/>
              <a:t>Гори любите, 7 клас? </a:t>
            </a:r>
            <a:br>
              <a:rPr lang="uk-UA" sz="2000" dirty="0" smtClean="0"/>
            </a:br>
            <a:r>
              <a:rPr lang="uk-UA" sz="2000" dirty="0" smtClean="0"/>
              <a:t>Привіт вам</a:t>
            </a:r>
            <a:r>
              <a:rPr lang="uk-UA" sz="2000" dirty="0"/>
              <a:t>! </a:t>
            </a:r>
            <a:br>
              <a:rPr lang="uk-UA" sz="2000" dirty="0"/>
            </a:br>
            <a:r>
              <a:rPr lang="uk-UA" sz="2000" dirty="0"/>
              <a:t>Краєвид, від якого перехоплює подих, і справжній дух свободи — ось що таке гори. Намалюй цю неймовірну красу і повісь на стіні у своїй кімнаті — як нагадування про невимовну чарівність світу</a:t>
            </a:r>
            <a:r>
              <a:rPr lang="uk-UA" sz="2000" dirty="0" smtClean="0"/>
              <a:t>. </a:t>
            </a:r>
            <a:br>
              <a:rPr lang="uk-UA" sz="2000" dirty="0" smtClean="0"/>
            </a:b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P.S.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</a:rPr>
              <a:t>: А Сашко може змалювати просто з вікна 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11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>
            <a:normAutofit/>
          </a:bodyPr>
          <a:lstStyle/>
          <a:p>
            <a:r>
              <a:rPr lang="uk-UA" sz="2800" b="1" u="sng" dirty="0" smtClean="0"/>
              <a:t>Перспектива. </a:t>
            </a:r>
            <a:r>
              <a:rPr lang="uk-UA" sz="2800" b="1" dirty="0" smtClean="0"/>
              <a:t>Все , що нас оточує, має три виміри: висоту, ширину і глибину. Але художник має лише два виміри – висоту і ширину аркуша паперу. Якщо ти хочеш створити ілюзію глибини, об</a:t>
            </a:r>
            <a:r>
              <a:rPr lang="en-US" sz="2800" b="1" dirty="0" smtClean="0"/>
              <a:t>`</a:t>
            </a:r>
            <a:r>
              <a:rPr lang="ru-RU" sz="2800" b="1" dirty="0" err="1" smtClean="0"/>
              <a:t>єму</a:t>
            </a:r>
            <a:r>
              <a:rPr lang="ru-RU" sz="2800" b="1" dirty="0" smtClean="0"/>
              <a:t> й простору, то </a:t>
            </a:r>
            <a:r>
              <a:rPr lang="ru-RU" sz="2800" b="1" dirty="0" err="1" smtClean="0"/>
              <a:t>використовуй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знання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перспективної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побудови</a:t>
            </a:r>
            <a:r>
              <a:rPr lang="ru-RU" sz="2800" b="1" dirty="0" smtClean="0"/>
              <a:t>. А </a:t>
            </a:r>
            <a:r>
              <a:rPr lang="ru-RU" sz="2800" b="1" dirty="0" err="1" smtClean="0"/>
              <a:t>які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основні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елементи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перспективної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побудови</a:t>
            </a:r>
            <a:r>
              <a:rPr lang="ru-RU" sz="2800" b="1" dirty="0" smtClean="0"/>
              <a:t>?...</a:t>
            </a:r>
          </a:p>
          <a:p>
            <a:pPr marL="0" indent="0">
              <a:buNone/>
            </a:pPr>
            <a:r>
              <a:rPr lang="uk-UA" sz="2800" b="1" dirty="0" smtClean="0"/>
              <a:t>Правильно! </a:t>
            </a:r>
          </a:p>
          <a:p>
            <a:pPr marL="0" indent="0">
              <a:buNone/>
            </a:pPr>
            <a:r>
              <a:rPr lang="uk-UA" sz="2800" b="1" dirty="0" smtClean="0"/>
              <a:t>Це </a:t>
            </a:r>
            <a:r>
              <a:rPr lang="uk-UA" sz="2800" b="1" dirty="0" smtClean="0">
                <a:solidFill>
                  <a:srgbClr val="00B050"/>
                </a:solidFill>
              </a:rPr>
              <a:t>лінія горизонту</a:t>
            </a:r>
            <a:r>
              <a:rPr lang="uk-UA" sz="2800" b="1" dirty="0" smtClean="0"/>
              <a:t>, </a:t>
            </a:r>
            <a:r>
              <a:rPr lang="uk-UA" sz="2800" b="1" dirty="0" smtClean="0">
                <a:solidFill>
                  <a:srgbClr val="7030A0"/>
                </a:solidFill>
              </a:rPr>
              <a:t>точка зору </a:t>
            </a:r>
            <a:r>
              <a:rPr lang="uk-UA" sz="2800" b="1" dirty="0" smtClean="0"/>
              <a:t>і </a:t>
            </a:r>
            <a:r>
              <a:rPr lang="uk-UA" sz="2800" b="1" dirty="0" smtClean="0">
                <a:solidFill>
                  <a:srgbClr val="C00000"/>
                </a:solidFill>
              </a:rPr>
              <a:t>лінії сходу</a:t>
            </a:r>
            <a:r>
              <a:rPr lang="uk-UA" sz="2800" b="1" dirty="0" smtClean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ru-RU" sz="1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147248" cy="786416"/>
          </a:xfrm>
        </p:spPr>
        <p:txBody>
          <a:bodyPr>
            <a:noAutofit/>
          </a:bodyPr>
          <a:lstStyle/>
          <a:p>
            <a:r>
              <a:rPr lang="uk-UA" sz="3200" dirty="0" smtClean="0"/>
              <a:t>Але спочатку пригадаєм дуже важливі закони і правила, які знає кожен художник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7759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uk-UA" sz="3100" b="1" u="sng" dirty="0" smtClean="0"/>
              <a:t>Лінія горизонту- </a:t>
            </a:r>
            <a:r>
              <a:rPr lang="uk-UA" sz="2000" b="1" u="sng" dirty="0" smtClean="0"/>
              <a:t>це горизонтальна умовна лінія, що розташована на рівні очей, коли людина дивиться прямо перед собою. Саме з цієї лінії починай роботу над </a:t>
            </a:r>
            <a:r>
              <a:rPr lang="uk-UA" sz="2000" b="1" u="sng" dirty="0" err="1" smtClean="0"/>
              <a:t>пейзажем</a:t>
            </a:r>
            <a:r>
              <a:rPr lang="uk-UA" sz="2000" b="1" u="sng" dirty="0" smtClean="0"/>
              <a:t>.  Подивись на картини художників. Тут дуже гарно видно горизонт. Коротко опиши кожну : що зображено, де і як розташовані </a:t>
            </a:r>
            <a:r>
              <a:rPr lang="uk-UA" sz="2000" b="1" u="sng" dirty="0"/>
              <a:t> </a:t>
            </a:r>
            <a:r>
              <a:rPr lang="uk-UA" sz="2000" b="1" u="sng" dirty="0" smtClean="0"/>
              <a:t>об</a:t>
            </a:r>
            <a:r>
              <a:rPr lang="en-US" sz="2000" b="1" u="sng" dirty="0" smtClean="0"/>
              <a:t>`</a:t>
            </a:r>
            <a:r>
              <a:rPr lang="uk-UA" sz="2000" b="1" u="sng" dirty="0" err="1" smtClean="0"/>
              <a:t>єкти</a:t>
            </a:r>
            <a:r>
              <a:rPr lang="uk-UA" sz="2000" b="1" u="sng" dirty="0" smtClean="0"/>
              <a:t> на картині, яка колірна гама і на сам кінець- особисто твоє враження від картин.</a:t>
            </a:r>
            <a:r>
              <a:rPr lang="uk-UA" sz="2000" b="1" dirty="0" smtClean="0"/>
              <a:t/>
            </a:r>
            <a:br>
              <a:rPr lang="uk-UA" sz="2000" b="1" dirty="0" smtClean="0"/>
            </a:br>
            <a:endParaRPr lang="ru-RU" sz="20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11560" y="1844824"/>
            <a:ext cx="3822192" cy="639762"/>
          </a:xfrm>
        </p:spPr>
        <p:txBody>
          <a:bodyPr>
            <a:normAutofit fontScale="77500" lnSpcReduction="20000"/>
          </a:bodyPr>
          <a:lstStyle/>
          <a:p>
            <a:r>
              <a:rPr lang="uk-UA" dirty="0" err="1" smtClean="0"/>
              <a:t>Ісаак</a:t>
            </a:r>
            <a:r>
              <a:rPr lang="uk-UA" dirty="0" smtClean="0"/>
              <a:t> Левітан. </a:t>
            </a:r>
          </a:p>
          <a:p>
            <a:r>
              <a:rPr lang="uk-UA" dirty="0" err="1" smtClean="0"/>
              <a:t>Володимирка</a:t>
            </a:r>
            <a:r>
              <a:rPr lang="uk-UA" dirty="0" smtClean="0"/>
              <a:t>, 1892рік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4310547" cy="3528392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16016" y="3284984"/>
            <a:ext cx="3822192" cy="639762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r>
              <a:rPr lang="ru-RU" sz="6200" b="1" dirty="0" err="1" smtClean="0"/>
              <a:t>Місячна</a:t>
            </a:r>
            <a:r>
              <a:rPr lang="ru-RU" sz="6200" b="1" dirty="0" smtClean="0"/>
              <a:t> </a:t>
            </a:r>
            <a:r>
              <a:rPr lang="ru-RU" sz="6200" b="1" dirty="0" err="1"/>
              <a:t>ніч</a:t>
            </a:r>
            <a:r>
              <a:rPr lang="ru-RU" sz="6200" b="1" dirty="0"/>
              <a:t> </a:t>
            </a:r>
            <a:r>
              <a:rPr lang="ru-RU" sz="6200" b="1" dirty="0" err="1"/>
              <a:t>серед</a:t>
            </a:r>
            <a:r>
              <a:rPr lang="ru-RU" sz="6200" b="1" dirty="0"/>
              <a:t> </a:t>
            </a:r>
            <a:r>
              <a:rPr lang="ru-RU" sz="6200" b="1" dirty="0" err="1"/>
              <a:t>гір</a:t>
            </a:r>
            <a:r>
              <a:rPr lang="ru-RU" sz="6200" b="1" dirty="0"/>
              <a:t>, 1857 - Тарас Шевченко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77072"/>
            <a:ext cx="4405197" cy="1872208"/>
          </a:xfrm>
        </p:spPr>
      </p:pic>
    </p:spTree>
    <p:extLst>
      <p:ext uri="{BB962C8B-B14F-4D97-AF65-F5344CB8AC3E}">
        <p14:creationId xmlns:p14="http://schemas.microsoft.com/office/powerpoint/2010/main" val="4094954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548680"/>
            <a:ext cx="3822192" cy="639762"/>
          </a:xfrm>
        </p:spPr>
        <p:txBody>
          <a:bodyPr>
            <a:normAutofit fontScale="62500" lnSpcReduction="20000"/>
          </a:bodyPr>
          <a:lstStyle/>
          <a:p>
            <a:r>
              <a:rPr lang="uk-UA" sz="3200" b="1" dirty="0" smtClean="0"/>
              <a:t>Точка зору </a:t>
            </a:r>
            <a:r>
              <a:rPr lang="uk-UA" dirty="0" smtClean="0"/>
              <a:t>перебуває на лінії обрію- це саме те місце, куди </a:t>
            </a:r>
            <a:r>
              <a:rPr lang="uk-UA" dirty="0" err="1" smtClean="0"/>
              <a:t>дивится</a:t>
            </a:r>
            <a:r>
              <a:rPr lang="uk-UA" dirty="0" smtClean="0"/>
              <a:t> людина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4814218" cy="341724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4048" y="1124744"/>
            <a:ext cx="3960440" cy="1440160"/>
          </a:xfrm>
        </p:spPr>
        <p:txBody>
          <a:bodyPr>
            <a:normAutofit fontScale="70000" lnSpcReduction="20000"/>
          </a:bodyPr>
          <a:lstStyle/>
          <a:p>
            <a:r>
              <a:rPr lang="uk-UA" sz="2900" b="1" dirty="0" smtClean="0"/>
              <a:t>Лінія сходу- </a:t>
            </a:r>
            <a:r>
              <a:rPr lang="uk-UA" dirty="0" smtClean="0"/>
              <a:t>це будь-який відрізок прямої лінії зображуваного предмета, який, коли його продовжити, перетне лінію горизонту. Місце перетинання утворить точку сходу.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420888"/>
            <a:ext cx="2745574" cy="4221001"/>
          </a:xfrm>
        </p:spPr>
      </p:pic>
    </p:spTree>
    <p:extLst>
      <p:ext uri="{BB962C8B-B14F-4D97-AF65-F5344CB8AC3E}">
        <p14:creationId xmlns:p14="http://schemas.microsoft.com/office/powerpoint/2010/main" val="372717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000" b="1" dirty="0" smtClean="0"/>
              <a:t>Щоб зручніше було компонувати зображувані предмети, робочий простір аркуша паперу можна умовно поділити на три плани: передній, середній і задній. Предмети , віддаляючись від глядача, зменшуються. Глянь- на передньому плані картини кораблики і листя більші, ніж на задньому.</a:t>
            </a:r>
            <a:endParaRPr lang="ru-RU" sz="2000" b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3943762" cy="5029173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28800"/>
            <a:ext cx="3726414" cy="4968552"/>
          </a:xfrm>
        </p:spPr>
      </p:pic>
    </p:spTree>
    <p:extLst>
      <p:ext uri="{BB962C8B-B14F-4D97-AF65-F5344CB8AC3E}">
        <p14:creationId xmlns:p14="http://schemas.microsoft.com/office/powerpoint/2010/main" val="2182643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700" b="1" dirty="0" smtClean="0"/>
              <a:t>Лінійна перспектива</a:t>
            </a: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b="1" dirty="0" smtClean="0"/>
              <a:t>має одну точку сходу, що лежить на лінії горизонту. Стовпи, дерева, дорожня розмітка зменшується поступово- в міру віддалення їх від переднього плану. Це підсилює враження глибини.</a:t>
            </a:r>
            <a:r>
              <a:rPr lang="uk-UA" sz="2000" dirty="0" smtClean="0"/>
              <a:t/>
            </a:r>
            <a:br>
              <a:rPr lang="uk-UA" sz="2000" dirty="0" smtClean="0"/>
            </a:b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4605445" cy="420933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492896"/>
            <a:ext cx="4786526" cy="4159919"/>
          </a:xfrm>
        </p:spPr>
      </p:pic>
    </p:spTree>
    <p:extLst>
      <p:ext uri="{BB962C8B-B14F-4D97-AF65-F5344CB8AC3E}">
        <p14:creationId xmlns:p14="http://schemas.microsoft.com/office/powerpoint/2010/main" val="966992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b="1" dirty="0" smtClean="0"/>
              <a:t>Повітряна перспектива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b="1" dirty="0" smtClean="0"/>
              <a:t>Цей метод (ослаблення кольору і тону на відстані) застосовується для малювання картин із великою глибиною простору, наприклад, 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пейзажів із далекими пагорбами і гірськими вершинами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4392488" cy="429000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27575"/>
            <a:ext cx="4560175" cy="3945509"/>
          </a:xfrm>
        </p:spPr>
      </p:pic>
    </p:spTree>
    <p:extLst>
      <p:ext uri="{BB962C8B-B14F-4D97-AF65-F5344CB8AC3E}">
        <p14:creationId xmlns:p14="http://schemas.microsoft.com/office/powerpoint/2010/main" val="1852150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86794"/>
            <a:ext cx="4257944" cy="564481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b="1" dirty="0" smtClean="0"/>
              <a:t>А тепер можемо починати малювати.  Роби так:</a:t>
            </a:r>
            <a:br>
              <a:rPr lang="uk-UA" sz="2000" b="1" dirty="0" smtClean="0"/>
            </a:br>
            <a:r>
              <a:rPr lang="uk-UA" sz="2000" b="1" dirty="0" smtClean="0"/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231393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118</TotalTime>
  <Words>329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Сонце шле землі привіт. Гірський пейзаж</vt:lpstr>
      <vt:lpstr>Гори любите, 7 клас?  Привіт вам!  Краєвид, від якого перехоплює подих, і справжній дух свободи — ось що таке гори. Намалюй цю неймовірну красу і повісь на стіні у своїй кімнаті — як нагадування про невимовну чарівність світу.  P.S.: А Сашко може змалювати просто з вікна </vt:lpstr>
      <vt:lpstr>Але спочатку пригадаєм дуже важливі закони і правила, які знає кожен художник</vt:lpstr>
      <vt:lpstr>Лінія горизонту- це горизонтальна умовна лінія, що розташована на рівні очей, коли людина дивиться прямо перед собою. Саме з цієї лінії починай роботу над пейзажем.  Подивись на картини художників. Тут дуже гарно видно горизонт. Коротко опиши кожну : що зображено, де і як розташовані  об`єкти на картині, яка колірна гама і на сам кінець- особисто твоє враження від картин. </vt:lpstr>
      <vt:lpstr>Презентация PowerPoint</vt:lpstr>
      <vt:lpstr>Щоб зручніше було компонувати зображувані предмети, робочий простір аркуша паперу можна умовно поділити на три плани: передній, середній і задній. Предмети , віддаляючись від глядача, зменшуються. Глянь- на передньому плані картини кораблики і листя більші, ніж на задньому.</vt:lpstr>
      <vt:lpstr>Лінійна перспектива має одну точку сходу, що лежить на лінії горизонту. Стовпи, дерева, дорожня розмітка зменшується поступово- в міру віддалення їх від переднього плану. Це підсилює враження глибини. </vt:lpstr>
      <vt:lpstr>Повітряна перспектива Цей метод (ослаблення кольору і тону на відстані) застосовується для малювання картин із великою глибиною простору, наприклад, пейзажів із далекими пагорбами і гірськими вершинами.</vt:lpstr>
      <vt:lpstr>А тепер можемо починати малювати.  Роби так:  </vt:lpstr>
      <vt:lpstr>Або так:</vt:lpstr>
      <vt:lpstr>Чи такий гірський хребет:</vt:lpstr>
      <vt:lpstr>А як малювати гірський пейзаж аквареллю подивись на цьому відео</vt:lpstr>
      <vt:lpstr>І пам`ятай, твоя картина називається «Сонце шле землі привіт». То нехай над твоїми горами світить сонечко.  Картину сфотографуй для звіту. Бережи себе!  І будь, як мій котик : їж корисну їжу і вітаміни, рухайся і грай цікаві ігри,  відпочивай з користю  і малюй!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Сонце шле землі привіт. Гірський пейзаж</dc:title>
  <dc:creator>Taras</dc:creator>
  <cp:lastModifiedBy>Taras</cp:lastModifiedBy>
  <cp:revision>10</cp:revision>
  <dcterms:created xsi:type="dcterms:W3CDTF">2020-04-17T17:07:47Z</dcterms:created>
  <dcterms:modified xsi:type="dcterms:W3CDTF">2020-04-17T19:06:10Z</dcterms:modified>
</cp:coreProperties>
</file>