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9" r:id="rId31"/>
    <p:sldId id="287" r:id="rId32"/>
    <p:sldId id="288" r:id="rId33"/>
    <p:sldId id="290" r:id="rId34"/>
    <p:sldId id="291" r:id="rId35"/>
    <p:sldId id="294" r:id="rId36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58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5C487-3C92-4483-AB95-8B6FC8FEC242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D13A-FF87-441B-8609-2B4FA099B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15584-BEFB-40ED-B951-83009919D55A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4DC82-2EAE-4CD9-BAF0-EC407684DB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33DCE-F939-4862-9DC8-A53A39586B82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03B82-BB07-408C-ACA8-EDEF9E427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57377-EA15-4C2E-8A47-4DF97AADA390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6D6A8-1EA1-41A0-BEF0-B6DC4E49A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7689B-6514-419C-B7A1-7ABB10897B5F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D6238-4908-44C7-AB24-08D557D83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32D6B-D152-4EEB-8F53-EE401C4F8E02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4F226-564A-40E5-A2C4-D77A9D49A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24877-58C9-4E57-879B-9AA14E7EE32F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2A26F-C70E-4781-BE15-9299EA8E7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7C6D-17BE-4ACC-A34A-C74E20C147B4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7D42-1B00-4E67-BABE-F1748298F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D3A12-6812-4116-9F86-09E0B0621BB2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7F277-67D5-4EBD-9A44-3A65969B3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5221A-BF9D-4DB0-AAAC-B6B9D35DD7A3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D0646-F100-48B5-9F41-46A0707EB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0AA7B-DB63-40AD-81BD-DBE0AA394C0A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D3F23-14A4-4325-B6BA-F03605480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4455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44550" y="1828800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509919-6642-4854-982E-7F5B1990F7F8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695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1C5E11-28A5-48BD-9281-C1F5DEFA0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6914" y="1"/>
            <a:ext cx="8434316" cy="18620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1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Лісостеп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925" y="1554163"/>
            <a:ext cx="11498263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-122238"/>
            <a:ext cx="10515600" cy="13255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Чагарниковий ярус </a:t>
            </a:r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утворюють: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03325"/>
            <a:ext cx="5802313" cy="4351338"/>
          </a:xfrm>
        </p:spPr>
      </p:pic>
      <p:sp>
        <p:nvSpPr>
          <p:cNvPr id="5" name="TextBox 4"/>
          <p:cNvSpPr txBox="1"/>
          <p:nvPr/>
        </p:nvSpPr>
        <p:spPr>
          <a:xfrm>
            <a:off x="6556375" y="5622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бруслина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8563" y="1181100"/>
            <a:ext cx="5913437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47713" y="5749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ліщина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9538" y="914400"/>
            <a:ext cx="6132512" cy="4598988"/>
          </a:xfrm>
        </p:spPr>
      </p:pic>
      <p:sp>
        <p:nvSpPr>
          <p:cNvPr id="5" name="TextBox 4"/>
          <p:cNvSpPr txBox="1"/>
          <p:nvPr/>
        </p:nvSpPr>
        <p:spPr>
          <a:xfrm>
            <a:off x="423863" y="5749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глід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4313" y="887413"/>
            <a:ext cx="5627687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288213" y="5781675"/>
            <a:ext cx="4667250" cy="11080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0"/>
            <a:ext cx="10515600" cy="132556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трав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54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янистому</a:t>
            </a:r>
            <a:r>
              <a:rPr lang="uk-UA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покриві </a:t>
            </a:r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ростуть: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" y="1489075"/>
            <a:ext cx="5432425" cy="4071938"/>
          </a:xfrm>
        </p:spPr>
      </p:pic>
      <p:pic>
        <p:nvPicPr>
          <p:cNvPr id="2662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0300" y="1439863"/>
            <a:ext cx="5494338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3863" y="5749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копитняк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4788" y="5675313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зірочник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50925"/>
            <a:ext cx="6056313" cy="4394200"/>
          </a:xfrm>
        </p:spPr>
      </p:pic>
      <p:pic>
        <p:nvPicPr>
          <p:cNvPr id="2765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1050925"/>
            <a:ext cx="5859463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36563" y="5749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медунка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8013" y="5749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пшінка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638" y="1270000"/>
            <a:ext cx="5635625" cy="4225925"/>
          </a:xfrm>
        </p:spPr>
      </p:pic>
      <p:pic>
        <p:nvPicPr>
          <p:cNvPr id="28674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0" y="1270000"/>
            <a:ext cx="5969000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36563" y="5749925"/>
            <a:ext cx="48037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осоки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5013" y="5591175"/>
            <a:ext cx="480536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тонконіг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7800"/>
            <a:ext cx="10515600" cy="132556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Значні площі зайняті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луками</a:t>
            </a:r>
            <a:b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Луки –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 рівнинна місцевість, укрита трав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янистою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рослинністю.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69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8988" y="1906588"/>
            <a:ext cx="4613275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5" y="0"/>
            <a:ext cx="10515600" cy="13255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рослини луків: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8" y="1174750"/>
            <a:ext cx="5707062" cy="428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35063" y="5614988"/>
            <a:ext cx="36830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лисохвіст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5" y="1174750"/>
            <a:ext cx="5715000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13513" y="5456238"/>
            <a:ext cx="3684587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костриця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203325"/>
            <a:ext cx="5607050" cy="3730625"/>
          </a:xfrm>
        </p:spPr>
      </p:pic>
      <p:pic>
        <p:nvPicPr>
          <p:cNvPr id="3174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3038" y="1203325"/>
            <a:ext cx="4887912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9488" y="5364163"/>
            <a:ext cx="405606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тимофіївка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81813" y="5272088"/>
            <a:ext cx="44196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конюшина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8425" y="1028700"/>
            <a:ext cx="5919788" cy="3775075"/>
          </a:xfrm>
        </p:spPr>
      </p:pic>
      <p:pic>
        <p:nvPicPr>
          <p:cNvPr id="32770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0613" y="1028700"/>
            <a:ext cx="6021387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30288" y="4803775"/>
            <a:ext cx="4056062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ишачий горошок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83463" y="5218113"/>
            <a:ext cx="42164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6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язіль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025" y="41275"/>
            <a:ext cx="10515600" cy="10255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 рослин лісостепу занесено до Червоної книги України: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4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55713"/>
            <a:ext cx="5157788" cy="4351337"/>
          </a:xfrm>
        </p:spPr>
      </p:pic>
      <p:sp>
        <p:nvSpPr>
          <p:cNvPr id="6" name="TextBox 5"/>
          <p:cNvSpPr txBox="1"/>
          <p:nvPr/>
        </p:nvSpPr>
        <p:spPr>
          <a:xfrm>
            <a:off x="469900" y="5729288"/>
            <a:ext cx="42179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ибуля ведмежа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3850" y="1238250"/>
            <a:ext cx="6589713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007225" y="5729288"/>
            <a:ext cx="42164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підсніжник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788" y="477838"/>
            <a:ext cx="10515600" cy="4351337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4000" b="1" u="sng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Лісостеп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перехідна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зона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мішаними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широколистими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лісами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степом.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7450" y="2160588"/>
            <a:ext cx="6262688" cy="46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" y="719138"/>
            <a:ext cx="5800725" cy="4351337"/>
          </a:xfrm>
        </p:spPr>
      </p:pic>
      <p:pic>
        <p:nvPicPr>
          <p:cNvPr id="3481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5200" y="795338"/>
            <a:ext cx="6146800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9900" y="5524500"/>
            <a:ext cx="4217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афран 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05650" y="5391150"/>
            <a:ext cx="42164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півонія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92163"/>
            <a:ext cx="6229350" cy="4148137"/>
          </a:xfrm>
        </p:spPr>
      </p:pic>
      <p:sp>
        <p:nvSpPr>
          <p:cNvPr id="7" name="TextBox 6"/>
          <p:cNvSpPr txBox="1"/>
          <p:nvPr/>
        </p:nvSpPr>
        <p:spPr>
          <a:xfrm>
            <a:off x="825500" y="5130800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горицвіт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3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2075" y="792163"/>
            <a:ext cx="5649913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280275" y="5224463"/>
            <a:ext cx="4216400" cy="101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 лучний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088" y="-152400"/>
            <a:ext cx="10515600" cy="13255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Тваринний світ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 різноманітний: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8275" y="1173163"/>
            <a:ext cx="5821363" cy="3671887"/>
          </a:xfrm>
        </p:spPr>
      </p:pic>
      <p:pic>
        <p:nvPicPr>
          <p:cNvPr id="3686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2238" y="1023938"/>
            <a:ext cx="5719762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25500" y="5130800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козуля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7850" y="5527675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олень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8425" y="955675"/>
            <a:ext cx="5797550" cy="4143375"/>
          </a:xfrm>
        </p:spPr>
      </p:pic>
      <p:pic>
        <p:nvPicPr>
          <p:cNvPr id="37890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9063" y="927100"/>
            <a:ext cx="5599112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25500" y="5130800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куниця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54838" y="5351463"/>
            <a:ext cx="39798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білка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363" y="1214438"/>
            <a:ext cx="5715000" cy="3810000"/>
          </a:xfrm>
        </p:spPr>
      </p:pic>
      <p:pic>
        <p:nvPicPr>
          <p:cNvPr id="3891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2350" y="1212850"/>
            <a:ext cx="5716588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5500" y="5130800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миша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64375" y="5270500"/>
            <a:ext cx="3567113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0038" y="814388"/>
            <a:ext cx="6100762" cy="4067175"/>
          </a:xfrm>
        </p:spPr>
      </p:pic>
      <p:pic>
        <p:nvPicPr>
          <p:cNvPr id="3993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6875" y="814388"/>
            <a:ext cx="5445125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25500" y="5130800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чапля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75525" y="5130800"/>
            <a:ext cx="3978275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мартин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28700"/>
            <a:ext cx="5265738" cy="4211638"/>
          </a:xfrm>
        </p:spPr>
      </p:pic>
      <p:pic>
        <p:nvPicPr>
          <p:cNvPr id="40963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9738" y="987425"/>
            <a:ext cx="631507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21513" y="5240338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кулик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988" y="5349875"/>
            <a:ext cx="39782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деркач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0"/>
            <a:ext cx="10515600" cy="13255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Потребують охорони такі тварини: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2738" y="1162050"/>
            <a:ext cx="5426075" cy="4302125"/>
          </a:xfrm>
        </p:spPr>
      </p:pic>
      <p:sp>
        <p:nvSpPr>
          <p:cNvPr id="5" name="TextBox 4"/>
          <p:cNvSpPr txBox="1"/>
          <p:nvPr/>
        </p:nvSpPr>
        <p:spPr>
          <a:xfrm>
            <a:off x="844550" y="5300663"/>
            <a:ext cx="3979863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ушканчик великий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3438" y="1162050"/>
            <a:ext cx="61087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978650" y="4932363"/>
            <a:ext cx="3979863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идра річкова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1800" y="841375"/>
            <a:ext cx="5586413" cy="4494213"/>
          </a:xfrm>
        </p:spPr>
      </p:pic>
      <p:sp>
        <p:nvSpPr>
          <p:cNvPr id="6" name="TextBox 5"/>
          <p:cNvSpPr txBox="1"/>
          <p:nvPr/>
        </p:nvSpPr>
        <p:spPr>
          <a:xfrm>
            <a:off x="844550" y="5300663"/>
            <a:ext cx="39798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мідянка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11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3025" y="841375"/>
            <a:ext cx="56642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423150" y="5089525"/>
            <a:ext cx="397986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адюка степова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 рідкісних рослин і тварин, що зникають, охороняються в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Канівському природному заповіднику.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03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934075" y="2025650"/>
            <a:ext cx="6257925" cy="3556000"/>
          </a:xfrm>
        </p:spPr>
      </p:pic>
      <p:pic>
        <p:nvPicPr>
          <p:cNvPr id="4403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25650"/>
            <a:ext cx="575945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5338" y="711200"/>
            <a:ext cx="8497887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600" y="508000"/>
            <a:ext cx="10515600" cy="13255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 </a:t>
            </a:r>
            <a:r>
              <a:rPr lang="uk-UA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лісостепу </a:t>
            </a:r>
            <a:r>
              <a:rPr lang="uk-UA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житті </a:t>
            </a:r>
            <a:r>
              <a:rPr lang="uk-UA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uk-UA" sz="8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8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58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75" y="1833563"/>
            <a:ext cx="6697663" cy="502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лісостеповій зоні видобувають багато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корисних копалин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90688"/>
            <a:ext cx="4340225" cy="2486025"/>
          </a:xfrm>
        </p:spPr>
      </p:pic>
      <p:sp>
        <p:nvSpPr>
          <p:cNvPr id="5" name="TextBox 4"/>
          <p:cNvSpPr txBox="1"/>
          <p:nvPr/>
        </p:nvSpPr>
        <p:spPr>
          <a:xfrm>
            <a:off x="-219075" y="4040188"/>
            <a:ext cx="4764088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4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0225" y="3105150"/>
            <a:ext cx="372745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35450" y="5502275"/>
            <a:ext cx="331152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нафта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6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67675" y="1658938"/>
            <a:ext cx="395605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575675" y="3983038"/>
            <a:ext cx="33115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</a:t>
            </a: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5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вугілля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Важливе значення лісостеп має для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сільського господарства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855788"/>
            <a:ext cx="4211638" cy="2805112"/>
          </a:xfrm>
        </p:spPr>
      </p:pic>
      <p:sp>
        <p:nvSpPr>
          <p:cNvPr id="5" name="TextBox 4"/>
          <p:cNvSpPr txBox="1"/>
          <p:nvPr/>
        </p:nvSpPr>
        <p:spPr>
          <a:xfrm>
            <a:off x="-379413" y="4697413"/>
            <a:ext cx="4762501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озима пшениця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0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473450"/>
            <a:ext cx="397033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7688" y="1855788"/>
            <a:ext cx="37941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721100" y="5981700"/>
            <a:ext cx="4764088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кукурудза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34363" y="4511675"/>
            <a:ext cx="42687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ячмінь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133350"/>
            <a:ext cx="10515600" cy="13255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Цінні харчові і кормові культури: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73163"/>
            <a:ext cx="4035425" cy="3030537"/>
          </a:xfrm>
        </p:spPr>
      </p:pic>
      <p:pic>
        <p:nvPicPr>
          <p:cNvPr id="4813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3038" y="1230313"/>
            <a:ext cx="3802062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7488" y="1303338"/>
            <a:ext cx="4354512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-503238" y="4225925"/>
            <a:ext cx="4764088" cy="109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uk-UA" sz="660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соя </a:t>
            </a:r>
            <a:endParaRPr lang="ru-RU" sz="4400">
              <a:solidFill>
                <a:srgbClr val="38572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62325" y="4511675"/>
            <a:ext cx="4764088" cy="2105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uk-UA" sz="660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вика або горошок </a:t>
            </a:r>
            <a:endParaRPr lang="ru-RU" sz="3200">
              <a:solidFill>
                <a:srgbClr val="38572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31125" y="4214813"/>
            <a:ext cx="4764088" cy="109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uk-UA" sz="660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горох </a:t>
            </a:r>
            <a:endParaRPr lang="ru-RU" sz="3200">
              <a:solidFill>
                <a:srgbClr val="38572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-139700"/>
            <a:ext cx="10515600" cy="10953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Поширене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садівництво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68363"/>
            <a:ext cx="4518025" cy="3163887"/>
          </a:xfrm>
        </p:spPr>
      </p:pic>
      <p:pic>
        <p:nvPicPr>
          <p:cNvPr id="4915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7213" y="3835400"/>
            <a:ext cx="4014787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996950"/>
            <a:ext cx="37846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-503238" y="4159250"/>
            <a:ext cx="4764088" cy="109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uk-UA" sz="660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яблука</a:t>
            </a:r>
            <a:endParaRPr lang="ru-RU" sz="4400">
              <a:solidFill>
                <a:srgbClr val="38572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0325" y="2727325"/>
            <a:ext cx="4762500" cy="109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uk-UA" sz="6600">
                <a:solidFill>
                  <a:srgbClr val="385723"/>
                </a:solidFill>
                <a:latin typeface="Times New Roman" pitchFamily="18" charset="0"/>
                <a:cs typeface="Times New Roman" pitchFamily="18" charset="0"/>
              </a:rPr>
              <a:t>груші</a:t>
            </a:r>
            <a:endParaRPr lang="ru-RU" sz="4400">
              <a:solidFill>
                <a:srgbClr val="38572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86713" y="3641725"/>
            <a:ext cx="47625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сливи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263" y="2193925"/>
            <a:ext cx="10515600" cy="13255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1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16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6288" y="354013"/>
            <a:ext cx="10515600" cy="4351337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44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 земної поверхні  </a:t>
            </a:r>
            <a:r>
              <a:rPr lang="uk-UA" sz="4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переважно рівнини. На них відносно рівні ділянки чергуються з горбистою місцевістю.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3725" y="2411413"/>
            <a:ext cx="5800725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388" y="366713"/>
            <a:ext cx="10515600" cy="4351337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44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Клімат</a:t>
            </a:r>
            <a:r>
              <a:rPr lang="uk-UA" sz="4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узимку такий, що все довкола вкрите снігом,  а влітку тепла погода, іноді бувають посухи. 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763" y="2541588"/>
            <a:ext cx="548640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6800" y="2541588"/>
            <a:ext cx="5208588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650" y="0"/>
            <a:ext cx="10515600" cy="83185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u="sng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Ґрунти</a:t>
            </a:r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5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лісостепі</a:t>
            </a:r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6325" y="1704975"/>
            <a:ext cx="4491038" cy="32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76288"/>
            <a:ext cx="25527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97938" y="831850"/>
            <a:ext cx="3084512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41788" y="5095875"/>
            <a:ext cx="344011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підзолисті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28600" y="6007100"/>
            <a:ext cx="30099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ірі лісові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09038" y="5927725"/>
            <a:ext cx="326231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чорноземи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600" y="0"/>
            <a:ext cx="10515600" cy="13255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Рослинність</a:t>
            </a:r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лісостепу різноманітна, переважають листяні ліси.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32013" y="1609725"/>
            <a:ext cx="7394575" cy="49339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50" y="0"/>
            <a:ext cx="10606088" cy="8604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найвищому ярусі </a:t>
            </a: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шумлять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такі дерева: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3" y="1414463"/>
            <a:ext cx="5773737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-463550" y="5275263"/>
            <a:ext cx="630555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27863" y="5354638"/>
            <a:ext cx="3998912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ясен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2533" name="Рисунок 7"/>
          <p:cNvSpPr>
            <a:spLocks noChangeAspect="1"/>
          </p:cNvSpPr>
          <p:nvPr/>
        </p:nvSpPr>
        <p:spPr bwMode="auto">
          <a:xfrm>
            <a:off x="6370638" y="1414463"/>
            <a:ext cx="5821362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5" name="Picture 7" descr="Картинки по запросу &quot;ясен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2725" y="1387475"/>
            <a:ext cx="4356100" cy="3975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08638" y="5932488"/>
            <a:ext cx="618331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липа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460500"/>
            <a:ext cx="3462338" cy="4616450"/>
          </a:xfrm>
        </p:spPr>
      </p:pic>
      <p:pic>
        <p:nvPicPr>
          <p:cNvPr id="23555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5138" y="1401763"/>
            <a:ext cx="6310312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992188" y="5932488"/>
            <a:ext cx="301625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клен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9688" y="109538"/>
            <a:ext cx="6005512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нижчому ярусі: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185</TotalTime>
  <Words>210</Words>
  <Application>Microsoft Office PowerPoint</Application>
  <PresentationFormat>Custom</PresentationFormat>
  <Paragraphs>76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Calibri</vt:lpstr>
      <vt:lpstr>Arial</vt:lpstr>
      <vt:lpstr>Calibri Light</vt:lpstr>
      <vt:lpstr>Wingdings 2</vt:lpstr>
      <vt:lpstr>Times New Roman</vt:lpstr>
      <vt:lpstr>HDOfficeLightV0</vt:lpstr>
      <vt:lpstr>Слайд 1</vt:lpstr>
      <vt:lpstr>Слайд 2</vt:lpstr>
      <vt:lpstr>Слайд 3</vt:lpstr>
      <vt:lpstr>Слайд 4</vt:lpstr>
      <vt:lpstr>Слайд 5</vt:lpstr>
      <vt:lpstr>Ґрунти в лісостепі:</vt:lpstr>
      <vt:lpstr>Рослинність лісостепу різноманітна, переважають листяні ліси.</vt:lpstr>
      <vt:lpstr>У найвищому ярусі шумлять такі дерева:</vt:lpstr>
      <vt:lpstr>Слайд 9</vt:lpstr>
      <vt:lpstr>Чагарниковий ярус утворюють:</vt:lpstr>
      <vt:lpstr>терен</vt:lpstr>
      <vt:lpstr>У трав’янистому покриві ростуть:</vt:lpstr>
      <vt:lpstr>Слайд 13</vt:lpstr>
      <vt:lpstr>Слайд 14</vt:lpstr>
      <vt:lpstr>Значні площі зайняті луками Луки – це рівнинна місцевість, укрита трав’янистою рослинністю.</vt:lpstr>
      <vt:lpstr>Основні рослини луків:</vt:lpstr>
      <vt:lpstr>Слайд 17</vt:lpstr>
      <vt:lpstr>Слайд 18</vt:lpstr>
      <vt:lpstr>Багато рослин лісостепу занесено до Червоної книги України:</vt:lpstr>
      <vt:lpstr>Слайд 20</vt:lpstr>
      <vt:lpstr>Слайд 21</vt:lpstr>
      <vt:lpstr>Тваринний світ дуже різноманітний:</vt:lpstr>
      <vt:lpstr>Слайд 23</vt:lpstr>
      <vt:lpstr>Слайд 24</vt:lpstr>
      <vt:lpstr>Слайд 25</vt:lpstr>
      <vt:lpstr>Слайд 26</vt:lpstr>
      <vt:lpstr> Потребують охорони такі тварини:</vt:lpstr>
      <vt:lpstr>Слайд 28</vt:lpstr>
      <vt:lpstr>Багато рідкісних рослин і тварин, що зникають, охороняються в Канівському природному заповіднику.</vt:lpstr>
      <vt:lpstr>Значення  лісостепу в житті людини </vt:lpstr>
      <vt:lpstr>У лісостеповій зоні видобувають багато корисних копалин:</vt:lpstr>
      <vt:lpstr>Важливе значення лісостеп має для сільського господарства:</vt:lpstr>
      <vt:lpstr>Цінні харчові і кормові культури:</vt:lpstr>
      <vt:lpstr>Поширене садівництво:</vt:lpstr>
      <vt:lpstr>Дякую за увагу!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Самодина</dc:creator>
  <cp:lastModifiedBy>User</cp:lastModifiedBy>
  <cp:revision>21</cp:revision>
  <dcterms:created xsi:type="dcterms:W3CDTF">2018-04-07T06:15:23Z</dcterms:created>
  <dcterms:modified xsi:type="dcterms:W3CDTF">2020-03-17T11:03:24Z</dcterms:modified>
</cp:coreProperties>
</file>