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4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3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5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0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7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7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71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50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F746C-3C85-4507-A473-46B1DA574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Segoe Script" panose="030B0504020000000003" pitchFamily="66" charset="0"/>
              </a:rPr>
              <a:t>Продовження Заняття «я тебе розумію»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A2438-E96C-43A6-9B99-3EF1AFBBC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6548" y="4628270"/>
            <a:ext cx="3765452" cy="2229729"/>
          </a:xfrm>
        </p:spPr>
        <p:txBody>
          <a:bodyPr>
            <a:normAutofit/>
          </a:bodyPr>
          <a:lstStyle/>
          <a:p>
            <a:r>
              <a:rPr lang="uk-UA" b="1" dirty="0">
                <a:latin typeface="Segoe Script" panose="030B0504020000000003" pitchFamily="66" charset="0"/>
              </a:rPr>
              <a:t>Дорогі учні!!! Вітаю всіх на занятті </a:t>
            </a:r>
          </a:p>
          <a:p>
            <a:r>
              <a:rPr lang="uk-UA" b="1" dirty="0">
                <a:latin typeface="Segoe Script" panose="030B0504020000000003" pitchFamily="66" charset="0"/>
              </a:rPr>
              <a:t>Сьогодні ми з вами дізнаємось, що таке емпатія і навчимося її проявляти!! </a:t>
            </a:r>
          </a:p>
          <a:p>
            <a:r>
              <a:rPr lang="uk-UA" b="1" dirty="0">
                <a:latin typeface="Segoe Script" panose="030B0504020000000003" pitchFamily="66" charset="0"/>
              </a:rPr>
              <a:t>Успіхів!! Ви молодці </a:t>
            </a:r>
          </a:p>
          <a:p>
            <a:endParaRPr lang="uk-UA" dirty="0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20A71760-C438-4CC4-8708-5C027308FEA6}"/>
              </a:ext>
            </a:extLst>
          </p:cNvPr>
          <p:cNvSpPr/>
          <p:nvPr/>
        </p:nvSpPr>
        <p:spPr>
          <a:xfrm>
            <a:off x="10311620" y="4837527"/>
            <a:ext cx="281354" cy="29542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ердце 4">
            <a:extLst>
              <a:ext uri="{FF2B5EF4-FFF2-40B4-BE49-F238E27FC236}">
                <a16:creationId xmlns:a16="http://schemas.microsoft.com/office/drawing/2014/main" id="{B88C6B3C-4396-485E-94CC-F7801FB938A4}"/>
              </a:ext>
            </a:extLst>
          </p:cNvPr>
          <p:cNvSpPr/>
          <p:nvPr/>
        </p:nvSpPr>
        <p:spPr>
          <a:xfrm>
            <a:off x="11369041" y="6233263"/>
            <a:ext cx="337624" cy="379828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2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1D9E-B423-49B4-89A6-8FB196F6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30" y="142919"/>
            <a:ext cx="9720072" cy="1499616"/>
          </a:xfrm>
        </p:spPr>
        <p:txBody>
          <a:bodyPr/>
          <a:lstStyle/>
          <a:p>
            <a:r>
              <a:rPr lang="uk-UA" dirty="0"/>
              <a:t>Завдання 5. «Що трапилось з героєм?»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78F49-54FF-499A-8C6C-C100E10D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44" y="1448972"/>
            <a:ext cx="10434712" cy="4452425"/>
          </a:xfrm>
        </p:spPr>
        <p:txBody>
          <a:bodyPr/>
          <a:lstStyle/>
          <a:p>
            <a:r>
              <a:rPr lang="uk-UA" dirty="0"/>
              <a:t>Інструкція: щоб навчитися емпатії, спершу потрібно навчитися розуміти емоції інших. Отже, переглянь уважно картинки і відгадай, які емоції відчувають інші. </a:t>
            </a:r>
          </a:p>
        </p:txBody>
      </p:sp>
      <p:pic>
        <p:nvPicPr>
          <p:cNvPr id="5122" name="Picture 2" descr="Як розлучення впливає на дітей? - ЧАРОДІМ">
            <a:extLst>
              <a:ext uri="{FF2B5EF4-FFF2-40B4-BE49-F238E27FC236}">
                <a16:creationId xmlns:a16="http://schemas.microsoft.com/office/drawing/2014/main" id="{43BD3EEC-2BAD-42B9-B969-969A9DAF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7" y="2211441"/>
            <a:ext cx="3900232" cy="20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amp.sm.gov.ua - Відділ державної реєстрації актів цивільного ...">
            <a:extLst>
              <a:ext uri="{FF2B5EF4-FFF2-40B4-BE49-F238E27FC236}">
                <a16:creationId xmlns:a16="http://schemas.microsoft.com/office/drawing/2014/main" id="{69415ABB-B92A-4295-ABD4-433A2D26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34" y="2211441"/>
            <a:ext cx="3498166" cy="26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к родителям справиться с буллингом – Развитие ребенка">
            <a:extLst>
              <a:ext uri="{FF2B5EF4-FFF2-40B4-BE49-F238E27FC236}">
                <a16:creationId xmlns:a16="http://schemas.microsoft.com/office/drawing/2014/main" id="{19C5962C-B091-46CB-A65F-4CDDAF90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44" y="2211441"/>
            <a:ext cx="3239601" cy="20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Емоції дітей: вчимо дитину приймати свої почуття | Психосома">
            <a:extLst>
              <a:ext uri="{FF2B5EF4-FFF2-40B4-BE49-F238E27FC236}">
                <a16:creationId xmlns:a16="http://schemas.microsoft.com/office/drawing/2014/main" id="{D6E28309-E2FF-4F84-B68D-411B2A0CE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7" y="4263524"/>
            <a:ext cx="4379192" cy="24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ети эмоции - Дом Солнца">
            <a:extLst>
              <a:ext uri="{FF2B5EF4-FFF2-40B4-BE49-F238E27FC236}">
                <a16:creationId xmlns:a16="http://schemas.microsoft.com/office/drawing/2014/main" id="{8A8BE763-2DDA-4582-AF30-7BAB390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9" y="4326660"/>
            <a:ext cx="3989561" cy="249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ow Jealous Or Envious Are You? - Judith Orloff MD">
            <a:extLst>
              <a:ext uri="{FF2B5EF4-FFF2-40B4-BE49-F238E27FC236}">
                <a16:creationId xmlns:a16="http://schemas.microsoft.com/office/drawing/2014/main" id="{C209031B-9322-4C69-A372-51789DFB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34" y="5100212"/>
            <a:ext cx="3515576" cy="17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4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FBC92-0C43-4383-B05C-C6D2AB6A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28" y="0"/>
            <a:ext cx="9720072" cy="1499616"/>
          </a:xfrm>
        </p:spPr>
        <p:txBody>
          <a:bodyPr/>
          <a:lstStyle/>
          <a:p>
            <a:r>
              <a:rPr lang="uk-UA" dirty="0"/>
              <a:t>Продовження…</a:t>
            </a:r>
          </a:p>
        </p:txBody>
      </p:sp>
      <p:pic>
        <p:nvPicPr>
          <p:cNvPr id="6148" name="Picture 4" descr="Эмоции детей — Emotions children">
            <a:extLst>
              <a:ext uri="{FF2B5EF4-FFF2-40B4-BE49-F238E27FC236}">
                <a16:creationId xmlns:a16="http://schemas.microsoft.com/office/drawing/2014/main" id="{11DCF10C-6425-4DFF-82C1-1CF3FCD6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79" y="34863"/>
            <a:ext cx="5172222" cy="34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роблема негативных эмоций у детей">
            <a:extLst>
              <a:ext uri="{FF2B5EF4-FFF2-40B4-BE49-F238E27FC236}">
                <a16:creationId xmlns:a16="http://schemas.microsoft.com/office/drawing/2014/main" id="{FCCAA55A-C88A-43F2-9DDC-BCCD13B9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93" y="3700525"/>
            <a:ext cx="4669507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Дарувати радість дітям так просто. Головне – почати!">
            <a:extLst>
              <a:ext uri="{FF2B5EF4-FFF2-40B4-BE49-F238E27FC236}">
                <a16:creationId xmlns:a16="http://schemas.microsoft.com/office/drawing/2014/main" id="{CF146E59-9ACF-49CD-987E-BABE5103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" y="3700525"/>
            <a:ext cx="5444197" cy="305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8 видеороликов, в которых дети очень эмоционально реагируют на ...">
            <a:extLst>
              <a:ext uri="{FF2B5EF4-FFF2-40B4-BE49-F238E27FC236}">
                <a16:creationId xmlns:a16="http://schemas.microsoft.com/office/drawing/2014/main" id="{2EF788C5-D9CE-4315-8E76-B50AA3E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" y="1099639"/>
            <a:ext cx="3843992" cy="25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Эмоции как форма детской защиты - Психологос">
            <a:extLst>
              <a:ext uri="{FF2B5EF4-FFF2-40B4-BE49-F238E27FC236}">
                <a16:creationId xmlns:a16="http://schemas.microsoft.com/office/drawing/2014/main" id="{603B1A4F-E9F6-48A3-9558-7E501D3A3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88" y="1897254"/>
            <a:ext cx="4884623" cy="32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D3CC9-E8E4-4DE5-A3D1-1409AEA8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14"/>
            <a:ext cx="9720072" cy="1499616"/>
          </a:xfrm>
        </p:spPr>
        <p:txBody>
          <a:bodyPr/>
          <a:lstStyle/>
          <a:p>
            <a:r>
              <a:rPr lang="uk-UA" dirty="0"/>
              <a:t>Продовження…</a:t>
            </a:r>
            <a:br>
              <a:rPr lang="uk-UA" dirty="0"/>
            </a:br>
            <a:endParaRPr lang="uk-UA" dirty="0"/>
          </a:p>
        </p:txBody>
      </p:sp>
      <p:pic>
        <p:nvPicPr>
          <p:cNvPr id="8194" name="Picture 2" descr="Дети против детей: Буллинг и как с этим бороться | Каменское ...">
            <a:extLst>
              <a:ext uri="{FF2B5EF4-FFF2-40B4-BE49-F238E27FC236}">
                <a16:creationId xmlns:a16="http://schemas.microsoft.com/office/drawing/2014/main" id="{A6991C6F-C58B-4C7A-8D9B-F5EA7D60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" y="682320"/>
            <a:ext cx="3916298" cy="22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Школьный ад. Что такое буллинг в Украине - Korrespondent.net">
            <a:extLst>
              <a:ext uri="{FF2B5EF4-FFF2-40B4-BE49-F238E27FC236}">
                <a16:creationId xmlns:a16="http://schemas.microsoft.com/office/drawing/2014/main" id="{DB2F4D75-B997-4FFA-9F7C-E8B9FDD0B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84" y="690921"/>
            <a:ext cx="4079364" cy="25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الاتحادية للموارد البشرية» تمنح مرونة 3 ساعات لموظفي الحكومة - عبر ...">
            <a:extLst>
              <a:ext uri="{FF2B5EF4-FFF2-40B4-BE49-F238E27FC236}">
                <a16:creationId xmlns:a16="http://schemas.microsoft.com/office/drawing/2014/main" id="{EF2BDAE7-341B-4736-BB26-27C957E7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522"/>
            <a:ext cx="4049971" cy="30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Буллинг в школьной среде">
            <a:extLst>
              <a:ext uri="{FF2B5EF4-FFF2-40B4-BE49-F238E27FC236}">
                <a16:creationId xmlns:a16="http://schemas.microsoft.com/office/drawing/2014/main" id="{200391DD-A475-43E7-AC01-C5F81F11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64" y="3723224"/>
            <a:ext cx="4841645" cy="32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уллинг ребёнка: как действовать родителям | Мел">
            <a:extLst>
              <a:ext uri="{FF2B5EF4-FFF2-40B4-BE49-F238E27FC236}">
                <a16:creationId xmlns:a16="http://schemas.microsoft.com/office/drawing/2014/main" id="{BE3B6CA4-3476-41FA-A35E-0A032EBC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5" y="895131"/>
            <a:ext cx="4543775" cy="29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Детская дружба">
            <a:extLst>
              <a:ext uri="{FF2B5EF4-FFF2-40B4-BE49-F238E27FC236}">
                <a16:creationId xmlns:a16="http://schemas.microsoft.com/office/drawing/2014/main" id="{311005D7-BC28-4BB5-919F-B3CE23CA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51" y="4145291"/>
            <a:ext cx="4335433" cy="23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5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B0A1-2E91-452A-8F3F-98A243A4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988" y="585216"/>
            <a:ext cx="451221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Segoe Script" panose="030B0504020000000003" pitchFamily="66" charset="0"/>
              </a:rPr>
              <a:t>Ви молодці!! </a:t>
            </a:r>
            <a:br>
              <a:rPr lang="uk-UA" dirty="0">
                <a:latin typeface="Segoe Script" panose="030B0504020000000003" pitchFamily="66" charset="0"/>
              </a:rPr>
            </a:br>
            <a:r>
              <a:rPr lang="uk-UA" dirty="0">
                <a:latin typeface="Segoe Script" panose="030B0504020000000003" pitchFamily="66" charset="0"/>
              </a:rPr>
              <a:t>Дякую за роботу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4C422-5442-41CC-919E-8ED1A86C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559" y="5656620"/>
            <a:ext cx="5806441" cy="1076178"/>
          </a:xfrm>
        </p:spPr>
        <p:txBody>
          <a:bodyPr>
            <a:normAutofit lnSpcReduction="10000"/>
          </a:bodyPr>
          <a:lstStyle/>
          <a:p>
            <a:r>
              <a:rPr lang="uk-UA" sz="3600" b="1" i="1" dirty="0"/>
              <a:t>Продовження заняття в наступній презентації!!!!</a:t>
            </a:r>
          </a:p>
        </p:txBody>
      </p:sp>
      <p:sp>
        <p:nvSpPr>
          <p:cNvPr id="4" name="Сердце 3">
            <a:extLst>
              <a:ext uri="{FF2B5EF4-FFF2-40B4-BE49-F238E27FC236}">
                <a16:creationId xmlns:a16="http://schemas.microsoft.com/office/drawing/2014/main" id="{244CD6A0-0DF6-449B-9D8A-EACEF97029E0}"/>
              </a:ext>
            </a:extLst>
          </p:cNvPr>
          <p:cNvSpPr/>
          <p:nvPr/>
        </p:nvSpPr>
        <p:spPr>
          <a:xfrm rot="20420882">
            <a:off x="4946260" y="704248"/>
            <a:ext cx="1111347" cy="1229516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5481D27D-D8A6-49CD-AFC5-E31AABC3E96A}"/>
              </a:ext>
            </a:extLst>
          </p:cNvPr>
          <p:cNvSpPr/>
          <p:nvPr/>
        </p:nvSpPr>
        <p:spPr>
          <a:xfrm rot="1240177">
            <a:off x="10744200" y="1167619"/>
            <a:ext cx="1100797" cy="1195754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Grace and Josie | Мотивирующие цитаты, Мотивационные цитаты и ...">
            <a:extLst>
              <a:ext uri="{FF2B5EF4-FFF2-40B4-BE49-F238E27FC236}">
                <a16:creationId xmlns:a16="http://schemas.microsoft.com/office/drawing/2014/main" id="{197446B0-6C09-40A4-A97F-64283A0A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45645"/>
            <a:ext cx="3831950" cy="68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10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275</TotalTime>
  <Words>85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Segoe Script</vt:lpstr>
      <vt:lpstr>Tw Cen MT</vt:lpstr>
      <vt:lpstr>Tw Cen MT Condensed</vt:lpstr>
      <vt:lpstr>Wingdings 3</vt:lpstr>
      <vt:lpstr>Интеграл</vt:lpstr>
      <vt:lpstr>Продовження Заняття «я тебе розумію»</vt:lpstr>
      <vt:lpstr>Завдання 5. «Що трапилось з героєм?»</vt:lpstr>
      <vt:lpstr>Продовження…</vt:lpstr>
      <vt:lpstr>Продовження… </vt:lpstr>
      <vt:lpstr>Ви молодці!!  Дякую за роботу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на тему «Хлопчик-зірка»</dc:title>
  <dc:creator>Mariana Vorobets</dc:creator>
  <cp:lastModifiedBy>Mariana Vorobets</cp:lastModifiedBy>
  <cp:revision>27</cp:revision>
  <dcterms:created xsi:type="dcterms:W3CDTF">2020-05-06T10:50:39Z</dcterms:created>
  <dcterms:modified xsi:type="dcterms:W3CDTF">2020-05-07T14:58:17Z</dcterms:modified>
</cp:coreProperties>
</file>