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1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73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65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9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90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3717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977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171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50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5E8557-09B0-4E33-9D9B-061891F4E5B0}" type="datetimeFigureOut">
              <a:rPr lang="uk-UA" smtClean="0"/>
              <a:t>07.05.2020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FF2857-12B3-4089-A9E3-194DD0F11C4C}" type="slidenum">
              <a:rPr lang="uk-UA" smtClean="0"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0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dATBvCyI9s" TargetMode="External"/><Relationship Id="rId2" Type="http://schemas.openxmlformats.org/officeDocument/2006/relationships/hyperlink" Target="https://www.youtube.com/watch?v=R_iw8Gdhdz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JOWiPx5VRUU&amp;list=PLshJpmmXcDiQg_vB42GSB2yfPEqw8gmxv&amp;index=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F746C-3C85-4507-A473-46B1DA5745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>
                <a:latin typeface="Segoe Script" panose="030B0504020000000003" pitchFamily="66" charset="0"/>
              </a:rPr>
              <a:t>Заняття на тему «я тебе розумію»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A2438-E96C-43A6-9B99-3EF1AFBBCD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6548" y="4628270"/>
            <a:ext cx="3765452" cy="2229729"/>
          </a:xfrm>
        </p:spPr>
        <p:txBody>
          <a:bodyPr>
            <a:normAutofit/>
          </a:bodyPr>
          <a:lstStyle/>
          <a:p>
            <a:r>
              <a:rPr lang="uk-UA" b="1" dirty="0">
                <a:latin typeface="Segoe Script" panose="030B0504020000000003" pitchFamily="66" charset="0"/>
              </a:rPr>
              <a:t>Дорогі учні!!! Вітаю всіх на занятті </a:t>
            </a:r>
          </a:p>
          <a:p>
            <a:r>
              <a:rPr lang="uk-UA" b="1" dirty="0">
                <a:latin typeface="Segoe Script" panose="030B0504020000000003" pitchFamily="66" charset="0"/>
              </a:rPr>
              <a:t>Сьогодні ми з вами дізнаємось, що таке емпатія і навчимося її проявляти!! </a:t>
            </a:r>
          </a:p>
          <a:p>
            <a:r>
              <a:rPr lang="uk-UA" b="1" dirty="0">
                <a:latin typeface="Segoe Script" panose="030B0504020000000003" pitchFamily="66" charset="0"/>
              </a:rPr>
              <a:t>Успіхів!! Ви молодці </a:t>
            </a:r>
          </a:p>
          <a:p>
            <a:endParaRPr lang="uk-UA" dirty="0"/>
          </a:p>
        </p:txBody>
      </p:sp>
      <p:sp>
        <p:nvSpPr>
          <p:cNvPr id="4" name="Улыбающееся лицо 3">
            <a:extLst>
              <a:ext uri="{FF2B5EF4-FFF2-40B4-BE49-F238E27FC236}">
                <a16:creationId xmlns:a16="http://schemas.microsoft.com/office/drawing/2014/main" id="{20A71760-C438-4CC4-8708-5C027308FEA6}"/>
              </a:ext>
            </a:extLst>
          </p:cNvPr>
          <p:cNvSpPr/>
          <p:nvPr/>
        </p:nvSpPr>
        <p:spPr>
          <a:xfrm>
            <a:off x="10311620" y="4837527"/>
            <a:ext cx="281354" cy="295421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ердце 4">
            <a:extLst>
              <a:ext uri="{FF2B5EF4-FFF2-40B4-BE49-F238E27FC236}">
                <a16:creationId xmlns:a16="http://schemas.microsoft.com/office/drawing/2014/main" id="{B88C6B3C-4396-485E-94CC-F7801FB938A4}"/>
              </a:ext>
            </a:extLst>
          </p:cNvPr>
          <p:cNvSpPr/>
          <p:nvPr/>
        </p:nvSpPr>
        <p:spPr>
          <a:xfrm>
            <a:off x="11369041" y="6233263"/>
            <a:ext cx="337624" cy="379828"/>
          </a:xfrm>
          <a:prstGeom prst="hear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72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C8385-7959-4ABA-8794-791C9F809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01" y="28136"/>
            <a:ext cx="10265899" cy="1972290"/>
          </a:xfrm>
        </p:spPr>
        <p:txBody>
          <a:bodyPr/>
          <a:lstStyle/>
          <a:p>
            <a:r>
              <a:rPr lang="uk-UA" dirty="0"/>
              <a:t>Завдання 1. </a:t>
            </a:r>
            <a:r>
              <a:rPr lang="uk-UA" dirty="0" err="1"/>
              <a:t>Нейробіка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DDFC37-90FD-42CF-A686-659BC43E3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83" y="1761274"/>
            <a:ext cx="5500467" cy="5068589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Segoe Script" panose="030B0504020000000003" pitchFamily="66" charset="0"/>
              </a:rPr>
              <a:t>ПРИВІТ </a:t>
            </a:r>
          </a:p>
          <a:p>
            <a:r>
              <a:rPr lang="uk-UA" sz="2800" dirty="0">
                <a:latin typeface="Segoe Script" panose="030B0504020000000003" pitchFamily="66" charset="0"/>
              </a:rPr>
              <a:t>Інструкція: перед початком роботи зробимо зарядку для мозку. </a:t>
            </a:r>
          </a:p>
          <a:p>
            <a:r>
              <a:rPr lang="uk-UA" sz="2800" dirty="0">
                <a:latin typeface="Segoe Script" panose="030B0504020000000003" pitchFamily="66" charset="0"/>
              </a:rPr>
              <a:t>Перейдіть за посиланням: </a:t>
            </a:r>
            <a:r>
              <a:rPr lang="en-US" sz="28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https://www.youtube.com/watch?v=R_iw8Gdhdzs</a:t>
            </a:r>
            <a:endParaRPr lang="uk-UA" sz="2800" dirty="0">
              <a:solidFill>
                <a:srgbClr val="00B0F0"/>
              </a:solidFill>
            </a:endParaRPr>
          </a:p>
          <a:p>
            <a:r>
              <a:rPr lang="en-US" sz="28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https://www.youtube.com/watch?v=8dATBvCyI9s</a:t>
            </a:r>
            <a:endParaRPr lang="uk-UA" sz="3600" dirty="0">
              <a:solidFill>
                <a:srgbClr val="00B0F0"/>
              </a:solidFill>
              <a:latin typeface="Segoe Script" panose="030B0504020000000003" pitchFamily="66" charset="0"/>
            </a:endParaRPr>
          </a:p>
        </p:txBody>
      </p:sp>
      <p:pic>
        <p:nvPicPr>
          <p:cNvPr id="1026" name="Picture 2" descr="Нейробика: аэробика для мозга | Marie Claire">
            <a:extLst>
              <a:ext uri="{FF2B5EF4-FFF2-40B4-BE49-F238E27FC236}">
                <a16:creationId xmlns:a16="http://schemas.microsoft.com/office/drawing/2014/main" id="{E9B14C26-E763-42EA-A2BA-0594B49C5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43125"/>
            <a:ext cx="633412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лыбающееся лицо 4">
            <a:extLst>
              <a:ext uri="{FF2B5EF4-FFF2-40B4-BE49-F238E27FC236}">
                <a16:creationId xmlns:a16="http://schemas.microsoft.com/office/drawing/2014/main" id="{E843E67A-1D05-4F04-8C25-9B8B094C4E31}"/>
              </a:ext>
            </a:extLst>
          </p:cNvPr>
          <p:cNvSpPr/>
          <p:nvPr/>
        </p:nvSpPr>
        <p:spPr>
          <a:xfrm>
            <a:off x="2391508" y="1871003"/>
            <a:ext cx="576775" cy="562708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003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ED2C3-2373-4E7D-A373-49958B3C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Міні-лекція «Що таке емпатія?»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3C179-947B-4AC9-B29F-B33FD0005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6" y="1814732"/>
            <a:ext cx="6217919" cy="5043268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Segoe Script" panose="030B0504020000000003" pitchFamily="66" charset="0"/>
              </a:rPr>
              <a:t>Емпатія походить від англійської мови і перекладається як «співчуття і співпереживання». Це здатність людей розуміти емоції та почуття інших. А також, це здатність відчувати ті самі емоції, що й інші і допомагати їм. А ви так робите?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6C6C11-C61E-4586-B624-44F3BEC1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206" y="1659841"/>
            <a:ext cx="5315830" cy="343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CD10E-58A0-4D8C-A911-B3759826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639" y="33762"/>
            <a:ext cx="9720072" cy="1176060"/>
          </a:xfrm>
        </p:spPr>
        <p:txBody>
          <a:bodyPr/>
          <a:lstStyle/>
          <a:p>
            <a:r>
              <a:rPr lang="uk-UA" dirty="0"/>
              <a:t>Завдання 2. Перегляд відео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D5EB8A-345F-490A-8689-2F5CCCD8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8721"/>
            <a:ext cx="4909625" cy="4775982"/>
          </a:xfrm>
        </p:spPr>
        <p:txBody>
          <a:bodyPr/>
          <a:lstStyle/>
          <a:p>
            <a:r>
              <a:rPr lang="uk-UA" dirty="0"/>
              <a:t>Інструкція: перейди за посиланням і переглянь відео.</a:t>
            </a:r>
          </a:p>
          <a:p>
            <a:r>
              <a:rPr lang="en-US" sz="3600" dirty="0">
                <a:hlinkClick r:id="rId2"/>
              </a:rPr>
              <a:t>https://www.youtube.com/watch?v=JOWiPx5VRUU&amp;list=PLshJpmmXcDiQg_vB42GSB2yfPEqw8gmxv&amp;index=4</a:t>
            </a:r>
            <a:endParaRPr lang="uk-UA" sz="3600" dirty="0"/>
          </a:p>
        </p:txBody>
      </p:sp>
      <p:pic>
        <p:nvPicPr>
          <p:cNvPr id="3076" name="Picture 4" descr="Как работает эмпатия с точки зрения науки - Лайфхакер">
            <a:extLst>
              <a:ext uri="{FF2B5EF4-FFF2-40B4-BE49-F238E27FC236}">
                <a16:creationId xmlns:a16="http://schemas.microsoft.com/office/drawing/2014/main" id="{329D366C-10E1-4E38-8115-058C30AE6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25" y="2356118"/>
            <a:ext cx="7282375" cy="364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C7FB8-F359-4A7A-833C-A4BD5E21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3. обговори з друзями або батьками відео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AB5CB-F590-439C-BDD0-118961435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99138"/>
            <a:ext cx="8482818" cy="4958862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dirty="0">
                <a:latin typeface="Segoe Script" panose="030B0504020000000003" pitchFamily="66" charset="0"/>
              </a:rPr>
              <a:t>Запитання 1. </a:t>
            </a:r>
            <a:r>
              <a:rPr lang="uk-UA" sz="2800" dirty="0">
                <a:latin typeface="Segoe Script" panose="030B0504020000000003" pitchFamily="66" charset="0"/>
              </a:rPr>
              <a:t>Яка у Скарлет (дівчинка у відео) була мрія?</a:t>
            </a:r>
          </a:p>
          <a:p>
            <a:r>
              <a:rPr lang="uk-UA" sz="2800" b="1" dirty="0">
                <a:latin typeface="Segoe Script" panose="030B0504020000000003" pitchFamily="66" charset="0"/>
              </a:rPr>
              <a:t>Запитання 2. </a:t>
            </a:r>
            <a:r>
              <a:rPr lang="uk-UA" sz="2800" dirty="0">
                <a:latin typeface="Segoe Script" panose="030B0504020000000003" pitchFamily="66" charset="0"/>
              </a:rPr>
              <a:t>Як ти думаєш, чому Скарлет сумувала? </a:t>
            </a:r>
          </a:p>
          <a:p>
            <a:r>
              <a:rPr lang="uk-UA" sz="2800" b="1" dirty="0">
                <a:latin typeface="Segoe Script" panose="030B0504020000000003" pitchFamily="66" charset="0"/>
              </a:rPr>
              <a:t>Запитання 3. </a:t>
            </a:r>
            <a:r>
              <a:rPr lang="uk-UA" sz="2800" dirty="0">
                <a:latin typeface="Segoe Script" panose="030B0504020000000003" pitchFamily="66" charset="0"/>
              </a:rPr>
              <a:t>Хто допоміг Скарлет здійснити мрію і навчатися співчувати? </a:t>
            </a:r>
          </a:p>
          <a:p>
            <a:r>
              <a:rPr lang="uk-UA" sz="2800" b="1" dirty="0">
                <a:latin typeface="Segoe Script" panose="030B0504020000000003" pitchFamily="66" charset="0"/>
              </a:rPr>
              <a:t>Запитання 3. </a:t>
            </a:r>
            <a:r>
              <a:rPr lang="uk-UA" sz="2800" dirty="0">
                <a:latin typeface="Segoe Script" panose="030B0504020000000003" pitchFamily="66" charset="0"/>
              </a:rPr>
              <a:t>Чому Скарлет підійшла до незнайомого хлопчика, який сумував так само як і вона в минулому? </a:t>
            </a:r>
          </a:p>
          <a:p>
            <a:r>
              <a:rPr lang="uk-UA" sz="2800" b="1" u="sng" dirty="0">
                <a:latin typeface="Segoe Script" panose="030B0504020000000003" pitchFamily="66" charset="0"/>
              </a:rPr>
              <a:t>Чого ми вчимося: </a:t>
            </a:r>
            <a:r>
              <a:rPr lang="uk-UA" sz="2800" dirty="0">
                <a:latin typeface="Segoe Script" panose="030B0504020000000003" pitchFamily="66" charset="0"/>
              </a:rPr>
              <a:t>Скарлет знала як важко сумувати і хотіла підтримати тих, хто теж сумує. Так вона навчалася виявляти емпатію. </a:t>
            </a:r>
            <a:r>
              <a:rPr lang="uk-UA" sz="2800" b="1" u="sng" dirty="0">
                <a:latin typeface="Segoe Script" panose="030B0504020000000003" pitchFamily="66" charset="0"/>
              </a:rPr>
              <a:t>А ти колись відчував смуток іншої людини, навіть коли тобі було радісно? </a:t>
            </a:r>
          </a:p>
        </p:txBody>
      </p:sp>
      <p:pic>
        <p:nvPicPr>
          <p:cNvPr id="4098" name="Picture 2" descr="Five effective ways to establish empathy - Archana Chowty - Medium">
            <a:extLst>
              <a:ext uri="{FF2B5EF4-FFF2-40B4-BE49-F238E27FC236}">
                <a16:creationId xmlns:a16="http://schemas.microsoft.com/office/drawing/2014/main" id="{21C6C823-638C-45F5-A223-6137B195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3429000"/>
            <a:ext cx="34861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8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249E6-6654-44D2-8E11-612B0814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12" y="0"/>
            <a:ext cx="9720072" cy="1499616"/>
          </a:xfrm>
        </p:spPr>
        <p:txBody>
          <a:bodyPr/>
          <a:lstStyle/>
          <a:p>
            <a:r>
              <a:rPr lang="uk-UA" dirty="0"/>
              <a:t>Завдання 4. шкала емоцій</a:t>
            </a:r>
          </a:p>
        </p:txBody>
      </p:sp>
      <p:pic>
        <p:nvPicPr>
          <p:cNvPr id="14338" name="Picture 2" descr="ابراز احساسات | فول فکر">
            <a:extLst>
              <a:ext uri="{FF2B5EF4-FFF2-40B4-BE49-F238E27FC236}">
                <a16:creationId xmlns:a16="http://schemas.microsoft.com/office/drawing/2014/main" id="{E2EC3AFC-5184-4C9E-B88E-1C25B7FE13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02" y="1701931"/>
            <a:ext cx="7413198" cy="345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33DBA8-5497-4459-AB27-70B1FF1B7048}"/>
              </a:ext>
            </a:extLst>
          </p:cNvPr>
          <p:cNvSpPr txBox="1"/>
          <p:nvPr/>
        </p:nvSpPr>
        <p:spPr>
          <a:xfrm>
            <a:off x="436097" y="1079458"/>
            <a:ext cx="43427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300" b="1" dirty="0">
                <a:latin typeface="Segoe Script" panose="030B0504020000000003" pitchFamily="66" charset="0"/>
              </a:rPr>
              <a:t>Інструкція: </a:t>
            </a:r>
            <a:r>
              <a:rPr lang="uk-UA" sz="2300" dirty="0">
                <a:latin typeface="Segoe Script" panose="030B0504020000000003" pitchFamily="66" charset="0"/>
              </a:rPr>
              <a:t>а який (яка) ти сьогодні? Вибери на шкалі емоцію, яку ти відчуваєш зараз.</a:t>
            </a:r>
          </a:p>
          <a:p>
            <a:endParaRPr lang="uk-UA" sz="2300" dirty="0">
              <a:latin typeface="Segoe Script" panose="030B0504020000000003" pitchFamily="66" charset="0"/>
            </a:endParaRPr>
          </a:p>
          <a:p>
            <a:r>
              <a:rPr lang="uk-UA" sz="2300" b="1" dirty="0">
                <a:latin typeface="Segoe Script" panose="030B0504020000000003" pitchFamily="66" charset="0"/>
              </a:rPr>
              <a:t>Подумай: </a:t>
            </a:r>
            <a:r>
              <a:rPr lang="uk-UA" sz="2300" dirty="0">
                <a:latin typeface="Segoe Script" panose="030B0504020000000003" pitchFamily="66" charset="0"/>
              </a:rPr>
              <a:t>чому в мене така емоція? Що викликало такий стан? Якщо це негативна емоція і ти хочеш її позбутися, то пригадай, що тобі приносить задоволення і переключись на цю справу! </a:t>
            </a:r>
          </a:p>
        </p:txBody>
      </p:sp>
    </p:spTree>
    <p:extLst>
      <p:ext uri="{BB962C8B-B14F-4D97-AF65-F5344CB8AC3E}">
        <p14:creationId xmlns:p14="http://schemas.microsoft.com/office/powerpoint/2010/main" val="2160275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50122-D528-4E97-94DC-308C11D4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629890" cy="1499616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Segoe Script" panose="030B0504020000000003" pitchFamily="66" charset="0"/>
              </a:rPr>
              <a:t>Дякую за роботу</a:t>
            </a:r>
            <a:br>
              <a:rPr lang="uk-UA" dirty="0">
                <a:latin typeface="Segoe Script" panose="030B0504020000000003" pitchFamily="66" charset="0"/>
              </a:rPr>
            </a:br>
            <a:r>
              <a:rPr lang="uk-UA" dirty="0">
                <a:latin typeface="Segoe Script" panose="030B0504020000000003" pitchFamily="66" charset="0"/>
              </a:rPr>
              <a:t>успіхів!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0B3BF2-BC86-4352-8F37-8146D012E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9778" y="5387926"/>
            <a:ext cx="5022167" cy="921434"/>
          </a:xfrm>
        </p:spPr>
        <p:txBody>
          <a:bodyPr>
            <a:normAutofit lnSpcReduction="10000"/>
          </a:bodyPr>
          <a:lstStyle/>
          <a:p>
            <a:r>
              <a:rPr lang="uk-UA" sz="3200" b="1" i="1" dirty="0"/>
              <a:t>Продовження заняття в наступній презентації!!!</a:t>
            </a:r>
          </a:p>
        </p:txBody>
      </p:sp>
      <p:sp>
        <p:nvSpPr>
          <p:cNvPr id="4" name="Звезда: 5 точек 3">
            <a:extLst>
              <a:ext uri="{FF2B5EF4-FFF2-40B4-BE49-F238E27FC236}">
                <a16:creationId xmlns:a16="http://schemas.microsoft.com/office/drawing/2014/main" id="{55D401E1-16CC-481F-B3E4-C710E807CC3B}"/>
              </a:ext>
            </a:extLst>
          </p:cNvPr>
          <p:cNvSpPr/>
          <p:nvPr/>
        </p:nvSpPr>
        <p:spPr>
          <a:xfrm rot="20723997">
            <a:off x="8271803" y="872197"/>
            <a:ext cx="1589649" cy="1364566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Улыбающееся лицо 5">
            <a:extLst>
              <a:ext uri="{FF2B5EF4-FFF2-40B4-BE49-F238E27FC236}">
                <a16:creationId xmlns:a16="http://schemas.microsoft.com/office/drawing/2014/main" id="{E2C4AD7F-037D-4C96-A537-F37EA6FCBE21}"/>
              </a:ext>
            </a:extLst>
          </p:cNvPr>
          <p:cNvSpPr/>
          <p:nvPr/>
        </p:nvSpPr>
        <p:spPr>
          <a:xfrm rot="20532622">
            <a:off x="759655" y="3657600"/>
            <a:ext cx="1167619" cy="12660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048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276</TotalTime>
  <Words>344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Segoe Script</vt:lpstr>
      <vt:lpstr>Tw Cen MT</vt:lpstr>
      <vt:lpstr>Tw Cen MT Condensed</vt:lpstr>
      <vt:lpstr>Wingdings 3</vt:lpstr>
      <vt:lpstr>Интеграл</vt:lpstr>
      <vt:lpstr>Заняття на тему «я тебе розумію»</vt:lpstr>
      <vt:lpstr>Завдання 1. Нейробіка</vt:lpstr>
      <vt:lpstr>Міні-лекція «Що таке емпатія?»</vt:lpstr>
      <vt:lpstr>Завдання 2. Перегляд відео</vt:lpstr>
      <vt:lpstr>Завдання 3. обговори з друзями або батьками відео</vt:lpstr>
      <vt:lpstr>Завдання 4. шкала емоцій</vt:lpstr>
      <vt:lpstr>Дякую за роботу успіхів!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Заняття на тему «Хлопчик-зірка»</dc:title>
  <dc:creator>Mariana Vorobets</dc:creator>
  <cp:lastModifiedBy>Mariana Vorobets</cp:lastModifiedBy>
  <cp:revision>27</cp:revision>
  <dcterms:created xsi:type="dcterms:W3CDTF">2020-05-06T10:50:39Z</dcterms:created>
  <dcterms:modified xsi:type="dcterms:W3CDTF">2020-05-07T15:02:38Z</dcterms:modified>
</cp:coreProperties>
</file>