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B5E6-9F39-4C86-B343-1B36E132C743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70F-9869-4C0E-9F7C-4B0991BFDF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5429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B5E6-9F39-4C86-B343-1B36E132C743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70F-9869-4C0E-9F7C-4B0991BFDF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823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B5E6-9F39-4C86-B343-1B36E132C743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70F-9869-4C0E-9F7C-4B0991BFDF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163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B5E6-9F39-4C86-B343-1B36E132C743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70F-9869-4C0E-9F7C-4B0991BFDF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101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B5E6-9F39-4C86-B343-1B36E132C743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70F-9869-4C0E-9F7C-4B0991BFDF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890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B5E6-9F39-4C86-B343-1B36E132C743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70F-9869-4C0E-9F7C-4B0991BFDF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941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B5E6-9F39-4C86-B343-1B36E132C743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70F-9869-4C0E-9F7C-4B0991BFDF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6734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B5E6-9F39-4C86-B343-1B36E132C743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70F-9869-4C0E-9F7C-4B0991BFDF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528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B5E6-9F39-4C86-B343-1B36E132C743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70F-9869-4C0E-9F7C-4B0991BFDF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077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B5E6-9F39-4C86-B343-1B36E132C743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70F-9869-4C0E-9F7C-4B0991BFDF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673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B5E6-9F39-4C86-B343-1B36E132C743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70F-9869-4C0E-9F7C-4B0991BFDF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55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EB5E6-9F39-4C86-B343-1B36E132C743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CE70F-9869-4C0E-9F7C-4B0991BFDF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17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dytyna_ne_sama_bot" TargetMode="External"/><Relationship Id="rId2" Type="http://schemas.openxmlformats.org/officeDocument/2006/relationships/hyperlink" Target="https://t.me/Ukraine_MFA/122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acebook.com/president.gov.ua/posts/33741947508159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ezhykk/posts/5478690268808686" TargetMode="External"/><Relationship Id="rId2" Type="http://schemas.openxmlformats.org/officeDocument/2006/relationships/hyperlink" Target="https://www.youtube.com/watch?v=Ez6sLBmg8pY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smtClean="0"/>
              <a:t>Основи безпеки життєдіяльності в умовах бойових дій. Поводження з вибухонебезпечними предметами</a:t>
            </a:r>
            <a:endParaRPr lang="uk-UA" sz="360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200331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ПРАВИЛА БЕЗПЕКИ ДИТИНИ ПІД ЧАС ЕВАКУАЦІЇ</a:t>
            </a:r>
            <a:endParaRPr lang="uk-UA" sz="320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785106"/>
            <a:ext cx="1219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smtClean="0">
                <a:effectLst/>
                <a:latin typeface="Verdana" panose="020B0604030504040204" pitchFamily="34" charset="0"/>
              </a:rPr>
              <a:t>1.</a:t>
            </a:r>
            <a:r>
              <a:rPr lang="ru-RU" sz="2000" b="1" i="0" smtClean="0">
                <a:solidFill>
                  <a:srgbClr val="0000FF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Заспокойтеся самі. 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Чим молодші діти, тим сильніше їхній психоемоційний стан залежить від стану батьків. Тому спочатку знайдіть точку рівноваги для себе. Доступний практично всім спосіб – дихальні вправи. Психологиня Світлана Ройз радить зробити дихальні вправи, обійняти самого себе, легенько простукати все тіло долонями, обов’язково потягнутися.</a:t>
            </a:r>
            <a:endParaRPr lang="uk-UA" sz="200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416322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smtClean="0">
                <a:effectLst/>
                <a:latin typeface="Verdana" panose="020B0604030504040204" pitchFamily="34" charset="0"/>
              </a:rPr>
              <a:t>2.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 Скажіть слова підтримки. «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Ми в порядку. Ми будемо робити все, що в наших силах», 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Я доросла, я знаю, що робити», 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Я з тобою». За необхідності повторюйте.</a:t>
            </a:r>
            <a:r>
              <a:rPr lang="ru-RU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 </a:t>
            </a:r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0" y="4124207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smtClean="0">
                <a:effectLst/>
                <a:latin typeface="Verdana" panose="020B0604030504040204" pitchFamily="34" charset="0"/>
              </a:rPr>
              <a:t>3.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 Домовтеся про правила поведінки. 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У небезпечній ситуації дитина повинна виконувати ваші розпорядження миттєво і без сперечань.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Ваші прохання повинні бути лаконічними та зрозумілими.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Якщо є можливість, завчасно порепетируйте в ігровій формі головні команди: 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Стій», 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Не торкайся цього», 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Викинь це», 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Іди до мене».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Потренуйтеся разом із дитиною виконувати ці команди на швидкість. </a:t>
            </a:r>
            <a:endParaRPr lang="ru-RU" sz="2000" b="0" i="0">
              <a:solidFill>
                <a:srgbClr val="222222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796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smtClean="0">
                <a:effectLst/>
                <a:latin typeface="Verdana" panose="020B0604030504040204" pitchFamily="34" charset="0"/>
              </a:rPr>
              <a:t>4.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 Іграшку-супергероя — з собою! 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Попросіть дитину вибрати маленьку іграшку або талісман, який вона зможе покласти в кишеню. Це може бути навіть мушля з відпустки на морі або камінчик з рідного двора. Скажіть, що у хвилини, коли буде страшно чи самотньо, дитина може брати цю іграшку в руки, розмовляти з нею, розповідати їй про свої почуття.</a:t>
            </a:r>
            <a:endParaRPr lang="uk-UA" sz="200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631217"/>
            <a:ext cx="1219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smtClean="0">
                <a:effectLst/>
                <a:latin typeface="Verdana" panose="020B0604030504040204" pitchFamily="34" charset="0"/>
              </a:rPr>
              <a:t>5.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 Прикріпіть до верхнього одягу дитини бейдж з повною інформацією про неї. 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Ім</a:t>
            </a:r>
            <a:r>
              <a:rPr lang="ru-RU" sz="2000" b="0" i="1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‘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я, прізвище, вік, контактні дані батьків, особливі медичні потреби дитини (якщо такі є), вкажіть групу крові. Окрім  бейджа на одязі, покладіть дитині у кишеню записку та/або напишіть цю інформацію на її руці стійким маркером або ж наклейте цупкий скотч на одяг. Це варто зробити навіть з дітьми 7-10 років, які у звичайному житті пам’ятають персональні дані. У стані стресу забувати прості речі можуть навіть дорослі, а діти й поготів.</a:t>
            </a:r>
            <a:endParaRPr lang="uk-UA" sz="200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877985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smtClean="0">
                <a:effectLst/>
                <a:latin typeface="Verdana" panose="020B0604030504040204" pitchFamily="34" charset="0"/>
              </a:rPr>
              <a:t>6. Сфотографуйте дитину перед тим, як вийти з дому. </a:t>
            </a:r>
            <a:r>
              <a:rPr lang="ru-RU" sz="2000" b="0" i="0" smtClean="0">
                <a:effectLst/>
                <a:latin typeface="Verdana" panose="020B0604030504040204" pitchFamily="34" charset="0"/>
              </a:rPr>
              <a:t>Якщо дитина загубиться, у вас буде найбільш точна фотографія, за якою люди зможуть швидше впізнати вашу дитину. Окрім цього, добре запам’ятайте (краще – запишіть), як саме одягнена дитина під час евакуації.</a:t>
            </a:r>
            <a:endParaRPr lang="uk-UA" sz="200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201424"/>
            <a:ext cx="1219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smtClean="0">
                <a:effectLst/>
                <a:latin typeface="Verdana" panose="020B0604030504040204" pitchFamily="34" charset="0"/>
              </a:rPr>
              <a:t>7. Перебувайте у фізичному контакті з дитиною. </a:t>
            </a:r>
            <a:r>
              <a:rPr lang="ru-RU" b="0" i="0" smtClean="0">
                <a:effectLst/>
                <a:latin typeface="Verdana" panose="020B0604030504040204" pitchFamily="34" charset="0"/>
              </a:rPr>
              <a:t>Тримайте її за руку або на руках, везіть у візку. Підтримуйте безпосередній контакт весь час, аж допоки поруч не з’явиться інший дорослий, якому ви можете довіряти. Передавайте дитину сторонній людині тільки у крайньому випадку, або якщо це військові або представники рятувальних служб – пам’ятайте, що існує небезпека викрадення дитини під час евакуації.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713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smtClean="0">
                <a:effectLst/>
                <a:latin typeface="Verdana" panose="020B0604030504040204" pitchFamily="34" charset="0"/>
              </a:rPr>
              <a:t>8. Домовтеся про місце, де ви зустрінетеся, якщо загубитесь </a:t>
            </a:r>
            <a:r>
              <a:rPr lang="ru-RU" sz="2000" b="0" i="0" smtClean="0">
                <a:effectLst/>
                <a:latin typeface="Verdana" panose="020B0604030504040204" pitchFamily="34" charset="0"/>
              </a:rPr>
              <a:t>(якщо дозволяє вік дитини).</a:t>
            </a:r>
            <a:endParaRPr lang="uk-UA" sz="2000"/>
          </a:p>
        </p:txBody>
      </p:sp>
      <p:sp>
        <p:nvSpPr>
          <p:cNvPr id="3" name="Прямоугольник 2"/>
          <p:cNvSpPr/>
          <p:nvPr/>
        </p:nvSpPr>
        <p:spPr>
          <a:xfrm>
            <a:off x="0" y="707887"/>
            <a:ext cx="12192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smtClean="0">
                <a:effectLst/>
                <a:latin typeface="Verdana" panose="020B0604030504040204" pitchFamily="34" charset="0"/>
              </a:rPr>
              <a:t>9. Якщо дитина загубилася. </a:t>
            </a:r>
            <a:r>
              <a:rPr lang="ru-RU" sz="2000" b="0" i="0" smtClean="0">
                <a:effectLst/>
                <a:latin typeface="Verdana" panose="020B0604030504040204" pitchFamily="34" charset="0"/>
              </a:rPr>
              <a:t>У Міністерстві закордонних справ розробили </a:t>
            </a:r>
            <a:r>
              <a:rPr lang="ru-RU" sz="2000" b="0" i="0" u="none" strike="noStrike" smtClean="0">
                <a:effectLst/>
                <a:latin typeface="Verdana" panose="020B0604030504040204" pitchFamily="34" charset="0"/>
                <a:hlinkClick r:id="rId2"/>
              </a:rPr>
              <a:t>пам’ятку </a:t>
            </a:r>
            <a:r>
              <a:rPr lang="ru-RU" sz="2000" b="0" i="0" smtClean="0">
                <a:effectLst/>
                <a:latin typeface="Verdana" panose="020B0604030504040204" pitchFamily="34" charset="0"/>
              </a:rPr>
              <a:t>з порадами, як діяти батькам. 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smtClean="0">
                <a:effectLst/>
                <a:latin typeface="Verdana" panose="020B0604030504040204" pitchFamily="34" charset="0"/>
              </a:rPr>
              <a:t>Не панікуйте. Зберіться з думками, щоб діяти чітко.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smtClean="0">
                <a:effectLst/>
                <a:latin typeface="Verdana" panose="020B0604030504040204" pitchFamily="34" charset="0"/>
              </a:rPr>
              <a:t>Згадайте, де востаннє бачили дитину. Якщо в дитини є телефон – зателефонуйте.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smtClean="0">
                <a:effectLst/>
                <a:latin typeface="Verdana" panose="020B0604030504040204" pitchFamily="34" charset="0"/>
              </a:rPr>
              <a:t>Попросіть когось зі знайомих чи родичів залишатися на місці на випадок, якщо дитина повернеться.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smtClean="0">
                <a:effectLst/>
                <a:latin typeface="Verdana" panose="020B0604030504040204" pitchFamily="34" charset="0"/>
              </a:rPr>
              <a:t>Попитайте людей навколо, чи бачили вони дитину, назвіть основні прикмети, за наявності – покажіть фото дитини, опишіть, у чому вона одягнена.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smtClean="0">
                <a:effectLst/>
                <a:latin typeface="Verdana" panose="020B0604030504040204" pitchFamily="34" charset="0"/>
              </a:rPr>
              <a:t>За можливості, дайте оголошення через гучномовець.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i="0" smtClean="0">
                <a:effectLst/>
                <a:latin typeface="Verdana" panose="020B0604030504040204" pitchFamily="34" charset="0"/>
              </a:rPr>
              <a:t>Повідомте найближче відділення поліції чи </a:t>
            </a:r>
            <a:r>
              <a:rPr lang="ru-RU" sz="2000" b="1" i="0" smtClean="0">
                <a:effectLst/>
                <a:latin typeface="Verdana" panose="020B0604030504040204" pitchFamily="34" charset="0"/>
              </a:rPr>
              <a:t>зателефонуйте 102</a:t>
            </a:r>
            <a:r>
              <a:rPr lang="ru-RU" sz="2000" b="0" i="0" smtClean="0">
                <a:effectLst/>
                <a:latin typeface="Verdana" panose="020B0604030504040204" pitchFamily="34" charset="0"/>
              </a:rPr>
              <a:t>. Якщо дитина загубилась </a:t>
            </a:r>
            <a:r>
              <a:rPr lang="ru-RU" sz="2000" b="1" i="0" smtClean="0">
                <a:effectLst/>
                <a:latin typeface="Verdana" panose="020B0604030504040204" pitchFamily="34" charset="0"/>
              </a:rPr>
              <a:t>за кордоном, гаряча лінія: 116 000</a:t>
            </a:r>
            <a:endParaRPr lang="ru-RU" sz="2000" b="0" i="0">
              <a:effectLst/>
              <a:latin typeface="Verdan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185762"/>
            <a:ext cx="121919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smtClean="0">
                <a:effectLst/>
                <a:latin typeface="Verdana" panose="020B0604030504040204" pitchFamily="34" charset="0"/>
              </a:rPr>
              <a:t>10.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 Важливий </a:t>
            </a:r>
            <a:r>
              <a:rPr lang="uk-UA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телеграммий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чат-бот: </a:t>
            </a:r>
            <a:r>
              <a:rPr lang="ru-RU" sz="2000" b="1" i="0" u="none" strike="noStrike" smtClean="0">
                <a:solidFill>
                  <a:srgbClr val="1DB4C1"/>
                </a:solidFill>
                <a:effectLst/>
                <a:latin typeface="Verdana" panose="020B0604030504040204" pitchFamily="34" charset="0"/>
                <a:hlinkClick r:id="rId3"/>
              </a:rPr>
              <a:t>Дитина не сама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 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У меню чат-боту можна обрати одну з шести ситуацій, у якій вам потрібна допомога, та отримати детальні інструкції. Зокрема, чат-бот містить покроковий план дій у разі, якщо ваша дитина загубилася або ви знайшли чужу самотню дитину. Чат-бот було створено </a:t>
            </a:r>
            <a:r>
              <a:rPr lang="ru-RU" sz="2000" b="0" i="0" u="none" strike="noStrike" smtClean="0">
                <a:solidFill>
                  <a:srgbClr val="1DB4C1"/>
                </a:solidFill>
                <a:effectLst/>
                <a:latin typeface="Verdana" panose="020B0604030504040204" pitchFamily="34" charset="0"/>
                <a:hlinkClick r:id="rId4"/>
              </a:rPr>
              <a:t>Офісом Президента України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 спільно з ЮНІСЕФ та Міністерством соціальної політики.</a:t>
            </a:r>
            <a:endParaRPr lang="uk-UA" sz="2000"/>
          </a:p>
        </p:txBody>
      </p:sp>
    </p:spTree>
    <p:extLst>
      <p:ext uri="{BB962C8B-B14F-4D97-AF65-F5344CB8AC3E}">
        <p14:creationId xmlns:p14="http://schemas.microsoft.com/office/powerpoint/2010/main" val="2098685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smtClean="0">
                <a:effectLst/>
                <a:latin typeface="Verdana" panose="020B0604030504040204" pitchFamily="34" charset="0"/>
              </a:rPr>
              <a:t>11.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 Остерігайтесь зловмисників: будьте пильними. 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Зараз українським біженцям допомагає вся Європа. Щодня пересічні громадяни з різних країн від щирого серця діляться їжею, одягом, житлом. Та не слід забувати, що ворог може використовувати цю ситуацію, аби вдарити по найціннішому: по дітях. За </a:t>
            </a:r>
            <a:r>
              <a:rPr lang="ru-RU" sz="2000" b="0" i="0" u="none" strike="noStrike" smtClean="0">
                <a:solidFill>
                  <a:srgbClr val="1DB4C1"/>
                </a:solidFill>
                <a:effectLst/>
                <a:latin typeface="Verdana" panose="020B0604030504040204" pitchFamily="34" charset="0"/>
                <a:hlinkClick r:id="rId2"/>
              </a:rPr>
              <a:t>повідомленням 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Сумської обласної військово-цивільної адміністрації, ворожа авіація розкидає дитячі іграшки та мобільні телефони, які начинені вибухівкою. Відома журналістка та блогерка </a:t>
            </a:r>
            <a:r>
              <a:rPr lang="ru-RU" sz="2000" b="0" i="0" u="none" strike="noStrike" smtClean="0">
                <a:solidFill>
                  <a:srgbClr val="1DB4C1"/>
                </a:solidFill>
                <a:effectLst/>
                <a:latin typeface="Verdana" panose="020B0604030504040204" pitchFamily="34" charset="0"/>
                <a:hlinkClick r:id="rId3"/>
              </a:rPr>
              <a:t>Катерина Венжик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 також пише про диверсантів, які ховають вибухівку у дитячих іграшках. Поясніть це дитині й пильнуйте за тим, щоб вона брала іграшки та інші речі лише з вашої згоди та у вашій присутності. Ніякі 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забуті» або 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покинуті» іграшки, смартфони тощо з землі підбирати не можна! Детальніше про це дивіться нижче у розділі </a:t>
            </a:r>
            <a:r>
              <a:rPr lang="ru-RU" sz="2000" b="1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</a:t>
            </a:r>
            <a:r>
              <a:rPr lang="ru-RU" sz="2000" b="0" i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Як уберегти дитину від мін та вибухівки». </a:t>
            </a:r>
            <a:endParaRPr lang="uk-UA" sz="2000"/>
          </a:p>
        </p:txBody>
      </p:sp>
    </p:spTree>
    <p:extLst>
      <p:ext uri="{BB962C8B-B14F-4D97-AF65-F5344CB8AC3E}">
        <p14:creationId xmlns:p14="http://schemas.microsoft.com/office/powerpoint/2010/main" val="302881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0"/>
            <a:ext cx="12191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smtClean="0"/>
              <a:t>Пам</a:t>
            </a:r>
            <a:r>
              <a:rPr lang="en-US" sz="6000" smtClean="0"/>
              <a:t>’</a:t>
            </a:r>
            <a:r>
              <a:rPr lang="uk-UA" sz="6000" smtClean="0"/>
              <a:t>ятайте!!!</a:t>
            </a:r>
            <a:endParaRPr lang="uk-UA" sz="6000"/>
          </a:p>
        </p:txBody>
      </p:sp>
      <p:sp>
        <p:nvSpPr>
          <p:cNvPr id="4" name="Прямоугольник 3"/>
          <p:cNvSpPr/>
          <p:nvPr/>
        </p:nvSpPr>
        <p:spPr>
          <a:xfrm>
            <a:off x="1" y="1015663"/>
            <a:ext cx="12191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smtClean="0"/>
              <a:t>у  жодному  разі  не  можна  торкатися  знахідок  власноруч  і  дозволяти  це робити іншим.</a:t>
            </a:r>
            <a:endParaRPr lang="ru-RU" sz="3200"/>
          </a:p>
        </p:txBody>
      </p:sp>
      <p:sp>
        <p:nvSpPr>
          <p:cNvPr id="5" name="Прямоугольник 4"/>
          <p:cNvSpPr/>
          <p:nvPr/>
        </p:nvSpPr>
        <p:spPr>
          <a:xfrm>
            <a:off x="1" y="1997471"/>
            <a:ext cx="12192000" cy="1603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smtClean="0"/>
              <a:t>про знайдені підозрілі предмети </a:t>
            </a:r>
          </a:p>
          <a:p>
            <a:pPr algn="ctr"/>
            <a:r>
              <a:rPr lang="uk-UA" sz="3200" smtClean="0"/>
              <a:t>слід негайно повідомити дорослих (МНС, у школі, міліції, найближчій установі).</a:t>
            </a:r>
            <a:endParaRPr lang="uk-UA" sz="320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678204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smtClean="0"/>
              <a:t>не можна розпалювати багаття </a:t>
            </a:r>
          </a:p>
          <a:p>
            <a:pPr algn="ctr"/>
            <a:r>
              <a:rPr lang="ru-RU" sz="3200" smtClean="0"/>
              <a:t>поблизу знахідки.</a:t>
            </a:r>
            <a:endParaRPr lang="ru-RU" sz="3200"/>
          </a:p>
        </p:txBody>
      </p:sp>
      <p:sp>
        <p:nvSpPr>
          <p:cNvPr id="8" name="Прямоугольник 7"/>
          <p:cNvSpPr/>
          <p:nvPr/>
        </p:nvSpPr>
        <p:spPr>
          <a:xfrm>
            <a:off x="0" y="3600986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smtClean="0"/>
              <a:t>слід  запам'ятати  дорогу  до  того  </a:t>
            </a:r>
          </a:p>
          <a:p>
            <a:pPr algn="ctr"/>
            <a:r>
              <a:rPr lang="ru-RU" sz="3200" smtClean="0"/>
              <a:t>місця,  де  була  виявлена  знахідка,  й поставити застережний знак.</a:t>
            </a:r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4090817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707886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smtClean="0"/>
              <a:t>• брати  вибухонебезпечний  предмет  у  руки,  зберігати  його, нагрівати  та ударяти по ньому</a:t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• </a:t>
            </a:r>
            <a:r>
              <a:rPr lang="ru-RU" sz="2400" smtClean="0"/>
              <a:t>переносити, перекладати, перекочувати його з місця на місце;</a:t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• </a:t>
            </a:r>
            <a:r>
              <a:rPr lang="ru-RU" sz="2400" smtClean="0"/>
              <a:t>намагатися розібрати;</a:t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• </a:t>
            </a:r>
            <a:r>
              <a:rPr lang="ru-RU" sz="2400" smtClean="0"/>
              <a:t>використовувати для розведення вогню, кидати, класти у вогонь;</a:t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• </a:t>
            </a:r>
            <a:r>
              <a:rPr lang="ru-RU" sz="2400" smtClean="0"/>
              <a:t>заносити в приміщення;</a:t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• </a:t>
            </a:r>
            <a:r>
              <a:rPr lang="ru-RU" sz="2400" smtClean="0"/>
              <a:t>закопувати в землю;</a:t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• </a:t>
            </a:r>
            <a:r>
              <a:rPr lang="ru-RU" sz="2400" smtClean="0"/>
              <a:t>кидати в криницю або річку;</a:t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• </a:t>
            </a:r>
            <a:r>
              <a:rPr lang="ru-RU" sz="2400" smtClean="0"/>
              <a:t>здавати на металобрухт;</a:t>
            </a:r>
            <a:endParaRPr lang="uk-UA" sz="2400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smtClean="0"/>
              <a:t>КАТЕГОРИЧНО ЗАБОРОНЯЄТЬСЯ!!!</a:t>
            </a:r>
            <a:endParaRPr lang="uk-UA" sz="4000"/>
          </a:p>
        </p:txBody>
      </p:sp>
    </p:spTree>
    <p:extLst>
      <p:ext uri="{BB962C8B-B14F-4D97-AF65-F5344CB8AC3E}">
        <p14:creationId xmlns:p14="http://schemas.microsoft.com/office/powerpoint/2010/main" val="4056829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smtClean="0"/>
              <a:t>Застережні знаки: легкозаймиста речовина, вибухова речовина, отруйна речовина.</a:t>
            </a:r>
            <a:r>
              <a:rPr lang="ru-RU" smtClean="0"/>
              <a:t/>
            </a:r>
            <a:br>
              <a:rPr lang="ru-RU" smtClean="0"/>
            </a:br>
            <a:endParaRPr lang="uk-UA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10" y="1674420"/>
            <a:ext cx="3129566" cy="353376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3477" y="1674420"/>
            <a:ext cx="3268394" cy="35337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2472" y="1674420"/>
            <a:ext cx="2956395" cy="353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279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50017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smtClean="0"/>
              <a:t>Дякуємо за увагу!</a:t>
            </a:r>
            <a:endParaRPr lang="uk-UA" sz="6600"/>
          </a:p>
        </p:txBody>
      </p:sp>
    </p:spTree>
    <p:extLst>
      <p:ext uri="{BB962C8B-B14F-4D97-AF65-F5344CB8AC3E}">
        <p14:creationId xmlns:p14="http://schemas.microsoft.com/office/powerpoint/2010/main" val="20079117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135</Words>
  <Application>Microsoft Office PowerPoint</Application>
  <PresentationFormat>Широкоэкранный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</cp:revision>
  <dcterms:created xsi:type="dcterms:W3CDTF">2022-05-05T09:47:02Z</dcterms:created>
  <dcterms:modified xsi:type="dcterms:W3CDTF">2022-05-05T10:29:27Z</dcterms:modified>
</cp:coreProperties>
</file>