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5" r:id="rId19"/>
    <p:sldId id="274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6" autoAdjust="0"/>
    <p:restoredTop sz="94626"/>
  </p:normalViewPr>
  <p:slideViewPr>
    <p:cSldViewPr>
      <p:cViewPr varScale="1">
        <p:scale>
          <a:sx n="105" d="100"/>
          <a:sy n="105" d="100"/>
        </p:scale>
        <p:origin x="1856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787A0-59A1-4E79-9456-0A8CDF740116}" type="doc">
      <dgm:prSet loTypeId="urn:microsoft.com/office/officeart/2005/8/layout/radial6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60D43A35-3954-4635-A26E-7D33DEBE7B5C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800" dirty="0"/>
            <a:t>Пріоритети</a:t>
          </a:r>
        </a:p>
      </dgm:t>
    </dgm:pt>
    <dgm:pt modelId="{E2A32AC9-50AF-41A3-8828-3811596B35FB}" type="parTrans" cxnId="{258E1939-36AB-4066-9B1A-054D5DF0A931}">
      <dgm:prSet/>
      <dgm:spPr/>
      <dgm:t>
        <a:bodyPr/>
        <a:lstStyle/>
        <a:p>
          <a:endParaRPr lang="uk-UA"/>
        </a:p>
      </dgm:t>
    </dgm:pt>
    <dgm:pt modelId="{44C412A6-B68B-4381-9D6E-9BF35ECB7ADB}" type="sibTrans" cxnId="{258E1939-36AB-4066-9B1A-054D5DF0A931}">
      <dgm:prSet/>
      <dgm:spPr/>
      <dgm:t>
        <a:bodyPr/>
        <a:lstStyle/>
        <a:p>
          <a:endParaRPr lang="uk-UA"/>
        </a:p>
      </dgm:t>
    </dgm:pt>
    <dgm:pt modelId="{FBF6390B-6885-44F8-A970-0FA59ED2BF01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800" dirty="0"/>
            <a:t>Здорова дитина</a:t>
          </a:r>
        </a:p>
      </dgm:t>
    </dgm:pt>
    <dgm:pt modelId="{65B7FDBF-759C-468A-908F-D90846C75108}" type="parTrans" cxnId="{83360151-A393-41AD-BA3F-D77583952246}">
      <dgm:prSet/>
      <dgm:spPr/>
      <dgm:t>
        <a:bodyPr/>
        <a:lstStyle/>
        <a:p>
          <a:endParaRPr lang="uk-UA"/>
        </a:p>
      </dgm:t>
    </dgm:pt>
    <dgm:pt modelId="{CA60D49E-11CA-4BBD-944A-ECC1177D7BC1}" type="sibTrans" cxnId="{83360151-A393-41AD-BA3F-D77583952246}">
      <dgm:prSet/>
      <dgm:spPr/>
      <dgm:t>
        <a:bodyPr/>
        <a:lstStyle/>
        <a:p>
          <a:endParaRPr lang="uk-UA"/>
        </a:p>
      </dgm:t>
    </dgm:pt>
    <dgm:pt modelId="{4CBF7053-7528-4E1E-A133-06F3028511F9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800" dirty="0"/>
            <a:t>Творчий розвиток</a:t>
          </a:r>
        </a:p>
      </dgm:t>
    </dgm:pt>
    <dgm:pt modelId="{3C61067C-BD48-4CE4-AF7F-1FE62B995A93}" type="parTrans" cxnId="{4D9FE31B-34D8-472C-8846-E445DCC51F1B}">
      <dgm:prSet/>
      <dgm:spPr/>
      <dgm:t>
        <a:bodyPr/>
        <a:lstStyle/>
        <a:p>
          <a:endParaRPr lang="uk-UA"/>
        </a:p>
      </dgm:t>
    </dgm:pt>
    <dgm:pt modelId="{C540D3D4-1BBC-4604-BDCF-6EC449BEE495}" type="sibTrans" cxnId="{4D9FE31B-34D8-472C-8846-E445DCC51F1B}">
      <dgm:prSet/>
      <dgm:spPr/>
      <dgm:t>
        <a:bodyPr/>
        <a:lstStyle/>
        <a:p>
          <a:endParaRPr lang="uk-UA"/>
        </a:p>
      </dgm:t>
    </dgm:pt>
    <dgm:pt modelId="{DAA631F7-E19E-457C-BD53-E7CE1703D259}">
      <dgm:prSet phldrT="[Текст]" custT="1"/>
      <dgm:spPr/>
      <dgm:t>
        <a:bodyPr/>
        <a:lstStyle/>
        <a:p>
          <a:r>
            <a:rPr lang="uk-UA" sz="2800" dirty="0"/>
            <a:t>Національно-патріотичне виховання</a:t>
          </a:r>
        </a:p>
      </dgm:t>
    </dgm:pt>
    <dgm:pt modelId="{8A7DE239-EFF6-4CAA-A97C-18C5C9033641}" type="parTrans" cxnId="{A391E6C0-B6B3-4317-AA9A-71ACAF5EA45F}">
      <dgm:prSet/>
      <dgm:spPr/>
      <dgm:t>
        <a:bodyPr/>
        <a:lstStyle/>
        <a:p>
          <a:endParaRPr lang="uk-UA"/>
        </a:p>
      </dgm:t>
    </dgm:pt>
    <dgm:pt modelId="{6112FBA0-0821-4C76-A720-6F261D3BCBAB}" type="sibTrans" cxnId="{A391E6C0-B6B3-4317-AA9A-71ACAF5EA45F}">
      <dgm:prSet/>
      <dgm:spPr/>
      <dgm:t>
        <a:bodyPr/>
        <a:lstStyle/>
        <a:p>
          <a:endParaRPr lang="uk-UA"/>
        </a:p>
      </dgm:t>
    </dgm:pt>
    <dgm:pt modelId="{4A0E2635-61D4-4B7C-A292-FC9EE6FC39FE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800" dirty="0"/>
            <a:t>Якісна освіта</a:t>
          </a:r>
        </a:p>
      </dgm:t>
    </dgm:pt>
    <dgm:pt modelId="{C86E2F37-A242-4BA8-9D4A-8427DC05E401}" type="parTrans" cxnId="{B11BFF0C-BD56-4D5E-BCF1-BEBD05868B8F}">
      <dgm:prSet/>
      <dgm:spPr/>
      <dgm:t>
        <a:bodyPr/>
        <a:lstStyle/>
        <a:p>
          <a:endParaRPr lang="uk-UA"/>
        </a:p>
      </dgm:t>
    </dgm:pt>
    <dgm:pt modelId="{ACA63F70-5475-4FB0-99F6-A6B96AAEFD40}" type="sibTrans" cxnId="{B11BFF0C-BD56-4D5E-BCF1-BEBD05868B8F}">
      <dgm:prSet/>
      <dgm:spPr/>
      <dgm:t>
        <a:bodyPr/>
        <a:lstStyle/>
        <a:p>
          <a:endParaRPr lang="uk-UA"/>
        </a:p>
      </dgm:t>
    </dgm:pt>
    <dgm:pt modelId="{4FCB7444-1993-40AA-99C7-33A474DBE05A}" type="pres">
      <dgm:prSet presAssocID="{43A787A0-59A1-4E79-9456-0A8CDF74011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B19D1F3-073D-4051-8C38-07AA2A84251D}" type="pres">
      <dgm:prSet presAssocID="{60D43A35-3954-4635-A26E-7D33DEBE7B5C}" presName="centerShape" presStyleLbl="node0" presStyleIdx="0" presStyleCnt="1" custScaleX="134562" custScaleY="45004" custLinFactNeighborX="-319" custLinFactNeighborY="-1860"/>
      <dgm:spPr/>
    </dgm:pt>
    <dgm:pt modelId="{10AADEAE-D0D9-4221-B8C7-E8BFE612E69C}" type="pres">
      <dgm:prSet presAssocID="{FBF6390B-6885-44F8-A970-0FA59ED2BF01}" presName="node" presStyleLbl="node1" presStyleIdx="0" presStyleCnt="4" custScaleX="184469">
        <dgm:presLayoutVars>
          <dgm:bulletEnabled val="1"/>
        </dgm:presLayoutVars>
      </dgm:prSet>
      <dgm:spPr/>
    </dgm:pt>
    <dgm:pt modelId="{1DFEBE91-EFB5-41EB-B828-49AE310E8522}" type="pres">
      <dgm:prSet presAssocID="{FBF6390B-6885-44F8-A970-0FA59ED2BF01}" presName="dummy" presStyleCnt="0"/>
      <dgm:spPr/>
    </dgm:pt>
    <dgm:pt modelId="{45314326-5248-4FA0-98E5-BC2D465A2ACB}" type="pres">
      <dgm:prSet presAssocID="{CA60D49E-11CA-4BBD-944A-ECC1177D7BC1}" presName="sibTrans" presStyleLbl="sibTrans2D1" presStyleIdx="0" presStyleCnt="4"/>
      <dgm:spPr/>
    </dgm:pt>
    <dgm:pt modelId="{291D6492-9322-44A8-AAE2-80590E22CC5A}" type="pres">
      <dgm:prSet presAssocID="{4CBF7053-7528-4E1E-A133-06F3028511F9}" presName="node" presStyleLbl="node1" presStyleIdx="1" presStyleCnt="4" custScaleX="162895" custScaleY="138669" custRadScaleRad="116484" custRadScaleInc="-6069">
        <dgm:presLayoutVars>
          <dgm:bulletEnabled val="1"/>
        </dgm:presLayoutVars>
      </dgm:prSet>
      <dgm:spPr/>
    </dgm:pt>
    <dgm:pt modelId="{92DD165D-B6F9-427C-8ABD-2262CE0841F3}" type="pres">
      <dgm:prSet presAssocID="{4CBF7053-7528-4E1E-A133-06F3028511F9}" presName="dummy" presStyleCnt="0"/>
      <dgm:spPr/>
    </dgm:pt>
    <dgm:pt modelId="{CA36E40F-D76B-4467-86D1-0F88243B729F}" type="pres">
      <dgm:prSet presAssocID="{C540D3D4-1BBC-4604-BDCF-6EC449BEE495}" presName="sibTrans" presStyleLbl="sibTrans2D1" presStyleIdx="1" presStyleCnt="4"/>
      <dgm:spPr/>
    </dgm:pt>
    <dgm:pt modelId="{5131B4F7-22D0-4B3E-841A-AAB7847742C2}" type="pres">
      <dgm:prSet presAssocID="{DAA631F7-E19E-457C-BD53-E7CE1703D259}" presName="node" presStyleLbl="node1" presStyleIdx="2" presStyleCnt="4" custScaleX="268038" custScaleY="123907" custRadScaleRad="98638" custRadScaleInc="3942">
        <dgm:presLayoutVars>
          <dgm:bulletEnabled val="1"/>
        </dgm:presLayoutVars>
      </dgm:prSet>
      <dgm:spPr/>
    </dgm:pt>
    <dgm:pt modelId="{2BA76893-4B3F-4262-B291-A3090F1C6047}" type="pres">
      <dgm:prSet presAssocID="{DAA631F7-E19E-457C-BD53-E7CE1703D259}" presName="dummy" presStyleCnt="0"/>
      <dgm:spPr/>
    </dgm:pt>
    <dgm:pt modelId="{96815665-E518-4382-84AA-2C373A53C6B7}" type="pres">
      <dgm:prSet presAssocID="{6112FBA0-0821-4C76-A720-6F261D3BCBAB}" presName="sibTrans" presStyleLbl="sibTrans2D1" presStyleIdx="2" presStyleCnt="4"/>
      <dgm:spPr/>
    </dgm:pt>
    <dgm:pt modelId="{76EC398F-4EB3-4000-9581-AAD46C9988A4}" type="pres">
      <dgm:prSet presAssocID="{4A0E2635-61D4-4B7C-A292-FC9EE6FC39FE}" presName="node" presStyleLbl="node1" presStyleIdx="3" presStyleCnt="4" custScaleX="160280" custScaleY="140606" custRadScaleRad="117179" custRadScaleInc="0">
        <dgm:presLayoutVars>
          <dgm:bulletEnabled val="1"/>
        </dgm:presLayoutVars>
      </dgm:prSet>
      <dgm:spPr/>
    </dgm:pt>
    <dgm:pt modelId="{F9C43DFA-0F9F-4DCA-83CE-7587E1C34654}" type="pres">
      <dgm:prSet presAssocID="{4A0E2635-61D4-4B7C-A292-FC9EE6FC39FE}" presName="dummy" presStyleCnt="0"/>
      <dgm:spPr/>
    </dgm:pt>
    <dgm:pt modelId="{5684A719-CEEB-4EAA-BF65-648366E7D373}" type="pres">
      <dgm:prSet presAssocID="{ACA63F70-5475-4FB0-99F6-A6B96AAEFD40}" presName="sibTrans" presStyleLbl="sibTrans2D1" presStyleIdx="3" presStyleCnt="4"/>
      <dgm:spPr/>
    </dgm:pt>
  </dgm:ptLst>
  <dgm:cxnLst>
    <dgm:cxn modelId="{810B2E04-5AB0-4FBB-B97E-BF8872406672}" type="presOf" srcId="{ACA63F70-5475-4FB0-99F6-A6B96AAEFD40}" destId="{5684A719-CEEB-4EAA-BF65-648366E7D373}" srcOrd="0" destOrd="0" presId="urn:microsoft.com/office/officeart/2005/8/layout/radial6"/>
    <dgm:cxn modelId="{B11BFF0C-BD56-4D5E-BCF1-BEBD05868B8F}" srcId="{60D43A35-3954-4635-A26E-7D33DEBE7B5C}" destId="{4A0E2635-61D4-4B7C-A292-FC9EE6FC39FE}" srcOrd="3" destOrd="0" parTransId="{C86E2F37-A242-4BA8-9D4A-8427DC05E401}" sibTransId="{ACA63F70-5475-4FB0-99F6-A6B96AAEFD40}"/>
    <dgm:cxn modelId="{4D9FE31B-34D8-472C-8846-E445DCC51F1B}" srcId="{60D43A35-3954-4635-A26E-7D33DEBE7B5C}" destId="{4CBF7053-7528-4E1E-A133-06F3028511F9}" srcOrd="1" destOrd="0" parTransId="{3C61067C-BD48-4CE4-AF7F-1FE62B995A93}" sibTransId="{C540D3D4-1BBC-4604-BDCF-6EC449BEE495}"/>
    <dgm:cxn modelId="{44E97A21-8A00-4EA2-B5D8-C1FF2DC57B7F}" type="presOf" srcId="{60D43A35-3954-4635-A26E-7D33DEBE7B5C}" destId="{DB19D1F3-073D-4051-8C38-07AA2A84251D}" srcOrd="0" destOrd="0" presId="urn:microsoft.com/office/officeart/2005/8/layout/radial6"/>
    <dgm:cxn modelId="{53482326-A8B3-43D8-89B0-7B4B18EAD177}" type="presOf" srcId="{DAA631F7-E19E-457C-BD53-E7CE1703D259}" destId="{5131B4F7-22D0-4B3E-841A-AAB7847742C2}" srcOrd="0" destOrd="0" presId="urn:microsoft.com/office/officeart/2005/8/layout/radial6"/>
    <dgm:cxn modelId="{B388A137-D1E0-4A1D-B848-64C60FF78B33}" type="presOf" srcId="{43A787A0-59A1-4E79-9456-0A8CDF740116}" destId="{4FCB7444-1993-40AA-99C7-33A474DBE05A}" srcOrd="0" destOrd="0" presId="urn:microsoft.com/office/officeart/2005/8/layout/radial6"/>
    <dgm:cxn modelId="{258E1939-36AB-4066-9B1A-054D5DF0A931}" srcId="{43A787A0-59A1-4E79-9456-0A8CDF740116}" destId="{60D43A35-3954-4635-A26E-7D33DEBE7B5C}" srcOrd="0" destOrd="0" parTransId="{E2A32AC9-50AF-41A3-8828-3811596B35FB}" sibTransId="{44C412A6-B68B-4381-9D6E-9BF35ECB7ADB}"/>
    <dgm:cxn modelId="{83360151-A393-41AD-BA3F-D77583952246}" srcId="{60D43A35-3954-4635-A26E-7D33DEBE7B5C}" destId="{FBF6390B-6885-44F8-A970-0FA59ED2BF01}" srcOrd="0" destOrd="0" parTransId="{65B7FDBF-759C-468A-908F-D90846C75108}" sibTransId="{CA60D49E-11CA-4BBD-944A-ECC1177D7BC1}"/>
    <dgm:cxn modelId="{4AE5246E-8D47-4237-AB5B-1F867103D5FA}" type="presOf" srcId="{6112FBA0-0821-4C76-A720-6F261D3BCBAB}" destId="{96815665-E518-4382-84AA-2C373A53C6B7}" srcOrd="0" destOrd="0" presId="urn:microsoft.com/office/officeart/2005/8/layout/radial6"/>
    <dgm:cxn modelId="{0FA7367C-A534-4107-9952-04E754125B4A}" type="presOf" srcId="{4A0E2635-61D4-4B7C-A292-FC9EE6FC39FE}" destId="{76EC398F-4EB3-4000-9581-AAD46C9988A4}" srcOrd="0" destOrd="0" presId="urn:microsoft.com/office/officeart/2005/8/layout/radial6"/>
    <dgm:cxn modelId="{A093BC9C-D66B-41BD-A38B-85AF0D439419}" type="presOf" srcId="{4CBF7053-7528-4E1E-A133-06F3028511F9}" destId="{291D6492-9322-44A8-AAE2-80590E22CC5A}" srcOrd="0" destOrd="0" presId="urn:microsoft.com/office/officeart/2005/8/layout/radial6"/>
    <dgm:cxn modelId="{A391E6C0-B6B3-4317-AA9A-71ACAF5EA45F}" srcId="{60D43A35-3954-4635-A26E-7D33DEBE7B5C}" destId="{DAA631F7-E19E-457C-BD53-E7CE1703D259}" srcOrd="2" destOrd="0" parTransId="{8A7DE239-EFF6-4CAA-A97C-18C5C9033641}" sibTransId="{6112FBA0-0821-4C76-A720-6F261D3BCBAB}"/>
    <dgm:cxn modelId="{FDC5ADC1-BE3E-4918-8AD1-5B1F760F9E3B}" type="presOf" srcId="{CA60D49E-11CA-4BBD-944A-ECC1177D7BC1}" destId="{45314326-5248-4FA0-98E5-BC2D465A2ACB}" srcOrd="0" destOrd="0" presId="urn:microsoft.com/office/officeart/2005/8/layout/radial6"/>
    <dgm:cxn modelId="{45D9CEF5-8A63-42DB-85FE-975862697CE0}" type="presOf" srcId="{C540D3D4-1BBC-4604-BDCF-6EC449BEE495}" destId="{CA36E40F-D76B-4467-86D1-0F88243B729F}" srcOrd="0" destOrd="0" presId="urn:microsoft.com/office/officeart/2005/8/layout/radial6"/>
    <dgm:cxn modelId="{102AB9FC-8F0E-49F1-84D2-1154DF2D1B8F}" type="presOf" srcId="{FBF6390B-6885-44F8-A970-0FA59ED2BF01}" destId="{10AADEAE-D0D9-4221-B8C7-E8BFE612E69C}" srcOrd="0" destOrd="0" presId="urn:microsoft.com/office/officeart/2005/8/layout/radial6"/>
    <dgm:cxn modelId="{D69F9DF5-C24D-4FB8-91B1-C8876EB0A44E}" type="presParOf" srcId="{4FCB7444-1993-40AA-99C7-33A474DBE05A}" destId="{DB19D1F3-073D-4051-8C38-07AA2A84251D}" srcOrd="0" destOrd="0" presId="urn:microsoft.com/office/officeart/2005/8/layout/radial6"/>
    <dgm:cxn modelId="{21F54076-183D-4C3F-9D01-7B402D06FE09}" type="presParOf" srcId="{4FCB7444-1993-40AA-99C7-33A474DBE05A}" destId="{10AADEAE-D0D9-4221-B8C7-E8BFE612E69C}" srcOrd="1" destOrd="0" presId="urn:microsoft.com/office/officeart/2005/8/layout/radial6"/>
    <dgm:cxn modelId="{D622553B-326E-4E1D-92AC-4FEFDD2190CF}" type="presParOf" srcId="{4FCB7444-1993-40AA-99C7-33A474DBE05A}" destId="{1DFEBE91-EFB5-41EB-B828-49AE310E8522}" srcOrd="2" destOrd="0" presId="urn:microsoft.com/office/officeart/2005/8/layout/radial6"/>
    <dgm:cxn modelId="{3BF3DEE5-8592-416B-935F-7F7999DCF9DB}" type="presParOf" srcId="{4FCB7444-1993-40AA-99C7-33A474DBE05A}" destId="{45314326-5248-4FA0-98E5-BC2D465A2ACB}" srcOrd="3" destOrd="0" presId="urn:microsoft.com/office/officeart/2005/8/layout/radial6"/>
    <dgm:cxn modelId="{56F60A6E-289C-4E9D-907D-131ED16F2A75}" type="presParOf" srcId="{4FCB7444-1993-40AA-99C7-33A474DBE05A}" destId="{291D6492-9322-44A8-AAE2-80590E22CC5A}" srcOrd="4" destOrd="0" presId="urn:microsoft.com/office/officeart/2005/8/layout/radial6"/>
    <dgm:cxn modelId="{129AACF9-FC90-4C5C-84D4-93F6B80CBCA2}" type="presParOf" srcId="{4FCB7444-1993-40AA-99C7-33A474DBE05A}" destId="{92DD165D-B6F9-427C-8ABD-2262CE0841F3}" srcOrd="5" destOrd="0" presId="urn:microsoft.com/office/officeart/2005/8/layout/radial6"/>
    <dgm:cxn modelId="{09156CF7-0D54-46DD-BB2A-5DC9DB3DF1BC}" type="presParOf" srcId="{4FCB7444-1993-40AA-99C7-33A474DBE05A}" destId="{CA36E40F-D76B-4467-86D1-0F88243B729F}" srcOrd="6" destOrd="0" presId="urn:microsoft.com/office/officeart/2005/8/layout/radial6"/>
    <dgm:cxn modelId="{16B3CF49-DDFD-4090-9273-76F3B19E1996}" type="presParOf" srcId="{4FCB7444-1993-40AA-99C7-33A474DBE05A}" destId="{5131B4F7-22D0-4B3E-841A-AAB7847742C2}" srcOrd="7" destOrd="0" presId="urn:microsoft.com/office/officeart/2005/8/layout/radial6"/>
    <dgm:cxn modelId="{A7C7ECE1-84CF-4E13-A249-153B2E119620}" type="presParOf" srcId="{4FCB7444-1993-40AA-99C7-33A474DBE05A}" destId="{2BA76893-4B3F-4262-B291-A3090F1C6047}" srcOrd="8" destOrd="0" presId="urn:microsoft.com/office/officeart/2005/8/layout/radial6"/>
    <dgm:cxn modelId="{3CE2A3AC-645B-4523-B3D4-12C353F83829}" type="presParOf" srcId="{4FCB7444-1993-40AA-99C7-33A474DBE05A}" destId="{96815665-E518-4382-84AA-2C373A53C6B7}" srcOrd="9" destOrd="0" presId="urn:microsoft.com/office/officeart/2005/8/layout/radial6"/>
    <dgm:cxn modelId="{D8A515B2-C0BE-4FF8-ACA5-3457CD4F1198}" type="presParOf" srcId="{4FCB7444-1993-40AA-99C7-33A474DBE05A}" destId="{76EC398F-4EB3-4000-9581-AAD46C9988A4}" srcOrd="10" destOrd="0" presId="urn:microsoft.com/office/officeart/2005/8/layout/radial6"/>
    <dgm:cxn modelId="{58305CA7-9A8F-4F54-A1D2-A520C5855AD8}" type="presParOf" srcId="{4FCB7444-1993-40AA-99C7-33A474DBE05A}" destId="{F9C43DFA-0F9F-4DCA-83CE-7587E1C34654}" srcOrd="11" destOrd="0" presId="urn:microsoft.com/office/officeart/2005/8/layout/radial6"/>
    <dgm:cxn modelId="{580EA115-CD23-4C28-B194-A5964F44197A}" type="presParOf" srcId="{4FCB7444-1993-40AA-99C7-33A474DBE05A}" destId="{5684A719-CEEB-4EAA-BF65-648366E7D37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4A719-CEEB-4EAA-BF65-648366E7D373}">
      <dsp:nvSpPr>
        <dsp:cNvPr id="0" name=""/>
        <dsp:cNvSpPr/>
      </dsp:nvSpPr>
      <dsp:spPr>
        <a:xfrm>
          <a:off x="3274492" y="591876"/>
          <a:ext cx="4814342" cy="4814342"/>
        </a:xfrm>
        <a:prstGeom prst="blockArc">
          <a:avLst>
            <a:gd name="adj1" fmla="val 10748825"/>
            <a:gd name="adj2" fmla="val 16793901"/>
            <a:gd name="adj3" fmla="val 4637"/>
          </a:avLst>
        </a:prstGeom>
        <a:solidFill>
          <a:schemeClr val="accent2">
            <a:hueOff val="1799954"/>
            <a:satOff val="48584"/>
            <a:lumOff val="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15665-E518-4382-84AA-2C373A53C6B7}">
      <dsp:nvSpPr>
        <dsp:cNvPr id="0" name=""/>
        <dsp:cNvSpPr/>
      </dsp:nvSpPr>
      <dsp:spPr>
        <a:xfrm>
          <a:off x="3274747" y="621476"/>
          <a:ext cx="4814342" cy="4814342"/>
        </a:xfrm>
        <a:prstGeom prst="blockArc">
          <a:avLst>
            <a:gd name="adj1" fmla="val 4877394"/>
            <a:gd name="adj2" fmla="val 10792102"/>
            <a:gd name="adj3" fmla="val 4637"/>
          </a:avLst>
        </a:prstGeom>
        <a:solidFill>
          <a:schemeClr val="accent2">
            <a:hueOff val="1199969"/>
            <a:satOff val="32389"/>
            <a:lumOff val="33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6E40F-D76B-4467-86D1-0F88243B729F}">
      <dsp:nvSpPr>
        <dsp:cNvPr id="0" name=""/>
        <dsp:cNvSpPr/>
      </dsp:nvSpPr>
      <dsp:spPr>
        <a:xfrm>
          <a:off x="4066841" y="635137"/>
          <a:ext cx="4814342" cy="4814342"/>
        </a:xfrm>
        <a:prstGeom prst="blockArc">
          <a:avLst>
            <a:gd name="adj1" fmla="val 21460658"/>
            <a:gd name="adj2" fmla="val 6041176"/>
            <a:gd name="adj3" fmla="val 4637"/>
          </a:avLst>
        </a:prstGeom>
        <a:solidFill>
          <a:schemeClr val="accent2">
            <a:hueOff val="599985"/>
            <a:satOff val="16195"/>
            <a:lumOff val="17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14326-5248-4FA0-98E5-BC2D465A2ACB}">
      <dsp:nvSpPr>
        <dsp:cNvPr id="0" name=""/>
        <dsp:cNvSpPr/>
      </dsp:nvSpPr>
      <dsp:spPr>
        <a:xfrm>
          <a:off x="4065553" y="594836"/>
          <a:ext cx="4814342" cy="4814342"/>
        </a:xfrm>
        <a:prstGeom prst="blockArc">
          <a:avLst>
            <a:gd name="adj1" fmla="val 15631820"/>
            <a:gd name="adj2" fmla="val 21519611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9D1F3-073D-4051-8C38-07AA2A84251D}">
      <dsp:nvSpPr>
        <dsp:cNvPr id="0" name=""/>
        <dsp:cNvSpPr/>
      </dsp:nvSpPr>
      <dsp:spPr>
        <a:xfrm>
          <a:off x="4580884" y="2448258"/>
          <a:ext cx="2979959" cy="99664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Пріоритети</a:t>
          </a:r>
        </a:p>
      </dsp:txBody>
      <dsp:txXfrm>
        <a:off x="5017289" y="2594213"/>
        <a:ext cx="2107149" cy="704731"/>
      </dsp:txXfrm>
    </dsp:sp>
    <dsp:sp modelId="{10AADEAE-D0D9-4221-B8C7-E8BFE612E69C}">
      <dsp:nvSpPr>
        <dsp:cNvPr id="0" name=""/>
        <dsp:cNvSpPr/>
      </dsp:nvSpPr>
      <dsp:spPr>
        <a:xfrm>
          <a:off x="4656052" y="-92411"/>
          <a:ext cx="2859626" cy="1550193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Здорова дитина</a:t>
          </a:r>
        </a:p>
      </dsp:txBody>
      <dsp:txXfrm>
        <a:off x="5074835" y="134610"/>
        <a:ext cx="2022060" cy="1096151"/>
      </dsp:txXfrm>
    </dsp:sp>
    <dsp:sp modelId="{291D6492-9322-44A8-AAE2-80590E22CC5A}">
      <dsp:nvSpPr>
        <dsp:cNvPr id="0" name=""/>
        <dsp:cNvSpPr/>
      </dsp:nvSpPr>
      <dsp:spPr>
        <a:xfrm>
          <a:off x="7560852" y="1872208"/>
          <a:ext cx="2525188" cy="214963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Творчий розвиток</a:t>
          </a:r>
        </a:p>
      </dsp:txBody>
      <dsp:txXfrm>
        <a:off x="7930657" y="2187015"/>
        <a:ext cx="1785578" cy="1520024"/>
      </dsp:txXfrm>
    </dsp:sp>
    <dsp:sp modelId="{5131B4F7-22D0-4B3E-841A-AAB7847742C2}">
      <dsp:nvSpPr>
        <dsp:cNvPr id="0" name=""/>
        <dsp:cNvSpPr/>
      </dsp:nvSpPr>
      <dsp:spPr>
        <a:xfrm>
          <a:off x="3960443" y="4392495"/>
          <a:ext cx="4155108" cy="1920798"/>
        </a:xfrm>
        <a:prstGeom prst="ellipse">
          <a:avLst/>
        </a:prstGeom>
        <a:solidFill>
          <a:schemeClr val="accent2">
            <a:hueOff val="1199969"/>
            <a:satOff val="32389"/>
            <a:lumOff val="339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Національно-патріотичне виховання</a:t>
          </a:r>
        </a:p>
      </dsp:txBody>
      <dsp:txXfrm>
        <a:off x="4568944" y="4673789"/>
        <a:ext cx="2938106" cy="1358210"/>
      </dsp:txXfrm>
    </dsp:sp>
    <dsp:sp modelId="{76EC398F-4EB3-4000-9581-AAD46C9988A4}">
      <dsp:nvSpPr>
        <dsp:cNvPr id="0" name=""/>
        <dsp:cNvSpPr/>
      </dsp:nvSpPr>
      <dsp:spPr>
        <a:xfrm>
          <a:off x="2088235" y="1944217"/>
          <a:ext cx="2484650" cy="2179665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/>
            <a:t>Якісна освіта</a:t>
          </a:r>
        </a:p>
      </dsp:txBody>
      <dsp:txXfrm>
        <a:off x="2452104" y="2263422"/>
        <a:ext cx="1756912" cy="1541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6/1/22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6/1/22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uk-UA" sz="5400" dirty="0"/>
              <a:t>Стратегія розвитку </a:t>
            </a:r>
            <a:r>
              <a:rPr lang="uk-UA" sz="5400" dirty="0" err="1"/>
              <a:t>Бишівської</a:t>
            </a:r>
            <a:r>
              <a:rPr lang="uk-UA" sz="5400" dirty="0"/>
              <a:t> ЗОШ І-ІІІ </a:t>
            </a:r>
            <a:r>
              <a:rPr lang="uk-UA" sz="5400" dirty="0" err="1"/>
              <a:t>ст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6400800" cy="1219200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tx2">
                    <a:lumMod val="50000"/>
                  </a:schemeClr>
                </a:solidFill>
              </a:rPr>
              <a:t>2022-2027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F2C465-86A8-49AA-52F2-DE35E6494A68}"/>
              </a:ext>
            </a:extLst>
          </p:cNvPr>
          <p:cNvSpPr txBox="1"/>
          <p:nvPr/>
        </p:nvSpPr>
        <p:spPr>
          <a:xfrm>
            <a:off x="4860032" y="476672"/>
            <a:ext cx="3087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 педрадою</a:t>
            </a:r>
            <a:b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 12 від 19.10.2021</a:t>
            </a:r>
          </a:p>
        </p:txBody>
      </p:sp>
    </p:spTree>
    <p:extLst>
      <p:ext uri="{BB962C8B-B14F-4D97-AF65-F5344CB8AC3E}">
        <p14:creationId xmlns:p14="http://schemas.microsoft.com/office/powerpoint/2010/main" val="166828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4536504" cy="577552"/>
          </a:xfrm>
        </p:spPr>
        <p:txBody>
          <a:bodyPr/>
          <a:lstStyle/>
          <a:p>
            <a:r>
              <a:rPr lang="uk-UA" sz="3200" dirty="0"/>
              <a:t>Якісна освіта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Залучення батьків до освітнього процесу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Розробити новий формат проведення батьківських зборів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Співпраця з Народним домом, церквою 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Майстер-класи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Зустрічі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Спільні заходи: розважальні, трудові, оздоровчі, спортивні, профорієнтаційні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Родинні свята</a:t>
            </a:r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3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Робота з батьками, громадою, організаціями</a:t>
            </a:r>
          </a:p>
        </p:txBody>
      </p:sp>
    </p:spTree>
    <p:extLst>
      <p:ext uri="{BB962C8B-B14F-4D97-AF65-F5344CB8AC3E}">
        <p14:creationId xmlns:p14="http://schemas.microsoft.com/office/powerpoint/2010/main" val="223314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4536504" cy="577552"/>
          </a:xfrm>
        </p:spPr>
        <p:txBody>
          <a:bodyPr/>
          <a:lstStyle/>
          <a:p>
            <a:r>
              <a:rPr lang="uk-UA" sz="3200" dirty="0"/>
              <a:t>Якісна освіта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Поточний ремонт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Виховання в учнів бережливого ставлення до шкільного майна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Залучення спонсорів до оновлення МТБ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Залучення батьків до роботи над покращенням МТБ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Вести моніторинг потреб школи</a:t>
            </a:r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Ярмарки</a:t>
            </a:r>
          </a:p>
          <a:p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Мікропроєкти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Загальношкільний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проєкт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«Оновлення освітнього простору»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Формувати банк потреб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Створити фонд школи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4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Покращення матеріально-технічної бази закладу</a:t>
            </a:r>
          </a:p>
        </p:txBody>
      </p:sp>
    </p:spTree>
    <p:extLst>
      <p:ext uri="{BB962C8B-B14F-4D97-AF65-F5344CB8AC3E}">
        <p14:creationId xmlns:p14="http://schemas.microsoft.com/office/powerpoint/2010/main" val="223314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4536504" cy="577552"/>
          </a:xfrm>
        </p:spPr>
        <p:txBody>
          <a:bodyPr/>
          <a:lstStyle/>
          <a:p>
            <a:r>
              <a:rPr lang="uk-UA" sz="3200" dirty="0"/>
              <a:t>Якісна освіта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Нагородження переможців предметних олімпіад, конкурсів, спортивних змагань, творчих конкурсів.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Проведення  шкільних предметних турнірів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Пропагувати участь в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Інтернет-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олімпіадах та конкурсах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Мотиваційні моменти на уроках</a:t>
            </a:r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Організація свята  «Наші зірки» (нагородження переможців предметних олімпіад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Конкурс «Реактивний читач»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Зустрічі з успішними випускниками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Екскурсії на підприємства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Участь в інтелектуальних конкурсах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5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Підвищення мотивації учнів до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223314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4536504" cy="577552"/>
          </a:xfrm>
        </p:spPr>
        <p:txBody>
          <a:bodyPr/>
          <a:lstStyle/>
          <a:p>
            <a:r>
              <a:rPr lang="uk-UA" sz="3200" dirty="0"/>
              <a:t>Здорова дитина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Організація здорового харчування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Продовження роботи над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проєктом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“Школа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сприяння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здоров’я”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Фізкультхфилинки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на уроках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Ритмічні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руханки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на перервах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Клуб «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Здоровичок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Виховні заходи </a:t>
            </a:r>
          </a:p>
          <a:p>
            <a:endParaRPr lang="uk-UA" sz="18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1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Пропагування здорового способу життя</a:t>
            </a:r>
          </a:p>
        </p:txBody>
      </p:sp>
    </p:spTree>
    <p:extLst>
      <p:ext uri="{BB962C8B-B14F-4D97-AF65-F5344CB8AC3E}">
        <p14:creationId xmlns:p14="http://schemas.microsoft.com/office/powerpoint/2010/main" val="223314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4536504" cy="577552"/>
          </a:xfrm>
        </p:spPr>
        <p:txBody>
          <a:bodyPr/>
          <a:lstStyle/>
          <a:p>
            <a:r>
              <a:rPr lang="uk-UA" sz="3200" dirty="0"/>
              <a:t>Здорова дитина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Розвивати олімпійську освіту в школі</a:t>
            </a:r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Олімпійський тиждень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Малі олімпійські ігри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Кубок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Кубая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Спортивні турніри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Зустрічі в кабінеті олімпійської освіти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2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Олімпійська освіта</a:t>
            </a:r>
          </a:p>
        </p:txBody>
      </p:sp>
    </p:spTree>
    <p:extLst>
      <p:ext uri="{BB962C8B-B14F-4D97-AF65-F5344CB8AC3E}">
        <p14:creationId xmlns:p14="http://schemas.microsoft.com/office/powerpoint/2010/main" val="223314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9148580" cy="577552"/>
          </a:xfrm>
        </p:spPr>
        <p:txBody>
          <a:bodyPr/>
          <a:lstStyle/>
          <a:p>
            <a:r>
              <a:rPr lang="uk-UA" sz="3200" dirty="0"/>
              <a:t>Національно-патріотичне виховання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Підготовка  екскурсоводів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Краєзнавча робота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Поповнення бази музею новими експонатами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Музейні уроки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Створення нових музейних залів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Випустити путівник </a:t>
            </a:r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Гурток «Народознавчий»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Участь в конкурсах дослідницьких робіт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Акція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“Поповни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музей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експонатами”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Шкільні фестивалі на базі музею: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“Українська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хустина”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“Колядує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наша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школа”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1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Школа-музей</a:t>
            </a:r>
          </a:p>
        </p:txBody>
      </p:sp>
    </p:spTree>
    <p:extLst>
      <p:ext uri="{BB962C8B-B14F-4D97-AF65-F5344CB8AC3E}">
        <p14:creationId xmlns:p14="http://schemas.microsoft.com/office/powerpoint/2010/main" val="2543182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9148580" cy="577552"/>
          </a:xfrm>
        </p:spPr>
        <p:txBody>
          <a:bodyPr/>
          <a:lstStyle/>
          <a:p>
            <a:r>
              <a:rPr lang="uk-UA" sz="3200" dirty="0"/>
              <a:t>Національно-патріотичне виховання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Створення  системи учнівського самоврядування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Реєстрація куреня нашої  школи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Розробити  Статут учнівського самоврядування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Виділити приміщення для засідань учнівського самоврядування</a:t>
            </a:r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Круглий стіл за участю ройових та курінного отамана (для розробки Статуту учнівського самоврядування)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Засідання Козацької ради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Проведення урочистих заходів</a:t>
            </a:r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2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770776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Впровадження </a:t>
            </a:r>
            <a:r>
              <a:rPr lang="uk-UA" sz="2800" dirty="0" err="1"/>
              <a:t>гри«Сокіл</a:t>
            </a:r>
            <a:r>
              <a:rPr lang="uk-UA" sz="2800" dirty="0"/>
              <a:t>» («Джура»), як форми учнівського самоврядування</a:t>
            </a:r>
          </a:p>
        </p:txBody>
      </p:sp>
    </p:spTree>
    <p:extLst>
      <p:ext uri="{BB962C8B-B14F-4D97-AF65-F5344CB8AC3E}">
        <p14:creationId xmlns:p14="http://schemas.microsoft.com/office/powerpoint/2010/main" val="185074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9148580" cy="577552"/>
          </a:xfrm>
        </p:spPr>
        <p:txBody>
          <a:bodyPr/>
          <a:lstStyle/>
          <a:p>
            <a:r>
              <a:rPr lang="uk-UA" sz="3200" dirty="0"/>
              <a:t>Національно-патріотичне виховання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uk-UA" sz="18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3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uk-UA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93711" y="743807"/>
            <a:ext cx="6965453" cy="5775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3200" dirty="0"/>
              <a:t>Нові традиції школи</a:t>
            </a:r>
          </a:p>
        </p:txBody>
      </p:sp>
    </p:spTree>
    <p:extLst>
      <p:ext uri="{BB962C8B-B14F-4D97-AF65-F5344CB8AC3E}">
        <p14:creationId xmlns:p14="http://schemas.microsoft.com/office/powerpoint/2010/main" val="1828482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9148580" cy="577552"/>
          </a:xfrm>
        </p:spPr>
        <p:txBody>
          <a:bodyPr/>
          <a:lstStyle/>
          <a:p>
            <a:r>
              <a:rPr lang="uk-UA" sz="3200" dirty="0"/>
              <a:t>Творчий розвиток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Створення вокального ансамблю школи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Створення вчительського художнього колективу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Розвиток  акторських здібностей учнів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Знаходити та розвивати творчі здібності учнів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Робота вокального гуртка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Робота драматичного гуртка</a:t>
            </a:r>
          </a:p>
          <a:p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Проєкт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“Ало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! Ми шукаємо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таланти”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Організація виставок ужиткового мистецтва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Організація виставок робіт митців нашого краю.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1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uk-UA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93711" y="743807"/>
            <a:ext cx="6965453" cy="5775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3200" dirty="0" err="1"/>
              <a:t>“Ми</a:t>
            </a:r>
            <a:r>
              <a:rPr lang="uk-UA" sz="3200" dirty="0"/>
              <a:t> талантами багаті…”</a:t>
            </a:r>
          </a:p>
        </p:txBody>
      </p:sp>
    </p:spTree>
    <p:extLst>
      <p:ext uri="{BB962C8B-B14F-4D97-AF65-F5344CB8AC3E}">
        <p14:creationId xmlns:p14="http://schemas.microsoft.com/office/powerpoint/2010/main" val="4177008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9148580" cy="577552"/>
          </a:xfrm>
        </p:spPr>
        <p:txBody>
          <a:bodyPr/>
          <a:lstStyle/>
          <a:p>
            <a:r>
              <a:rPr lang="uk-UA" sz="3200" dirty="0"/>
              <a:t>Творчий розвиток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Робота з обдарованими дітьми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Навчити дітей читати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Розвивати літературно-мистецькі здібності  дітей</a:t>
            </a:r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Збірка учнівських творів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Шкільне видавництво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Розвиток сторінки в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Інстаграмі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Шкільні літературні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проєкти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Онлайн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листування з однолітками з країн, мови яких вивчаємо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Проведення літературних екскурсій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Організація зустрічей з письменниками рідного краю</a:t>
            </a:r>
          </a:p>
          <a:p>
            <a:endParaRPr lang="uk-UA" sz="18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2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uk-UA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013183" y="757599"/>
            <a:ext cx="7130817" cy="5775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3200" dirty="0"/>
              <a:t>Літературно-мистецький напрямок</a:t>
            </a:r>
          </a:p>
        </p:txBody>
      </p:sp>
    </p:spTree>
    <p:extLst>
      <p:ext uri="{BB962C8B-B14F-4D97-AF65-F5344CB8AC3E}">
        <p14:creationId xmlns:p14="http://schemas.microsoft.com/office/powerpoint/2010/main" val="185074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71184" cy="1123528"/>
          </a:xfrm>
        </p:spPr>
        <p:txBody>
          <a:bodyPr/>
          <a:lstStyle/>
          <a:p>
            <a:r>
              <a:rPr lang="uk-UA" dirty="0"/>
              <a:t>Місія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uk-UA" sz="3600" b="1" dirty="0">
                <a:latin typeface="Century" panose="02040604050505020304" pitchFamily="18" charset="0"/>
              </a:rPr>
              <a:t>Здоровий, вмотивований учень – випускник-патріот, всебічно розвинена особистість, готова до життя у </a:t>
            </a:r>
          </a:p>
          <a:p>
            <a:pPr marL="0" lvl="0" indent="0" algn="ctr">
              <a:buNone/>
            </a:pPr>
            <a:r>
              <a:rPr lang="uk-UA" sz="3600" b="1" dirty="0">
                <a:latin typeface="Century" panose="02040604050505020304" pitchFamily="18" charset="0"/>
              </a:rPr>
              <a:t>високотехнологічному  конкурентному світі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12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6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692696"/>
            <a:ext cx="4040188" cy="609600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Мета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572000" y="908720"/>
            <a:ext cx="4041775" cy="609600"/>
          </a:xfrm>
        </p:spPr>
        <p:txBody>
          <a:bodyPr/>
          <a:lstStyle/>
          <a:p>
            <a:r>
              <a:rPr lang="uk-UA" b="1" dirty="0"/>
              <a:t>Очікувані результати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4041648" cy="3913632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uk-UA" dirty="0">
                <a:solidFill>
                  <a:schemeClr val="tx1"/>
                </a:solidFill>
                <a:latin typeface="Arial Black" panose="020B0A04020102020204" pitchFamily="34" charset="0"/>
              </a:rPr>
              <a:t>Створення комфортного 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uk-UA" dirty="0">
                <a:solidFill>
                  <a:schemeClr val="tx1"/>
                </a:solidFill>
                <a:latin typeface="Arial Black" panose="020B0A04020102020204" pitchFamily="34" charset="0"/>
              </a:rPr>
              <a:t>середовища для забезпечення 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uk-UA" dirty="0">
                <a:solidFill>
                  <a:schemeClr val="tx1"/>
                </a:solidFill>
                <a:latin typeface="Arial Black" panose="020B0A04020102020204" pitchFamily="34" charset="0"/>
              </a:rPr>
              <a:t>сучасної, доступної та якісної освіти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4500562" y="1928802"/>
            <a:ext cx="4429156" cy="4197233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</a:rPr>
              <a:t>Розкриття потенціалу кожного учня.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</a:rPr>
              <a:t>Виховати всебічно розвинену особистість, готову до життя у високотехнологічному, конкурентному світі</a:t>
            </a:r>
            <a:endParaRPr lang="ru-RU" dirty="0">
              <a:latin typeface="Arial Black" panose="020B0A040201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760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Цінності школи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Сердце 6"/>
          <p:cNvSpPr/>
          <p:nvPr/>
        </p:nvSpPr>
        <p:spPr>
          <a:xfrm>
            <a:off x="323528" y="1794311"/>
            <a:ext cx="3096344" cy="1872208"/>
          </a:xfrm>
          <a:prstGeom prst="hear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Здоров’я та безпека дитини, здоровий спосіб життя</a:t>
            </a:r>
          </a:p>
        </p:txBody>
      </p:sp>
      <p:sp>
        <p:nvSpPr>
          <p:cNvPr id="8" name="Сердце 7"/>
          <p:cNvSpPr/>
          <p:nvPr/>
        </p:nvSpPr>
        <p:spPr>
          <a:xfrm>
            <a:off x="6012160" y="1772815"/>
            <a:ext cx="2808312" cy="1893703"/>
          </a:xfrm>
          <a:prstGeom prst="hear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Національна гідність</a:t>
            </a:r>
          </a:p>
        </p:txBody>
      </p:sp>
      <p:sp>
        <p:nvSpPr>
          <p:cNvPr id="10" name="Сердце 9"/>
          <p:cNvSpPr/>
          <p:nvPr/>
        </p:nvSpPr>
        <p:spPr>
          <a:xfrm>
            <a:off x="3311593" y="2697832"/>
            <a:ext cx="2814139" cy="1811288"/>
          </a:xfrm>
          <a:prstGeom prst="hear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Всебічний розвиток</a:t>
            </a:r>
          </a:p>
        </p:txBody>
      </p:sp>
      <p:sp>
        <p:nvSpPr>
          <p:cNvPr id="11" name="Сердце 10"/>
          <p:cNvSpPr/>
          <p:nvPr/>
        </p:nvSpPr>
        <p:spPr>
          <a:xfrm>
            <a:off x="179512" y="4024357"/>
            <a:ext cx="3096344" cy="1872208"/>
          </a:xfrm>
          <a:prstGeom prst="hear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Духовно-моральні цінності</a:t>
            </a:r>
          </a:p>
        </p:txBody>
      </p:sp>
      <p:sp>
        <p:nvSpPr>
          <p:cNvPr id="12" name="Сердце 11"/>
          <p:cNvSpPr/>
          <p:nvPr/>
        </p:nvSpPr>
        <p:spPr>
          <a:xfrm>
            <a:off x="5724128" y="4354016"/>
            <a:ext cx="3096344" cy="1872208"/>
          </a:xfrm>
          <a:prstGeom prst="hear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  <a:p>
            <a:pPr algn="ctr"/>
            <a:r>
              <a:rPr lang="uk-UA" dirty="0"/>
              <a:t>Уміння приймати рішення</a:t>
            </a:r>
          </a:p>
        </p:txBody>
      </p:sp>
    </p:spTree>
    <p:extLst>
      <p:ext uri="{BB962C8B-B14F-4D97-AF65-F5344CB8AC3E}">
        <p14:creationId xmlns:p14="http://schemas.microsoft.com/office/powerpoint/2010/main" val="127055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SWOT-</a:t>
            </a:r>
            <a:r>
              <a:rPr lang="uk-UA" dirty="0"/>
              <a:t>аналіз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609600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Сильні сторони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09600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Слабкі сторони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467544" y="1988840"/>
            <a:ext cx="4041648" cy="3913632"/>
          </a:xfrm>
        </p:spPr>
        <p:txBody>
          <a:bodyPr>
            <a:normAutofit/>
          </a:bodyPr>
          <a:lstStyle/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Професійні фахівці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Шкільний музей народознавства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Розвиток фізкультури і спорту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Наявність транспортного засобу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Наявність Інтернету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Велике і просторе приміщення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Наявність пришкільної  території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Школа сприяння здоров’я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Клуб “</a:t>
            </a:r>
            <a:r>
              <a:rPr lang="uk-UA" sz="1600" dirty="0" err="1">
                <a:solidFill>
                  <a:schemeClr val="bg2">
                    <a:lumMod val="25000"/>
                  </a:schemeClr>
                </a:solidFill>
              </a:rPr>
              <a:t>Здоровичок</a:t>
            </a:r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”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Наявність шкільного стадіону</a:t>
            </a:r>
          </a:p>
          <a:p>
            <a:r>
              <a:rPr lang="uk-UA" sz="1600" dirty="0">
                <a:solidFill>
                  <a:schemeClr val="bg2">
                    <a:lumMod val="25000"/>
                  </a:schemeClr>
                </a:solidFill>
              </a:rPr>
              <a:t>Наявність окремого приміщення для вивчення предмету Захист України (кабінет, тир)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4644008" y="1988840"/>
            <a:ext cx="4041648" cy="4096472"/>
          </a:xfrm>
        </p:spPr>
        <p:txBody>
          <a:bodyPr>
            <a:normAutofit lnSpcReduction="10000"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Частково застаріла МТБ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Невисокий командний дух в педагогічному колективі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Організація дистанційного навчання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Співпраця з батьками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Фінансове забезпечення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Комп’ютерне забезпечення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Комплекс військової підготовки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Спортивний майданчик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Відсутність психолога та медичного працівника</a:t>
            </a:r>
          </a:p>
        </p:txBody>
      </p:sp>
    </p:spTree>
    <p:extLst>
      <p:ext uri="{BB962C8B-B14F-4D97-AF65-F5344CB8AC3E}">
        <p14:creationId xmlns:p14="http://schemas.microsoft.com/office/powerpoint/2010/main" val="61133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SWOT-</a:t>
            </a:r>
            <a:r>
              <a:rPr lang="uk-UA" dirty="0"/>
              <a:t>аналіз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Загрози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Можливості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Зменшення кількості учнів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Пониження в ступені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Застаріла система опалення, водопостачання, водовідведення</a:t>
            </a:r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Впровадження виховної  програми «Сокіл» («Джура»)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Створення системи заохочення учнів до навчання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Організація співпраці  з іншими закладами.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Професійний розвиток вчителів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Ефективна комунікація з громадою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День відкритих дверей в музеї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Створення інформативної сторінки музею</a:t>
            </a:r>
          </a:p>
        </p:txBody>
      </p:sp>
    </p:spTree>
    <p:extLst>
      <p:ext uri="{BB962C8B-B14F-4D97-AF65-F5344CB8AC3E}">
        <p14:creationId xmlns:p14="http://schemas.microsoft.com/office/powerpoint/2010/main" val="262391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6/1/22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07129650"/>
              </p:ext>
            </p:extLst>
          </p:nvPr>
        </p:nvGraphicFramePr>
        <p:xfrm>
          <a:off x="-1260648" y="116632"/>
          <a:ext cx="12192000" cy="6253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9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4536504" cy="577552"/>
          </a:xfrm>
        </p:spPr>
        <p:txBody>
          <a:bodyPr/>
          <a:lstStyle/>
          <a:p>
            <a:r>
              <a:rPr lang="uk-UA" sz="3200" dirty="0"/>
              <a:t>Якісна освіта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Проведення комплексного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самооцінювання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діяльності закладу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Розроблення критеріїв оцінювання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Розроблення шляхів удосконалення освітньої діяльності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Розроблення освітньої програми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Єдина платформа дистанційного навчання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Здійснення опитування усіх учасників освітнього процесу.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Аналіз даного опитування.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Підготовка висновків.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На основі цих висновків розробити шляхи удосконалення освітньої діяльності, які включити до річного плану на наступний рік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1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Формування внутрішньої системи забезпечення якості освіти</a:t>
            </a:r>
          </a:p>
        </p:txBody>
      </p:sp>
    </p:spTree>
    <p:extLst>
      <p:ext uri="{BB962C8B-B14F-4D97-AF65-F5344CB8AC3E}">
        <p14:creationId xmlns:p14="http://schemas.microsoft.com/office/powerpoint/2010/main" val="200224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80" y="0"/>
            <a:ext cx="4536504" cy="577552"/>
          </a:xfrm>
        </p:spPr>
        <p:txBody>
          <a:bodyPr/>
          <a:lstStyle/>
          <a:p>
            <a:r>
              <a:rPr lang="uk-UA" sz="3200" dirty="0"/>
              <a:t>Якісна освіта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Завдання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8200" y="1412776"/>
            <a:ext cx="4041775" cy="797024"/>
          </a:xfrm>
        </p:spPr>
        <p:txBody>
          <a:bodyPr/>
          <a:lstStyle/>
          <a:p>
            <a:r>
              <a:rPr lang="uk-UA" b="1" dirty="0">
                <a:solidFill>
                  <a:schemeClr val="tx2">
                    <a:lumMod val="50000"/>
                  </a:schemeClr>
                </a:solidFill>
              </a:rPr>
              <a:t>Шляхи реалізації: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</a:rPr>
              <a:t>проєкти</a:t>
            </a:r>
            <a:endParaRPr lang="uk-UA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Розробити нові форми роботи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методоб’єднань</a:t>
            </a:r>
            <a:endParaRPr lang="uk-UA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Освоєння освітніх  ІТ технологій та використання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Самоосвіта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Вивчення передового педагогічного досвіду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Створення банку методичних розробок  школи</a:t>
            </a:r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Участь у </a:t>
            </a:r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вебінарах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тренінгах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Майстер-класи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Проходження курсів підвищення кваліфікації</a:t>
            </a:r>
          </a:p>
          <a:p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Взаємовідвідування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уроків</a:t>
            </a:r>
          </a:p>
          <a:p>
            <a:r>
              <a:rPr lang="uk-UA" sz="1800" dirty="0" err="1">
                <a:solidFill>
                  <a:schemeClr val="bg2">
                    <a:lumMod val="25000"/>
                  </a:schemeClr>
                </a:solidFill>
              </a:rPr>
              <a:t>Виїздні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 семінари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Психолого-педагогічні семінари</a:t>
            </a:r>
          </a:p>
          <a:p>
            <a:r>
              <a:rPr lang="uk-UA" sz="1800" dirty="0">
                <a:solidFill>
                  <a:schemeClr val="bg2">
                    <a:lumMod val="25000"/>
                  </a:schemeClr>
                </a:solidFill>
              </a:rPr>
              <a:t>Відео уроку для подальшого аналізу з навчальною метою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720374"/>
            <a:ext cx="2016224" cy="8354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z="2800" dirty="0"/>
              <a:t>Ціль 2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93712" y="476672"/>
            <a:ext cx="6338728" cy="935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800" dirty="0"/>
              <a:t>Професійний розвиток педагогічних працівників</a:t>
            </a:r>
          </a:p>
        </p:txBody>
      </p:sp>
    </p:spTree>
    <p:extLst>
      <p:ext uri="{BB962C8B-B14F-4D97-AF65-F5344CB8AC3E}">
        <p14:creationId xmlns:p14="http://schemas.microsoft.com/office/powerpoint/2010/main" val="2233141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342</TotalTime>
  <Words>861</Words>
  <Application>Microsoft Macintosh PowerPoint</Application>
  <PresentationFormat>Экран (4:3)</PresentationFormat>
  <Paragraphs>248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Century</vt:lpstr>
      <vt:lpstr>Century Gothic</vt:lpstr>
      <vt:lpstr>Courier New</vt:lpstr>
      <vt:lpstr>Palatino Linotype</vt:lpstr>
      <vt:lpstr>Times New Roman</vt:lpstr>
      <vt:lpstr>Исполнительная</vt:lpstr>
      <vt:lpstr>Стратегія розвитку Бишівської ЗОШ І-ІІІ ст</vt:lpstr>
      <vt:lpstr>Місія</vt:lpstr>
      <vt:lpstr>Презентация PowerPoint</vt:lpstr>
      <vt:lpstr>Цінності школи</vt:lpstr>
      <vt:lpstr>SWOT-аналіз</vt:lpstr>
      <vt:lpstr>SWOT-аналіз</vt:lpstr>
      <vt:lpstr>Презентация PowerPoint</vt:lpstr>
      <vt:lpstr>Якісна освіта</vt:lpstr>
      <vt:lpstr>Якісна освіта</vt:lpstr>
      <vt:lpstr>Якісна освіта</vt:lpstr>
      <vt:lpstr>Якісна освіта</vt:lpstr>
      <vt:lpstr>Якісна освіта</vt:lpstr>
      <vt:lpstr>Здорова дитина</vt:lpstr>
      <vt:lpstr>Здорова дитина</vt:lpstr>
      <vt:lpstr>Національно-патріотичне виховання</vt:lpstr>
      <vt:lpstr>Національно-патріотичне виховання</vt:lpstr>
      <vt:lpstr>Національно-патріотичне виховання</vt:lpstr>
      <vt:lpstr>Творчий розвиток</vt:lpstr>
      <vt:lpstr>Творчий розвиток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Стратегія розвитку Бишівської ЗОШ І-ІІІ ст</dc:title>
  <dc:creator>ACER</dc:creator>
  <cp:lastModifiedBy>Надія Жеруха</cp:lastModifiedBy>
  <cp:revision>16</cp:revision>
  <dcterms:created xsi:type="dcterms:W3CDTF">2021-10-18T17:16:42Z</dcterms:created>
  <dcterms:modified xsi:type="dcterms:W3CDTF">2022-06-01T06:33:00Z</dcterms:modified>
</cp:coreProperties>
</file>