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94" r:id="rId2"/>
  </p:sldMasterIdLst>
  <p:notesMasterIdLst>
    <p:notesMasterId r:id="rId16"/>
  </p:notesMasterIdLst>
  <p:handoutMasterIdLst>
    <p:handoutMasterId r:id="rId17"/>
  </p:handoutMasterIdLst>
  <p:sldIdLst>
    <p:sldId id="257" r:id="rId3"/>
    <p:sldId id="258" r:id="rId4"/>
    <p:sldId id="275" r:id="rId5"/>
    <p:sldId id="279" r:id="rId6"/>
    <p:sldId id="274" r:id="rId7"/>
    <p:sldId id="276" r:id="rId8"/>
    <p:sldId id="280" r:id="rId9"/>
    <p:sldId id="277" r:id="rId10"/>
    <p:sldId id="278" r:id="rId11"/>
    <p:sldId id="281" r:id="rId12"/>
    <p:sldId id="282" r:id="rId13"/>
    <p:sldId id="283" r:id="rId14"/>
    <p:sldId id="284" r:id="rId15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44" autoAdjust="0"/>
    <p:restoredTop sz="93969" autoAdjust="0"/>
  </p:normalViewPr>
  <p:slideViewPr>
    <p:cSldViewPr>
      <p:cViewPr varScale="1">
        <p:scale>
          <a:sx n="73" d="100"/>
          <a:sy n="73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54D4857D-62A5-486B-9129-468003D7E02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2EBE4566-6F3A-4CC1-BD6C-9C510D05F1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2D2EF2CE-B28C-4ED4-8FD0-48BB3F48846A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61807874-5299-41B2-A37A-6AA3547857F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ru-RU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05.02.2019</a:t>
            </a:fld>
            <a:endParaRPr kumimoji="0" lang="ru-RU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ru-RU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Показать заголовок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/>
          </a:p>
        </p:txBody>
      </p:sp>
      <p:sp>
        <p:nvSpPr>
          <p:cNvPr id="7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05.02.2019</a:t>
            </a:fld>
            <a:endParaRPr kumimoji="0" lang="ru-RU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2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05.02.2019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остой вопрос и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 и ответ с поясн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ru-RU" i="1" baseline="0"/>
            </a:lvl1pPr>
            <a:extLst/>
          </a:lstStyle>
          <a:p>
            <a:pPr lvl="0"/>
            <a:r>
              <a:rPr kumimoji="0" lang="ru-RU"/>
              <a:t>Пояснение к ответу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ПРАВИЛЬНО 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или НЕПРАВИЛЬНО?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не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ПРАВИЛЬНО или </a:t>
            </a: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НЕПРАВИЛЬНО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Несколько вариа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Введите правильный ответ (затем измените порядок вариантов)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Б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В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Г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поставление 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Введите вопрос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100"/>
            </a:lvl1pPr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05.02.2019</a:t>
            </a:fld>
            <a:endParaRPr kumimoji="0" lang="ru-RU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ru-RU" sz="1200"/>
            </a:lvl1pPr>
            <a:extLst/>
          </a:lstStyle>
          <a:p>
            <a:endParaRPr kumimoji="0" lang="ru-RU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200"/>
            </a:lvl1pPr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/>
            <a:fld id="{8F67D422-08A8-451B-9A67-21962FC4B660}" type="datetimeFigureOut">
              <a:rPr kumimoji="0" lang="ru-RU" sz="1100" smtClean="0"/>
              <a:pPr algn="r"/>
              <a:t>05.02.2019</a:t>
            </a:fld>
            <a:endParaRPr kumimoji="0" lang="ru-RU" sz="105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ru-RU" sz="120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9B2101-2E9F-420A-91A3-890890D84497}" type="slidenum">
              <a:rPr kumimoji="0" lang="ru-RU" sz="1200" smtClean="0"/>
              <a:pPr/>
              <a:t>‹#›</a:t>
            </a:fld>
            <a:endParaRPr kumimoji="0" lang="ru-RU" sz="120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present5.com/prioritet-u-stvorenni-volejbolu-nalezhit-vilyamu-morganu-vikladachevi/" TargetMode="Externa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www.google.com/url?sa=i&amp;rct=j&amp;q=&amp;esrc=s&amp;source=images&amp;cd=&amp;cad=rja&amp;uact=8&amp;ved=2ahUKEwiWpr-dqqXgAhUjlYsKHaWrDhMQjRx6BAgBEAU&amp;url=http%3A%2F%2Frazmolyovki.raskraski.link%2Fpoisk-%25D1%2581%25D0%25BF%25D0%25BE%25D1%2580%25D1%2582%2F%25D1%2580%25D0%25BE%25D0%25B7%25D0%25BC%25D0%25B0%25D0%25BB%25D1%258C%25D0%25BE%25D0%25B2%25D0%25BA%25D0%25B8-page-17.html&amp;psig=AOvVaw00vqhsjt6AzKk9aNivGgtq&amp;ust=1549481382594463" TargetMode="Externa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1.bp.blogspot.com/-ZKydND7-KcI/WCb9AfTfRnI/AAAAAAAAGQ4/3lB5LX7owIcgTKoEd11BgTW1UeEVz2j6ACLcB/s1600/image33159811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oogle.com/url?sa=i&amp;rct=j&amp;q=&amp;esrc=s&amp;source=images&amp;cd=&amp;cad=rja&amp;uact=8&amp;ved=2ahUKEwiv5d3zmKXgAhVloosKHdFQCysQjRx6BAgBEAU&amp;url=https%3A%2F%2Fsites.google.com%2Fsite%2Fvolejbol011%2Fhome%2Fpravila&amp;psig=AOvVaw3vSy87_9j2OuKKcd0LEKO5&amp;ust=1549475808051949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source=images&amp;cd=&amp;cad=rja&amp;uact=8&amp;ved=2ahUKEwjRhfvOqqXgAhXKlIsKHZ37Dy4QjRx6BAgBEAU&amp;url=https%3A%2F%2Fua.depositphotos.com%2F7062728%2Fstock-photo-girls-playing-volleyball-indoor-game.html&amp;psig=AOvVaw00vqhsjt6AzKk9aNivGgtq&amp;ust=1549481382594463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6444208" cy="5688632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ru-RU" sz="9600" b="1" dirty="0" smtClean="0">
                <a:solidFill>
                  <a:schemeClr val="bg1"/>
                </a:solidFill>
                <a:latin typeface="Comic Sans MS" pitchFamily="66" charset="0"/>
              </a:rPr>
              <a:t>Правила </a:t>
            </a:r>
            <a:r>
              <a:rPr lang="ru-RU" sz="9600" b="1" dirty="0" smtClean="0">
                <a:solidFill>
                  <a:schemeClr val="bg1"/>
                </a:solidFill>
                <a:latin typeface="Comic Sans MS" pitchFamily="66" charset="0"/>
              </a:rPr>
              <a:t>гри </a:t>
            </a:r>
            <a:r>
              <a:rPr lang="ru-RU" sz="9600" b="1" dirty="0" smtClean="0">
                <a:solidFill>
                  <a:schemeClr val="bg1"/>
                </a:solidFill>
                <a:latin typeface="Comic Sans MS" pitchFamily="66" charset="0"/>
              </a:rPr>
              <a:t>в волейбол</a:t>
            </a:r>
            <a:endParaRPr lang="ru-RU" sz="96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34818" name="Picture 2" descr="http://www.olympica.com.ua/img/e/0/e0a6528579a13d3bfbde9c7f13152566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73356" y="2060848"/>
            <a:ext cx="3170644" cy="22768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7056784" cy="577592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Важливу роль у волейболі має технічна підготовка спортсмена, яка включає комплекс прийомів, за допомогою яких ведеться гра</a:t>
            </a:r>
            <a:r>
              <a:rPr lang="uk-UA" sz="2800" dirty="0" smtClean="0"/>
              <a:t>.</a:t>
            </a:r>
          </a:p>
          <a:p>
            <a:r>
              <a:rPr lang="uk-UA" sz="2800" dirty="0" smtClean="0"/>
              <a:t>Техніка </a:t>
            </a:r>
            <a:r>
              <a:rPr lang="uk-UA" sz="2800" dirty="0" smtClean="0"/>
              <a:t>гри має такі елементи: </a:t>
            </a:r>
            <a:endParaRPr lang="uk-UA" sz="2800" dirty="0" smtClean="0"/>
          </a:p>
          <a:p>
            <a:r>
              <a:rPr lang="uk-UA" sz="2800" u="sng" dirty="0" smtClean="0"/>
              <a:t>прийом,</a:t>
            </a:r>
          </a:p>
          <a:p>
            <a:r>
              <a:rPr lang="uk-UA" sz="2800" u="sng" dirty="0" smtClean="0"/>
              <a:t>відбиття</a:t>
            </a:r>
          </a:p>
          <a:p>
            <a:r>
              <a:rPr lang="uk-UA" sz="2800" u="sng" dirty="0" smtClean="0"/>
              <a:t>подачі</a:t>
            </a:r>
            <a:r>
              <a:rPr lang="uk-UA" sz="2800" u="sng" dirty="0" smtClean="0"/>
              <a:t>, </a:t>
            </a:r>
            <a:endParaRPr lang="uk-UA" sz="2800" u="sng" dirty="0" smtClean="0"/>
          </a:p>
          <a:p>
            <a:r>
              <a:rPr lang="uk-UA" sz="2800" u="sng" dirty="0" smtClean="0"/>
              <a:t>передачі</a:t>
            </a:r>
            <a:r>
              <a:rPr lang="uk-UA" sz="2800" u="sng" dirty="0" smtClean="0"/>
              <a:t>, </a:t>
            </a:r>
            <a:endParaRPr lang="uk-UA" sz="2800" u="sng" dirty="0" smtClean="0"/>
          </a:p>
          <a:p>
            <a:r>
              <a:rPr lang="uk-UA" sz="2800" u="sng" dirty="0" smtClean="0"/>
              <a:t>нападаючі удари </a:t>
            </a:r>
            <a:r>
              <a:rPr lang="uk-UA" sz="2800" u="sng" dirty="0" smtClean="0"/>
              <a:t>і блокування</a:t>
            </a:r>
            <a:r>
              <a:rPr lang="uk-UA" sz="2800" u="sng" dirty="0" smtClean="0"/>
              <a:t>.</a:t>
            </a:r>
          </a:p>
        </p:txBody>
      </p:sp>
      <p:pic>
        <p:nvPicPr>
          <p:cNvPr id="49154" name="Picture 2" descr="Play Volleyball Step 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16832"/>
            <a:ext cx="2987824" cy="2243098"/>
          </a:xfrm>
          <a:prstGeom prst="rect">
            <a:avLst/>
          </a:prstGeom>
          <a:noFill/>
        </p:spPr>
      </p:pic>
      <p:pic>
        <p:nvPicPr>
          <p:cNvPr id="49156" name="Picture 4" descr="Play Volleyball Step 5 Version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221088"/>
            <a:ext cx="2987824" cy="22430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28800"/>
            <a:ext cx="5770984" cy="4695800"/>
          </a:xfrm>
        </p:spPr>
        <p:txBody>
          <a:bodyPr>
            <a:noAutofit/>
          </a:bodyPr>
          <a:lstStyle/>
          <a:p>
            <a:r>
              <a:rPr lang="uk-UA" sz="2800" dirty="0" smtClean="0"/>
              <a:t>Ноги </a:t>
            </a:r>
            <a:r>
              <a:rPr lang="uk-UA" sz="2800" dirty="0" smtClean="0"/>
              <a:t>розташовані на ширині плечей і зігнуті в колінних суглобах. </a:t>
            </a:r>
            <a:endParaRPr lang="uk-UA" sz="2800" dirty="0" smtClean="0"/>
          </a:p>
          <a:p>
            <a:r>
              <a:rPr lang="uk-UA" sz="2800" dirty="0" smtClean="0"/>
              <a:t>Одна </a:t>
            </a:r>
            <a:r>
              <a:rPr lang="uk-UA" sz="2800" dirty="0" smtClean="0"/>
              <a:t>нога попереду, або ступні розташовані паралельно. </a:t>
            </a:r>
            <a:endParaRPr lang="uk-UA" sz="2800" dirty="0" smtClean="0"/>
          </a:p>
          <a:p>
            <a:r>
              <a:rPr lang="uk-UA" sz="2800" dirty="0" smtClean="0"/>
              <a:t>Тулуб </a:t>
            </a:r>
            <a:r>
              <a:rPr lang="uk-UA" sz="2800" dirty="0" smtClean="0"/>
              <a:t>нахилений вперед. </a:t>
            </a:r>
            <a:endParaRPr lang="uk-UA" sz="2800" dirty="0" smtClean="0"/>
          </a:p>
          <a:p>
            <a:r>
              <a:rPr lang="uk-UA" sz="2800" dirty="0" smtClean="0"/>
              <a:t>Чим </a:t>
            </a:r>
            <a:r>
              <a:rPr lang="uk-UA" sz="2800" dirty="0" smtClean="0"/>
              <a:t>нижче стійка, тим більше вперед нахилене тулуб. </a:t>
            </a:r>
            <a:endParaRPr lang="uk-UA" sz="2800" dirty="0" smtClean="0"/>
          </a:p>
          <a:p>
            <a:r>
              <a:rPr lang="uk-UA" sz="2800" dirty="0" smtClean="0"/>
              <a:t>Руки </a:t>
            </a:r>
            <a:r>
              <a:rPr lang="uk-UA" sz="2800" dirty="0" smtClean="0"/>
              <a:t>зігнуті в ліктьових суглобах.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04088"/>
            <a:ext cx="5338936" cy="780696"/>
          </a:xfrm>
        </p:spPr>
        <p:txBody>
          <a:bodyPr/>
          <a:lstStyle/>
          <a:p>
            <a:r>
              <a:rPr lang="uk-UA" sz="4500" b="1" dirty="0" smtClean="0"/>
              <a:t>Стійка волейболіста </a:t>
            </a:r>
            <a:endParaRPr lang="uk-UA" sz="45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00192" y="4221089"/>
            <a:ext cx="2843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800" dirty="0" smtClean="0">
              <a:solidFill>
                <a:prstClr val="black"/>
              </a:solidFill>
            </a:endParaRPr>
          </a:p>
          <a:p>
            <a:endParaRPr lang="uk-UA" sz="2800" dirty="0" smtClean="0">
              <a:solidFill>
                <a:prstClr val="black"/>
              </a:solidFill>
            </a:endParaRPr>
          </a:p>
          <a:p>
            <a:pPr lvl="0"/>
            <a:r>
              <a:rPr lang="uk-UA" sz="1400" dirty="0" smtClean="0">
                <a:solidFill>
                  <a:prstClr val="black"/>
                </a:solidFill>
              </a:rPr>
              <a:t>Висока стійка   Середня </a:t>
            </a:r>
            <a:r>
              <a:rPr lang="uk-UA" sz="1400" dirty="0" smtClean="0">
                <a:solidFill>
                  <a:prstClr val="black"/>
                </a:solidFill>
              </a:rPr>
              <a:t>стійка</a:t>
            </a:r>
          </a:p>
          <a:p>
            <a:r>
              <a:rPr lang="uk-UA" sz="1400" dirty="0" smtClean="0">
                <a:solidFill>
                  <a:prstClr val="black"/>
                </a:solidFill>
              </a:rPr>
              <a:t> </a:t>
            </a:r>
            <a:endParaRPr lang="uk-UA" sz="1400" dirty="0"/>
          </a:p>
        </p:txBody>
      </p:sp>
      <p:pic>
        <p:nvPicPr>
          <p:cNvPr id="48132" name="Picture 4" descr="Картинки по запросу стійка волейболіста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19275" r="58268" b="20760"/>
          <a:stretch>
            <a:fillRect/>
          </a:stretch>
        </p:blipFill>
        <p:spPr bwMode="auto">
          <a:xfrm>
            <a:off x="6012160" y="1628800"/>
            <a:ext cx="2942041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50" name="Picture 6" descr="Картинки по запросу гра у волейбол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268760"/>
            <a:ext cx="2843808" cy="36240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5842992" cy="5400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Завдяки своїй емоційності гра у волейбол є засобом не тільки фізичного розвитку, а й активного відпочинку.</a:t>
            </a:r>
          </a:p>
          <a:p>
            <a:r>
              <a:rPr lang="ru-RU" sz="2800" dirty="0" smtClean="0"/>
              <a:t>Цей короткий зміст правил </a:t>
            </a:r>
            <a:r>
              <a:rPr lang="ru-RU" sz="2800" dirty="0" smtClean="0"/>
              <a:t>у волейболі </a:t>
            </a:r>
            <a:r>
              <a:rPr lang="ru-RU" sz="2800" dirty="0" smtClean="0"/>
              <a:t>допоможе вам, і якщо ви будете їх знати, то проблем </a:t>
            </a:r>
            <a:r>
              <a:rPr lang="ru-RU" sz="2800" dirty="0" smtClean="0"/>
              <a:t>під час гри </a:t>
            </a:r>
            <a:r>
              <a:rPr lang="ru-RU" sz="2800" dirty="0" smtClean="0"/>
              <a:t>у вас не виникне.</a:t>
            </a:r>
            <a:endParaRPr lang="uk-UA" sz="2800" dirty="0" smtClean="0"/>
          </a:p>
          <a:p>
            <a:endParaRPr lang="uk-UA" dirty="0"/>
          </a:p>
        </p:txBody>
      </p:sp>
      <p:sp>
        <p:nvSpPr>
          <p:cNvPr id="57346" name="AutoShape 2" descr="Картинки по запросу гра волейболіста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200800" cy="924712"/>
          </a:xfrm>
        </p:spPr>
        <p:txBody>
          <a:bodyPr/>
          <a:lstStyle/>
          <a:p>
            <a:pPr algn="ctr"/>
            <a:r>
              <a:rPr lang="uk-UA" b="1" dirty="0" smtClean="0"/>
              <a:t>Дякую за увагу!</a:t>
            </a:r>
            <a:endParaRPr lang="uk-UA" b="1" dirty="0"/>
          </a:p>
        </p:txBody>
      </p:sp>
      <p:pic>
        <p:nvPicPr>
          <p:cNvPr id="4" name="Picture 2" descr="План – конспект уроку з фізичної культури. Волейбол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132856"/>
            <a:ext cx="3762375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ru-RU" sz="280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467544" y="764704"/>
            <a:ext cx="7848872" cy="1872208"/>
          </a:xfrm>
        </p:spPr>
        <p:txBody>
          <a:bodyPr>
            <a:normAutofit fontScale="92500" lnSpcReduction="10000"/>
          </a:bodyPr>
          <a:lstStyle>
            <a:extLst/>
          </a:lstStyle>
          <a:p>
            <a:pPr marL="0" lvl="0" indent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b="1" u="sng" dirty="0" smtClean="0">
                <a:ea typeface="Times New Roman" pitchFamily="18" charset="0"/>
                <a:cs typeface="Arial" pitchFamily="34" charset="0"/>
              </a:rPr>
              <a:t>Мета гри </a:t>
            </a:r>
            <a:r>
              <a:rPr lang="ru-RU" sz="3300" dirty="0" smtClean="0">
                <a:ea typeface="Times New Roman" pitchFamily="18" charset="0"/>
                <a:cs typeface="Arial" pitchFamily="34" charset="0"/>
              </a:rPr>
              <a:t>полягає в приземленні м’яча в зону суперника, при дотриманні правил.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ea typeface="Times New Roman" pitchFamily="18" charset="0"/>
                <a:cs typeface="Arial" pitchFamily="34" charset="0"/>
              </a:rPr>
              <a:t> 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32771" name="Picture 3" descr="https://1.bp.blogspot.com/-ZKydND7-KcI/WCb9AfTfRnI/AAAAAAAAGQ4/3lB5LX7owIcgTKoEd11BgTW1UeEVz2j6ACLcB/s200/image3315981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844824"/>
            <a:ext cx="6483424" cy="486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0" name="Picture 4" descr="Картинки по запросу правила гри в волейбол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7286" y="3546439"/>
            <a:ext cx="5776714" cy="33115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5266928" cy="936104"/>
          </a:xfrm>
        </p:spPr>
        <p:txBody>
          <a:bodyPr>
            <a:normAutofit/>
          </a:bodyPr>
          <a:lstStyle/>
          <a:p>
            <a:r>
              <a:rPr lang="ru-RU" b="1" dirty="0" smtClean="0"/>
              <a:t>Місце </a:t>
            </a:r>
            <a:r>
              <a:rPr lang="ru-RU" b="1" dirty="0" smtClean="0"/>
              <a:t>і засіб </a:t>
            </a:r>
            <a:r>
              <a:rPr lang="ru-RU" b="1" dirty="0" smtClean="0"/>
              <a:t>гри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6563072" cy="374441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Гра </a:t>
            </a:r>
            <a:r>
              <a:rPr lang="ru-RU" sz="2800" dirty="0" smtClean="0"/>
              <a:t>відбувається  на майданчику розміром 9х18м, який посередині розділений сіткою. </a:t>
            </a:r>
            <a:endParaRPr lang="ru-RU" sz="2800" dirty="0" smtClean="0"/>
          </a:p>
          <a:p>
            <a:r>
              <a:rPr lang="ru-RU" sz="2800" dirty="0" smtClean="0"/>
              <a:t>Верхня її </a:t>
            </a:r>
            <a:r>
              <a:rPr lang="ru-RU" sz="2800" dirty="0" smtClean="0"/>
              <a:t>лінія </a:t>
            </a:r>
            <a:r>
              <a:rPr lang="ru-RU" sz="2800" dirty="0" smtClean="0"/>
              <a:t>знаходиться на висоті 2,43 м над землею для чоловічих команд і на висоті 2,24 м для жіночих. </a:t>
            </a:r>
            <a:endParaRPr lang="ru-RU" sz="2800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2664296"/>
          </a:xfrm>
        </p:spPr>
        <p:txBody>
          <a:bodyPr/>
          <a:lstStyle/>
          <a:p>
            <a:r>
              <a:rPr lang="ru-RU" sz="2800" dirty="0" smtClean="0"/>
              <a:t>Половина майданчика (місце для однієї команди) умовно ділиться на 6 зон. </a:t>
            </a:r>
          </a:p>
          <a:p>
            <a:r>
              <a:rPr lang="ru-RU" sz="2800" dirty="0" smtClean="0"/>
              <a:t>Команди знаходяться по обидві її сторони. Одна з них (за жеребом) робить подачу м’яча противнику, і так починається гра.</a:t>
            </a:r>
            <a:endParaRPr lang="uk-UA" sz="2800" dirty="0" smtClean="0"/>
          </a:p>
          <a:p>
            <a:endParaRPr lang="uk-UA" dirty="0"/>
          </a:p>
        </p:txBody>
      </p:sp>
      <p:pic>
        <p:nvPicPr>
          <p:cNvPr id="51202" name="Picture 2" descr="http://upload.wikimedia.org/wikipedia/commons/thumb/5/59/VolleyballRotation.svg/150px-VolleyballRotation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685341" y="2003291"/>
            <a:ext cx="3789040" cy="5920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075240" cy="5343872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Волейбол - це гра 12 осіб, тобто це дві команди по 6, при цьому ще стільки перебувають у запасі. </a:t>
            </a:r>
          </a:p>
          <a:p>
            <a:r>
              <a:rPr lang="ru-RU" sz="2800" dirty="0" smtClean="0"/>
              <a:t>Якщо </a:t>
            </a:r>
            <a:r>
              <a:rPr lang="ru-RU" sz="2800" dirty="0" smtClean="0"/>
              <a:t>м’яч залишається у грі, то приймаюча команда повинна перекинути його назад. </a:t>
            </a:r>
            <a:endParaRPr lang="ru-RU" sz="2800" dirty="0" smtClean="0"/>
          </a:p>
          <a:p>
            <a:r>
              <a:rPr lang="ru-RU" sz="2800" dirty="0" smtClean="0"/>
              <a:t>Правила </a:t>
            </a:r>
            <a:r>
              <a:rPr lang="ru-RU" sz="2800" dirty="0" smtClean="0"/>
              <a:t>волейболу дозволяють при розіграші зробити три торкання, причому один гравець двічі підряд не може доторкнутися до м’яча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Ні в якому разі не можна під час розіграшу доторкатися будь-якими частинами тіла до сітки, так як ця дія може принести додаткове очко команді супротивників. </a:t>
            </a:r>
            <a:endParaRPr lang="ru-RU" sz="2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Основні 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правила гри в 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волейбол</a:t>
            </a:r>
            <a:endParaRPr lang="uk-UA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lay Volleyball Step 2 Version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4133" y="620688"/>
            <a:ext cx="4599867" cy="345333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5256584" cy="599194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lvl="0"/>
            <a:r>
              <a:rPr lang="ru-RU" sz="2800" dirty="0" smtClean="0">
                <a:ea typeface="Times New Roman" pitchFamily="18" charset="0"/>
                <a:cs typeface="Arial" pitchFamily="34" charset="0"/>
              </a:rPr>
              <a:t>Якщо при введенні м’яча в гру він не перелетів сітку або вилетів за межі ігрового майданчика, то чергова подача передається суперникові і на їх рахунок зараховується 1 очко. </a:t>
            </a:r>
            <a:endParaRPr lang="ru-RU" sz="2800" dirty="0" smtClean="0"/>
          </a:p>
          <a:p>
            <a:r>
              <a:rPr lang="ru-RU" sz="2800" dirty="0" smtClean="0"/>
              <a:t>Також </a:t>
            </a:r>
            <a:r>
              <a:rPr lang="ru-RU" sz="2800" dirty="0" smtClean="0"/>
              <a:t>під час матчу гравці на майданчику після втрати м’яча суперником міняються місцями за годинниковою стрілкою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5915000" cy="5271864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У волейболі може бути зіграно максимум 5 партій, тому серія триває до 3 перемог. Кожна грається до 25 очок. Дуже важливо знати, що виграна партія закінчується тільки в разі розриву в рахунку в 2 очки. Тому рахунок може бути як 28-26 так і 32-30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r>
              <a:rPr lang="ru-RU" sz="2800" dirty="0" smtClean="0"/>
              <a:t>Якщо у серії зафіксований рахунок 2-2, то проводиться вирішальна третє гра до 15 очок.</a:t>
            </a:r>
            <a:endParaRPr lang="uk-UA" sz="2800" dirty="0" smtClean="0"/>
          </a:p>
          <a:p>
            <a:endParaRPr lang="uk-UA" dirty="0"/>
          </a:p>
        </p:txBody>
      </p:sp>
      <p:pic>
        <p:nvPicPr>
          <p:cNvPr id="5" name="Picture 4" descr="Картинки по запросу гра у волейбол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556792"/>
            <a:ext cx="2915816" cy="43799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704856" cy="936104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Правила подачі: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1340768"/>
            <a:ext cx="4860032" cy="49838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- на </a:t>
            </a:r>
            <a:r>
              <a:rPr lang="ru-RU" sz="2800" dirty="0" smtClean="0"/>
              <a:t>подачу м'яча відводиться 5 с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- кожний </a:t>
            </a:r>
            <a:r>
              <a:rPr lang="ru-RU" sz="2800" dirty="0" smtClean="0"/>
              <a:t>гравець, що виконує подачу, подає м'яч до тих пір, поки його команда не втратить право на подачу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- подача </a:t>
            </a:r>
            <a:r>
              <a:rPr lang="ru-RU" sz="2800" dirty="0" smtClean="0"/>
              <a:t>повинна бути такою, щоб </a:t>
            </a:r>
            <a:r>
              <a:rPr lang="ru-RU" sz="2800" dirty="0" smtClean="0"/>
              <a:t>м’яч</a:t>
            </a:r>
            <a:r>
              <a:rPr lang="ru-RU" sz="2800" dirty="0" smtClean="0"/>
              <a:t>, пролітаючи над сіткою, не зачепив її.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</a:p>
          <a:p>
            <a:endParaRPr lang="uk-UA" dirty="0"/>
          </a:p>
        </p:txBody>
      </p:sp>
      <p:pic>
        <p:nvPicPr>
          <p:cNvPr id="5" name="Picture 4" descr="Презентація на тему «Волейбол» (варіант 1) - Слайд #11"/>
          <p:cNvPicPr>
            <a:picLocks noChangeAspect="1" noChangeArrowheads="1"/>
          </p:cNvPicPr>
          <p:nvPr/>
        </p:nvPicPr>
        <p:blipFill>
          <a:blip r:embed="rId2" cstate="print"/>
          <a:srcRect l="16691" t="27550" r="16789" b="10486"/>
          <a:stretch>
            <a:fillRect/>
          </a:stretch>
        </p:blipFill>
        <p:spPr bwMode="auto">
          <a:xfrm>
            <a:off x="0" y="1772816"/>
            <a:ext cx="4242626" cy="29640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Play Volleyball Step 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7033" y="3294232"/>
            <a:ext cx="4746967" cy="35637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5760640" cy="1944216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b="1" dirty="0" smtClean="0"/>
              <a:t>Подача вважається неправильною</a:t>
            </a:r>
            <a:r>
              <a:rPr lang="ru-RU" b="1" dirty="0" smtClean="0"/>
              <a:t>, якщо</a:t>
            </a:r>
            <a:r>
              <a:rPr lang="ru-RU" b="1" dirty="0" smtClean="0"/>
              <a:t>: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6408712" cy="4551784"/>
          </a:xfrm>
        </p:spPr>
        <p:txBody>
          <a:bodyPr/>
          <a:lstStyle/>
          <a:p>
            <a:r>
              <a:rPr lang="ru-RU" dirty="0" smtClean="0"/>
              <a:t>-</a:t>
            </a:r>
            <a:r>
              <a:rPr lang="ru-RU" sz="2800" dirty="0" smtClean="0"/>
              <a:t> </a:t>
            </a:r>
            <a:r>
              <a:rPr lang="ru-RU" sz="3200" dirty="0" smtClean="0"/>
              <a:t>подача зроблена кидком або поштовхом;</a:t>
            </a:r>
          </a:p>
          <a:p>
            <a:r>
              <a:rPr lang="ru-RU" sz="3200" dirty="0" smtClean="0"/>
              <a:t>- подача зроблена з лінії;</a:t>
            </a:r>
          </a:p>
          <a:p>
            <a:r>
              <a:rPr lang="ru-RU" sz="3200" dirty="0" smtClean="0"/>
              <a:t>- подача зроблена двома руками;</a:t>
            </a:r>
          </a:p>
          <a:p>
            <a:r>
              <a:rPr lang="ru-RU" sz="3200" dirty="0" smtClean="0"/>
              <a:t>- подача зроблена не в чергу;</a:t>
            </a:r>
          </a:p>
          <a:p>
            <a:r>
              <a:rPr lang="ru-RU" sz="3200" dirty="0" smtClean="0"/>
              <a:t>- на подачу витрачається більше 5 с.</a:t>
            </a:r>
          </a:p>
          <a:p>
            <a:endParaRPr lang="uk-UA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515</Words>
  <Application>Microsoft Office PowerPoint</Application>
  <PresentationFormat>Экран (4:3)</PresentationFormat>
  <Paragraphs>51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QuizShow</vt:lpstr>
      <vt:lpstr>Поток</vt:lpstr>
      <vt:lpstr>Слайд 1</vt:lpstr>
      <vt:lpstr>Слайд 2</vt:lpstr>
      <vt:lpstr>Місце і засіб гри</vt:lpstr>
      <vt:lpstr>Слайд 4</vt:lpstr>
      <vt:lpstr>Слайд 5</vt:lpstr>
      <vt:lpstr>Слайд 6</vt:lpstr>
      <vt:lpstr>Слайд 7</vt:lpstr>
      <vt:lpstr>Правила подачі:</vt:lpstr>
      <vt:lpstr>     Подача вважається неправильною, якщо: </vt:lpstr>
      <vt:lpstr>Слайд 10</vt:lpstr>
      <vt:lpstr>Стійка волейболіста </vt:lpstr>
      <vt:lpstr>Слайд 12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2019-02-05T15:55:19Z</dcterms:created>
  <dcterms:modified xsi:type="dcterms:W3CDTF">2019-02-05T20:11:15Z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