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8" r:id="rId12"/>
    <p:sldId id="270" r:id="rId13"/>
    <p:sldId id="27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ebezh.ru/im/satroefoto/sport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kartinki24_volleyball_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2000" r="994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4452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Урок Фізичної культури</a:t>
            </a:r>
            <a:br>
              <a:rPr lang="uk-UA" sz="7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uk-UA" sz="7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 10 класі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1054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</a:rPr>
              <a:t>Тема ВОЛЕЙБОЛ</a:t>
            </a:r>
            <a:endParaRPr lang="ru-RU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Прийом та передача м*</a:t>
            </a:r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яча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знизу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3" descr="C:\Users\User\Desktop\priem_myacha_snizu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8712968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05800" cy="1143000"/>
          </a:xfrm>
        </p:spPr>
        <p:txBody>
          <a:bodyPr/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Нижня пряма подача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472113" y="1412776"/>
          <a:ext cx="3671887" cy="5040560"/>
        </p:xfrm>
        <a:graphic>
          <a:graphicData uri="http://schemas.openxmlformats.org/presentationml/2006/ole">
            <p:oleObj spid="_x0000_s3074" name="Точечный рисунок" r:id="rId3" imgW="2742857" imgH="3971429" progId="PBrush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700808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Нижня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пряма подача.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Ігрок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стоїть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лицем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сітки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тулуб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нахилений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вперед, ноги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зігнуті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лівая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нога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попереду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М*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яч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лівій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руці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рука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трохи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зігнута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 на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уровні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пояса. М*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яч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підкидається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20-30 см.  рука отводится строго назад, удар по мячу наносится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снизу-вперед-вверх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уровне пояса.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148064" y="1855337"/>
          <a:ext cx="3644280" cy="5002663"/>
        </p:xfrm>
        <a:graphic>
          <a:graphicData uri="http://schemas.openxmlformats.org/presentationml/2006/ole">
            <p:oleObj spid="_x0000_s3075" name="Точечный рисунок" r:id="rId4" imgW="2742857" imgH="3971429" progId="PBrush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  <p:graphicFrame>
        <p:nvGraphicFramePr>
          <p:cNvPr id="479247" name="Group 15"/>
          <p:cNvGraphicFramePr>
            <a:graphicFrameLocks noGrp="1"/>
          </p:cNvGraphicFramePr>
          <p:nvPr/>
        </p:nvGraphicFramePr>
        <p:xfrm>
          <a:off x="4479925" y="0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9253" name="Object 21"/>
          <p:cNvGraphicFramePr>
            <a:graphicFrameLocks noChangeAspect="1"/>
          </p:cNvGraphicFramePr>
          <p:nvPr/>
        </p:nvGraphicFramePr>
        <p:xfrm>
          <a:off x="467544" y="4005064"/>
          <a:ext cx="1564407" cy="2445899"/>
        </p:xfrm>
        <a:graphic>
          <a:graphicData uri="http://schemas.openxmlformats.org/presentationml/2006/ole">
            <p:oleObj spid="_x0000_s24578" name="Точечный рисунок" r:id="rId3" imgW="3076190" imgH="4809524" progId="PBrush">
              <p:embed/>
            </p:oleObj>
          </a:graphicData>
        </a:graphic>
      </p:graphicFrame>
      <p:graphicFrame>
        <p:nvGraphicFramePr>
          <p:cNvPr id="479254" name="Object 22"/>
          <p:cNvGraphicFramePr>
            <a:graphicFrameLocks noChangeAspect="1"/>
          </p:cNvGraphicFramePr>
          <p:nvPr/>
        </p:nvGraphicFramePr>
        <p:xfrm>
          <a:off x="2123728" y="3789040"/>
          <a:ext cx="1627581" cy="2448272"/>
        </p:xfrm>
        <a:graphic>
          <a:graphicData uri="http://schemas.openxmlformats.org/presentationml/2006/ole">
            <p:oleObj spid="_x0000_s24579" name="Точечный рисунок" r:id="rId4" imgW="2704762" imgH="4153480" progId="PBrush">
              <p:embed/>
            </p:oleObj>
          </a:graphicData>
        </a:graphic>
      </p:graphicFrame>
      <p:graphicFrame>
        <p:nvGraphicFramePr>
          <p:cNvPr id="479255" name="Object 23"/>
          <p:cNvGraphicFramePr>
            <a:graphicFrameLocks noChangeAspect="1"/>
          </p:cNvGraphicFramePr>
          <p:nvPr/>
        </p:nvGraphicFramePr>
        <p:xfrm>
          <a:off x="4211960" y="3486502"/>
          <a:ext cx="1656184" cy="2606794"/>
        </p:xfrm>
        <a:graphic>
          <a:graphicData uri="http://schemas.openxmlformats.org/presentationml/2006/ole">
            <p:oleObj spid="_x0000_s24580" name="Точечный рисунок" r:id="rId5" imgW="2771429" imgH="4772691" progId="PBrush">
              <p:embed/>
            </p:oleObj>
          </a:graphicData>
        </a:graphic>
      </p:graphicFrame>
      <p:graphicFrame>
        <p:nvGraphicFramePr>
          <p:cNvPr id="479257" name="Object 25"/>
          <p:cNvGraphicFramePr>
            <a:graphicFrameLocks noChangeAspect="1"/>
          </p:cNvGraphicFramePr>
          <p:nvPr/>
        </p:nvGraphicFramePr>
        <p:xfrm>
          <a:off x="6372200" y="3645024"/>
          <a:ext cx="1525776" cy="2500304"/>
        </p:xfrm>
        <a:graphic>
          <a:graphicData uri="http://schemas.openxmlformats.org/presentationml/2006/ole">
            <p:oleObj spid="_x0000_s24581" name="Точечный рисунок" r:id="rId6" imgW="2048161" imgH="4923810" progId="PBrush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Верхня пряма подача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908720"/>
            <a:ext cx="5958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Верхня пряма подача. В.П. – висока стійка лицем к сітці. М*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яч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тримати на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уровні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грудей, ліва нога  попереду. Після підкидання  м*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яча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над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головойю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(попереду себе )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ігрок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виконує замах вверх-назад,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прогинаєтсья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відводе плече  руки назад-вверх. Удар здійснюється трохи 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зігнутой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рукою  попереду себе.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7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187624" y="0"/>
            <a:ext cx="6516688" cy="6408738"/>
            <a:chOff x="665" y="142"/>
            <a:chExt cx="4105" cy="4037"/>
          </a:xfrm>
        </p:grpSpPr>
        <p:sp>
          <p:nvSpPr>
            <p:cNvPr id="433157" name="AutoShape 5"/>
            <p:cNvSpPr>
              <a:spLocks noChangeAspect="1" noChangeArrowheads="1"/>
            </p:cNvSpPr>
            <p:nvPr/>
          </p:nvSpPr>
          <p:spPr bwMode="auto">
            <a:xfrm>
              <a:off x="665" y="142"/>
              <a:ext cx="4060" cy="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59" name="AutoShape 7"/>
            <p:cNvSpPr>
              <a:spLocks noChangeArrowheads="1"/>
            </p:cNvSpPr>
            <p:nvPr/>
          </p:nvSpPr>
          <p:spPr bwMode="auto">
            <a:xfrm rot="10800000">
              <a:off x="1028" y="488"/>
              <a:ext cx="3742" cy="3609"/>
            </a:xfrm>
            <a:custGeom>
              <a:avLst/>
              <a:gdLst>
                <a:gd name="G0" fmla="+- 3839 0 0"/>
                <a:gd name="G1" fmla="+- 21600 0 3839"/>
                <a:gd name="G2" fmla="*/ 3839 1 2"/>
                <a:gd name="G3" fmla="+- 21600 0 G2"/>
                <a:gd name="G4" fmla="+/ 3839 21600 2"/>
                <a:gd name="G5" fmla="+/ G1 0 2"/>
                <a:gd name="G6" fmla="*/ 21600 21600 3839"/>
                <a:gd name="G7" fmla="*/ G6 1 2"/>
                <a:gd name="G8" fmla="+- 21600 0 G7"/>
                <a:gd name="G9" fmla="*/ 21600 1 2"/>
                <a:gd name="G10" fmla="+- 3839 0 G9"/>
                <a:gd name="G11" fmla="?: G10 G8 0"/>
                <a:gd name="G12" fmla="?: G10 G7 21600"/>
                <a:gd name="T0" fmla="*/ 19680 w 21600"/>
                <a:gd name="T1" fmla="*/ 10800 h 21600"/>
                <a:gd name="T2" fmla="*/ 10800 w 21600"/>
                <a:gd name="T3" fmla="*/ 21600 h 21600"/>
                <a:gd name="T4" fmla="*/ 1920 w 21600"/>
                <a:gd name="T5" fmla="*/ 10800 h 21600"/>
                <a:gd name="T6" fmla="*/ 10800 w 21600"/>
                <a:gd name="T7" fmla="*/ 0 h 21600"/>
                <a:gd name="T8" fmla="*/ 3720 w 21600"/>
                <a:gd name="T9" fmla="*/ 3720 h 21600"/>
                <a:gd name="T10" fmla="*/ 17880 w 21600"/>
                <a:gd name="T11" fmla="*/ 178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839" y="21600"/>
                  </a:lnTo>
                  <a:lnTo>
                    <a:pt x="1776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9966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60" name="AutoShape 8"/>
            <p:cNvSpPr>
              <a:spLocks noChangeArrowheads="1"/>
            </p:cNvSpPr>
            <p:nvPr/>
          </p:nvSpPr>
          <p:spPr bwMode="auto">
            <a:xfrm rot="10800000">
              <a:off x="1779" y="754"/>
              <a:ext cx="1833" cy="2569"/>
            </a:xfrm>
            <a:custGeom>
              <a:avLst/>
              <a:gdLst>
                <a:gd name="G0" fmla="+- 4651 0 0"/>
                <a:gd name="G1" fmla="+- 21600 0 4651"/>
                <a:gd name="G2" fmla="*/ 4651 1 2"/>
                <a:gd name="G3" fmla="+- 21600 0 G2"/>
                <a:gd name="G4" fmla="+/ 4651 21600 2"/>
                <a:gd name="G5" fmla="+/ G1 0 2"/>
                <a:gd name="G6" fmla="*/ 21600 21600 4651"/>
                <a:gd name="G7" fmla="*/ G6 1 2"/>
                <a:gd name="G8" fmla="+- 21600 0 G7"/>
                <a:gd name="G9" fmla="*/ 21600 1 2"/>
                <a:gd name="G10" fmla="+- 4651 0 G9"/>
                <a:gd name="G11" fmla="?: G10 G8 0"/>
                <a:gd name="G12" fmla="?: G10 G7 21600"/>
                <a:gd name="T0" fmla="*/ 19274 w 21600"/>
                <a:gd name="T1" fmla="*/ 10800 h 21600"/>
                <a:gd name="T2" fmla="*/ 10800 w 21600"/>
                <a:gd name="T3" fmla="*/ 21600 h 21600"/>
                <a:gd name="T4" fmla="*/ 2326 w 21600"/>
                <a:gd name="T5" fmla="*/ 10800 h 21600"/>
                <a:gd name="T6" fmla="*/ 10800 w 21600"/>
                <a:gd name="T7" fmla="*/ 0 h 21600"/>
                <a:gd name="T8" fmla="*/ 4126 w 21600"/>
                <a:gd name="T9" fmla="*/ 4126 h 21600"/>
                <a:gd name="T10" fmla="*/ 17474 w 21600"/>
                <a:gd name="T11" fmla="*/ 174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651" y="21600"/>
                  </a:lnTo>
                  <a:lnTo>
                    <a:pt x="169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61" name="Line 9"/>
            <p:cNvSpPr>
              <a:spLocks noChangeShapeType="1"/>
            </p:cNvSpPr>
            <p:nvPr/>
          </p:nvSpPr>
          <p:spPr bwMode="auto">
            <a:xfrm>
              <a:off x="1939" y="2099"/>
              <a:ext cx="1512" cy="1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63" name="Line 11"/>
            <p:cNvSpPr>
              <a:spLocks noChangeShapeType="1"/>
            </p:cNvSpPr>
            <p:nvPr/>
          </p:nvSpPr>
          <p:spPr bwMode="auto">
            <a:xfrm flipH="1">
              <a:off x="1939" y="3323"/>
              <a:ext cx="159" cy="7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66" name="AutoShape 14"/>
            <p:cNvSpPr>
              <a:spLocks noChangeArrowheads="1"/>
            </p:cNvSpPr>
            <p:nvPr/>
          </p:nvSpPr>
          <p:spPr bwMode="auto">
            <a:xfrm rot="10800000">
              <a:off x="1541" y="3323"/>
              <a:ext cx="2308" cy="697"/>
            </a:xfrm>
            <a:custGeom>
              <a:avLst/>
              <a:gdLst>
                <a:gd name="G0" fmla="+- 2191 0 0"/>
                <a:gd name="G1" fmla="+- 21600 0 2191"/>
                <a:gd name="G2" fmla="*/ 2191 1 2"/>
                <a:gd name="G3" fmla="+- 21600 0 G2"/>
                <a:gd name="G4" fmla="+/ 2191 21600 2"/>
                <a:gd name="G5" fmla="+/ G1 0 2"/>
                <a:gd name="G6" fmla="*/ 21600 21600 2191"/>
                <a:gd name="G7" fmla="*/ G6 1 2"/>
                <a:gd name="G8" fmla="+- 21600 0 G7"/>
                <a:gd name="G9" fmla="*/ 21600 1 2"/>
                <a:gd name="G10" fmla="+- 2191 0 G9"/>
                <a:gd name="G11" fmla="?: G10 G8 0"/>
                <a:gd name="G12" fmla="?: G10 G7 21600"/>
                <a:gd name="T0" fmla="*/ 20504 w 21600"/>
                <a:gd name="T1" fmla="*/ 10800 h 21600"/>
                <a:gd name="T2" fmla="*/ 10800 w 21600"/>
                <a:gd name="T3" fmla="*/ 21600 h 21600"/>
                <a:gd name="T4" fmla="*/ 1096 w 21600"/>
                <a:gd name="T5" fmla="*/ 10800 h 21600"/>
                <a:gd name="T6" fmla="*/ 10800 w 21600"/>
                <a:gd name="T7" fmla="*/ 0 h 21600"/>
                <a:gd name="T8" fmla="*/ 2896 w 21600"/>
                <a:gd name="T9" fmla="*/ 2896 h 21600"/>
                <a:gd name="T10" fmla="*/ 18704 w 21600"/>
                <a:gd name="T11" fmla="*/ 1870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91" y="21600"/>
                  </a:lnTo>
                  <a:lnTo>
                    <a:pt x="1940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33167" name="AutoShape 15"/>
            <p:cNvSpPr>
              <a:spLocks noChangeArrowheads="1"/>
            </p:cNvSpPr>
            <p:nvPr/>
          </p:nvSpPr>
          <p:spPr bwMode="auto">
            <a:xfrm>
              <a:off x="1222" y="1610"/>
              <a:ext cx="796" cy="489"/>
            </a:xfrm>
            <a:prstGeom prst="parallelogram">
              <a:avLst>
                <a:gd name="adj" fmla="val 13482"/>
              </a:avLst>
            </a:prstGeom>
            <a:solidFill>
              <a:srgbClr val="99CC0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68" name="AutoShape 16"/>
            <p:cNvSpPr>
              <a:spLocks noChangeArrowheads="1"/>
            </p:cNvSpPr>
            <p:nvPr/>
          </p:nvSpPr>
          <p:spPr bwMode="auto">
            <a:xfrm rot="10800000">
              <a:off x="2177" y="448"/>
              <a:ext cx="1036" cy="306"/>
            </a:xfrm>
            <a:custGeom>
              <a:avLst/>
              <a:gdLst>
                <a:gd name="G0" fmla="+- 1412 0 0"/>
                <a:gd name="G1" fmla="+- 21600 0 1412"/>
                <a:gd name="G2" fmla="*/ 1412 1 2"/>
                <a:gd name="G3" fmla="+- 21600 0 G2"/>
                <a:gd name="G4" fmla="+/ 1412 21600 2"/>
                <a:gd name="G5" fmla="+/ G1 0 2"/>
                <a:gd name="G6" fmla="*/ 21600 21600 1412"/>
                <a:gd name="G7" fmla="*/ G6 1 2"/>
                <a:gd name="G8" fmla="+- 21600 0 G7"/>
                <a:gd name="G9" fmla="*/ 21600 1 2"/>
                <a:gd name="G10" fmla="+- 1412 0 G9"/>
                <a:gd name="G11" fmla="?: G10 G8 0"/>
                <a:gd name="G12" fmla="?: G10 G7 21600"/>
                <a:gd name="T0" fmla="*/ 20894 w 21600"/>
                <a:gd name="T1" fmla="*/ 10800 h 21600"/>
                <a:gd name="T2" fmla="*/ 10800 w 21600"/>
                <a:gd name="T3" fmla="*/ 21600 h 21600"/>
                <a:gd name="T4" fmla="*/ 706 w 21600"/>
                <a:gd name="T5" fmla="*/ 10800 h 21600"/>
                <a:gd name="T6" fmla="*/ 10800 w 21600"/>
                <a:gd name="T7" fmla="*/ 0 h 21600"/>
                <a:gd name="T8" fmla="*/ 2506 w 21600"/>
                <a:gd name="T9" fmla="*/ 2506 h 21600"/>
                <a:gd name="T10" fmla="*/ 19094 w 21600"/>
                <a:gd name="T11" fmla="*/ 1909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412" y="21600"/>
                  </a:lnTo>
                  <a:lnTo>
                    <a:pt x="201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70" name="Line 18"/>
            <p:cNvSpPr>
              <a:spLocks noChangeShapeType="1"/>
            </p:cNvSpPr>
            <p:nvPr/>
          </p:nvSpPr>
          <p:spPr bwMode="auto">
            <a:xfrm>
              <a:off x="1779" y="3323"/>
              <a:ext cx="183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71" name="Line 19"/>
            <p:cNvSpPr>
              <a:spLocks noChangeShapeType="1"/>
            </p:cNvSpPr>
            <p:nvPr/>
          </p:nvSpPr>
          <p:spPr bwMode="auto">
            <a:xfrm>
              <a:off x="2177" y="754"/>
              <a:ext cx="1036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72" name="Line 20"/>
            <p:cNvSpPr>
              <a:spLocks noChangeShapeType="1"/>
            </p:cNvSpPr>
            <p:nvPr/>
          </p:nvSpPr>
          <p:spPr bwMode="auto">
            <a:xfrm>
              <a:off x="2018" y="1610"/>
              <a:ext cx="1354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73" name="Line 21"/>
            <p:cNvSpPr>
              <a:spLocks noChangeShapeType="1"/>
            </p:cNvSpPr>
            <p:nvPr/>
          </p:nvSpPr>
          <p:spPr bwMode="auto">
            <a:xfrm>
              <a:off x="1779" y="1671"/>
              <a:ext cx="18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74" name="Line 22"/>
            <p:cNvSpPr>
              <a:spLocks noChangeShapeType="1"/>
            </p:cNvSpPr>
            <p:nvPr/>
          </p:nvSpPr>
          <p:spPr bwMode="auto">
            <a:xfrm flipH="1">
              <a:off x="1779" y="1758"/>
              <a:ext cx="1426" cy="1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75" name="Line 23"/>
            <p:cNvSpPr>
              <a:spLocks noChangeShapeType="1"/>
            </p:cNvSpPr>
            <p:nvPr/>
          </p:nvSpPr>
          <p:spPr bwMode="auto">
            <a:xfrm>
              <a:off x="3611" y="1671"/>
              <a:ext cx="0" cy="2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76" name="Line 24"/>
            <p:cNvSpPr>
              <a:spLocks noChangeShapeType="1"/>
            </p:cNvSpPr>
            <p:nvPr/>
          </p:nvSpPr>
          <p:spPr bwMode="auto">
            <a:xfrm>
              <a:off x="1779" y="1733"/>
              <a:ext cx="18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77" name="Line 25"/>
            <p:cNvSpPr>
              <a:spLocks noChangeShapeType="1"/>
            </p:cNvSpPr>
            <p:nvPr/>
          </p:nvSpPr>
          <p:spPr bwMode="auto">
            <a:xfrm>
              <a:off x="1779" y="1794"/>
              <a:ext cx="18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78" name="Line 26"/>
            <p:cNvSpPr>
              <a:spLocks noChangeShapeType="1"/>
            </p:cNvSpPr>
            <p:nvPr/>
          </p:nvSpPr>
          <p:spPr bwMode="auto">
            <a:xfrm>
              <a:off x="1859" y="1671"/>
              <a:ext cx="0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79" name="Line 27"/>
            <p:cNvSpPr>
              <a:spLocks noChangeShapeType="1"/>
            </p:cNvSpPr>
            <p:nvPr/>
          </p:nvSpPr>
          <p:spPr bwMode="auto">
            <a:xfrm flipH="1">
              <a:off x="1939" y="1671"/>
              <a:ext cx="0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80" name="Line 28"/>
            <p:cNvSpPr>
              <a:spLocks noChangeShapeType="1"/>
            </p:cNvSpPr>
            <p:nvPr/>
          </p:nvSpPr>
          <p:spPr bwMode="auto">
            <a:xfrm flipH="1">
              <a:off x="2018" y="1671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81" name="Line 29"/>
            <p:cNvSpPr>
              <a:spLocks noChangeShapeType="1"/>
            </p:cNvSpPr>
            <p:nvPr/>
          </p:nvSpPr>
          <p:spPr bwMode="auto">
            <a:xfrm>
              <a:off x="2098" y="1671"/>
              <a:ext cx="0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82" name="Line 30"/>
            <p:cNvSpPr>
              <a:spLocks noChangeShapeType="1"/>
            </p:cNvSpPr>
            <p:nvPr/>
          </p:nvSpPr>
          <p:spPr bwMode="auto">
            <a:xfrm>
              <a:off x="3531" y="1671"/>
              <a:ext cx="0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83" name="Line 31"/>
            <p:cNvSpPr>
              <a:spLocks noChangeShapeType="1"/>
            </p:cNvSpPr>
            <p:nvPr/>
          </p:nvSpPr>
          <p:spPr bwMode="auto">
            <a:xfrm>
              <a:off x="3451" y="1671"/>
              <a:ext cx="0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84" name="Line 32"/>
            <p:cNvSpPr>
              <a:spLocks noChangeShapeType="1"/>
            </p:cNvSpPr>
            <p:nvPr/>
          </p:nvSpPr>
          <p:spPr bwMode="auto">
            <a:xfrm>
              <a:off x="2177" y="1671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85" name="Line 33"/>
            <p:cNvSpPr>
              <a:spLocks noChangeShapeType="1"/>
            </p:cNvSpPr>
            <p:nvPr/>
          </p:nvSpPr>
          <p:spPr bwMode="auto">
            <a:xfrm>
              <a:off x="2257" y="1671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86" name="Line 34"/>
            <p:cNvSpPr>
              <a:spLocks noChangeShapeType="1"/>
            </p:cNvSpPr>
            <p:nvPr/>
          </p:nvSpPr>
          <p:spPr bwMode="auto">
            <a:xfrm>
              <a:off x="2337" y="1671"/>
              <a:ext cx="0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87" name="Line 35"/>
            <p:cNvSpPr>
              <a:spLocks noChangeShapeType="1"/>
            </p:cNvSpPr>
            <p:nvPr/>
          </p:nvSpPr>
          <p:spPr bwMode="auto">
            <a:xfrm>
              <a:off x="2416" y="1671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88" name="Line 36"/>
            <p:cNvSpPr>
              <a:spLocks noChangeShapeType="1"/>
            </p:cNvSpPr>
            <p:nvPr/>
          </p:nvSpPr>
          <p:spPr bwMode="auto">
            <a:xfrm>
              <a:off x="2496" y="1671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89" name="Line 37"/>
            <p:cNvSpPr>
              <a:spLocks noChangeShapeType="1"/>
            </p:cNvSpPr>
            <p:nvPr/>
          </p:nvSpPr>
          <p:spPr bwMode="auto">
            <a:xfrm>
              <a:off x="2575" y="1671"/>
              <a:ext cx="2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90" name="Line 38"/>
            <p:cNvSpPr>
              <a:spLocks noChangeShapeType="1"/>
            </p:cNvSpPr>
            <p:nvPr/>
          </p:nvSpPr>
          <p:spPr bwMode="auto">
            <a:xfrm>
              <a:off x="2655" y="1671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91" name="Line 39"/>
            <p:cNvSpPr>
              <a:spLocks noChangeShapeType="1"/>
            </p:cNvSpPr>
            <p:nvPr/>
          </p:nvSpPr>
          <p:spPr bwMode="auto">
            <a:xfrm>
              <a:off x="2735" y="1671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92" name="Line 40"/>
            <p:cNvSpPr>
              <a:spLocks noChangeShapeType="1"/>
            </p:cNvSpPr>
            <p:nvPr/>
          </p:nvSpPr>
          <p:spPr bwMode="auto">
            <a:xfrm>
              <a:off x="2815" y="1671"/>
              <a:ext cx="0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93" name="Line 41"/>
            <p:cNvSpPr>
              <a:spLocks noChangeShapeType="1"/>
            </p:cNvSpPr>
            <p:nvPr/>
          </p:nvSpPr>
          <p:spPr bwMode="auto">
            <a:xfrm>
              <a:off x="2894" y="1671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94" name="Line 42"/>
            <p:cNvSpPr>
              <a:spLocks noChangeShapeType="1"/>
            </p:cNvSpPr>
            <p:nvPr/>
          </p:nvSpPr>
          <p:spPr bwMode="auto">
            <a:xfrm>
              <a:off x="2974" y="1671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95" name="Line 43"/>
            <p:cNvSpPr>
              <a:spLocks noChangeShapeType="1"/>
            </p:cNvSpPr>
            <p:nvPr/>
          </p:nvSpPr>
          <p:spPr bwMode="auto">
            <a:xfrm>
              <a:off x="3053" y="1671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96" name="Line 44"/>
            <p:cNvSpPr>
              <a:spLocks noChangeShapeType="1"/>
            </p:cNvSpPr>
            <p:nvPr/>
          </p:nvSpPr>
          <p:spPr bwMode="auto">
            <a:xfrm>
              <a:off x="3213" y="1671"/>
              <a:ext cx="0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97" name="Line 45"/>
            <p:cNvSpPr>
              <a:spLocks noChangeShapeType="1"/>
            </p:cNvSpPr>
            <p:nvPr/>
          </p:nvSpPr>
          <p:spPr bwMode="auto">
            <a:xfrm>
              <a:off x="3133" y="1671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198" name="Line 46"/>
            <p:cNvSpPr>
              <a:spLocks noChangeShapeType="1"/>
            </p:cNvSpPr>
            <p:nvPr/>
          </p:nvSpPr>
          <p:spPr bwMode="auto">
            <a:xfrm>
              <a:off x="3292" y="1671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200" name="Line 48"/>
            <p:cNvSpPr>
              <a:spLocks noChangeShapeType="1"/>
            </p:cNvSpPr>
            <p:nvPr/>
          </p:nvSpPr>
          <p:spPr bwMode="auto">
            <a:xfrm>
              <a:off x="3372" y="1671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3216" name="Oval 64"/>
          <p:cNvSpPr>
            <a:spLocks noChangeArrowheads="1"/>
          </p:cNvSpPr>
          <p:nvPr/>
        </p:nvSpPr>
        <p:spPr bwMode="auto">
          <a:xfrm>
            <a:off x="3348038" y="3357563"/>
            <a:ext cx="360362" cy="36036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33217" name="Oval 65"/>
          <p:cNvSpPr>
            <a:spLocks noChangeArrowheads="1"/>
          </p:cNvSpPr>
          <p:nvPr/>
        </p:nvSpPr>
        <p:spPr bwMode="auto">
          <a:xfrm>
            <a:off x="4211638" y="3068638"/>
            <a:ext cx="360362" cy="36036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33218" name="Oval 66"/>
          <p:cNvSpPr>
            <a:spLocks noChangeArrowheads="1"/>
          </p:cNvSpPr>
          <p:nvPr/>
        </p:nvSpPr>
        <p:spPr bwMode="auto">
          <a:xfrm>
            <a:off x="5003800" y="3357563"/>
            <a:ext cx="360363" cy="36036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33219" name="Oval 67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33220" name="Oval 68"/>
          <p:cNvSpPr>
            <a:spLocks noChangeArrowheads="1"/>
          </p:cNvSpPr>
          <p:nvPr/>
        </p:nvSpPr>
        <p:spPr bwMode="auto">
          <a:xfrm>
            <a:off x="4211638" y="4005263"/>
            <a:ext cx="360362" cy="36036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33221" name="Oval 69"/>
          <p:cNvSpPr>
            <a:spLocks noChangeArrowheads="1"/>
          </p:cNvSpPr>
          <p:nvPr/>
        </p:nvSpPr>
        <p:spPr bwMode="auto">
          <a:xfrm>
            <a:off x="5003800" y="4292600"/>
            <a:ext cx="360363" cy="36036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3223" name="AutoShape 71"/>
          <p:cNvSpPr>
            <a:spLocks noChangeArrowheads="1"/>
          </p:cNvSpPr>
          <p:nvPr/>
        </p:nvSpPr>
        <p:spPr bwMode="auto">
          <a:xfrm rot="15440629">
            <a:off x="4539457" y="3894931"/>
            <a:ext cx="706438" cy="784225"/>
          </a:xfrm>
          <a:custGeom>
            <a:avLst/>
            <a:gdLst>
              <a:gd name="G0" fmla="+- -6707134 0 0"/>
              <a:gd name="G1" fmla="+- -11796480 0 0"/>
              <a:gd name="G2" fmla="+- -6707134 0 -11796480"/>
              <a:gd name="G3" fmla="+- 10800 0 0"/>
              <a:gd name="G4" fmla="+- 0 0 -67071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81 0 0"/>
              <a:gd name="G9" fmla="+- 0 0 -11796480"/>
              <a:gd name="G10" fmla="+- 7681 0 2700"/>
              <a:gd name="G11" fmla="cos G10 -6707134"/>
              <a:gd name="G12" fmla="sin G10 -6707134"/>
              <a:gd name="G13" fmla="cos 13500 -6707134"/>
              <a:gd name="G14" fmla="sin 13500 -6707134"/>
              <a:gd name="G15" fmla="+- G11 10800 0"/>
              <a:gd name="G16" fmla="+- G12 10800 0"/>
              <a:gd name="G17" fmla="+- G13 10800 0"/>
              <a:gd name="G18" fmla="+- G14 10800 0"/>
              <a:gd name="G19" fmla="*/ 7681 1 2"/>
              <a:gd name="G20" fmla="+- G19 5400 0"/>
              <a:gd name="G21" fmla="cos G20 -6707134"/>
              <a:gd name="G22" fmla="sin G20 -6707134"/>
              <a:gd name="G23" fmla="+- G21 10800 0"/>
              <a:gd name="G24" fmla="+- G12 G23 G22"/>
              <a:gd name="G25" fmla="+- G22 G23 G11"/>
              <a:gd name="G26" fmla="cos 10800 -6707134"/>
              <a:gd name="G27" fmla="sin 10800 -6707134"/>
              <a:gd name="G28" fmla="cos 7681 -6707134"/>
              <a:gd name="G29" fmla="sin 7681 -67071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67071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81 G39"/>
              <a:gd name="G43" fmla="sin 768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386 w 21600"/>
              <a:gd name="T5" fmla="*/ 4028 h 21600"/>
              <a:gd name="T6" fmla="*/ 1559 w 21600"/>
              <a:gd name="T7" fmla="*/ 10800 h 21600"/>
              <a:gd name="T8" fmla="*/ 4816 w 21600"/>
              <a:gd name="T9" fmla="*/ 5984 h 21600"/>
              <a:gd name="T10" fmla="*/ 7914 w 21600"/>
              <a:gd name="T11" fmla="*/ -2388 h 21600"/>
              <a:gd name="T12" fmla="*/ 12986 w 21600"/>
              <a:gd name="T13" fmla="*/ 861 h 21600"/>
              <a:gd name="T14" fmla="*/ 9735 w 21600"/>
              <a:gd name="T15" fmla="*/ 593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158" y="3296"/>
                </a:moveTo>
                <a:cubicBezTo>
                  <a:pt x="5632" y="4068"/>
                  <a:pt x="3119" y="7190"/>
                  <a:pt x="3119" y="10799"/>
                </a:cubicBezTo>
                <a:lnTo>
                  <a:pt x="0" y="10800"/>
                </a:lnTo>
                <a:cubicBezTo>
                  <a:pt x="0" y="5724"/>
                  <a:pt x="3533" y="1334"/>
                  <a:pt x="8491" y="249"/>
                </a:cubicBezTo>
                <a:lnTo>
                  <a:pt x="7914" y="-2388"/>
                </a:lnTo>
                <a:lnTo>
                  <a:pt x="12986" y="861"/>
                </a:lnTo>
                <a:lnTo>
                  <a:pt x="9735" y="5934"/>
                </a:lnTo>
                <a:lnTo>
                  <a:pt x="9158" y="3296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3224" name="AutoShape 72"/>
          <p:cNvSpPr>
            <a:spLocks noChangeArrowheads="1"/>
          </p:cNvSpPr>
          <p:nvPr/>
        </p:nvSpPr>
        <p:spPr bwMode="auto">
          <a:xfrm rot="33029648">
            <a:off x="3359150" y="3867150"/>
            <a:ext cx="936625" cy="792163"/>
          </a:xfrm>
          <a:custGeom>
            <a:avLst/>
            <a:gdLst>
              <a:gd name="G0" fmla="+- -6707134 0 0"/>
              <a:gd name="G1" fmla="+- -11796480 0 0"/>
              <a:gd name="G2" fmla="+- -6707134 0 -11796480"/>
              <a:gd name="G3" fmla="+- 10800 0 0"/>
              <a:gd name="G4" fmla="+- 0 0 -67071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81 0 0"/>
              <a:gd name="G9" fmla="+- 0 0 -11796480"/>
              <a:gd name="G10" fmla="+- 7681 0 2700"/>
              <a:gd name="G11" fmla="cos G10 -6707134"/>
              <a:gd name="G12" fmla="sin G10 -6707134"/>
              <a:gd name="G13" fmla="cos 13500 -6707134"/>
              <a:gd name="G14" fmla="sin 13500 -6707134"/>
              <a:gd name="G15" fmla="+- G11 10800 0"/>
              <a:gd name="G16" fmla="+- G12 10800 0"/>
              <a:gd name="G17" fmla="+- G13 10800 0"/>
              <a:gd name="G18" fmla="+- G14 10800 0"/>
              <a:gd name="G19" fmla="*/ 7681 1 2"/>
              <a:gd name="G20" fmla="+- G19 5400 0"/>
              <a:gd name="G21" fmla="cos G20 -6707134"/>
              <a:gd name="G22" fmla="sin G20 -6707134"/>
              <a:gd name="G23" fmla="+- G21 10800 0"/>
              <a:gd name="G24" fmla="+- G12 G23 G22"/>
              <a:gd name="G25" fmla="+- G22 G23 G11"/>
              <a:gd name="G26" fmla="cos 10800 -6707134"/>
              <a:gd name="G27" fmla="sin 10800 -6707134"/>
              <a:gd name="G28" fmla="cos 7681 -6707134"/>
              <a:gd name="G29" fmla="sin 7681 -67071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67071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81 G39"/>
              <a:gd name="G43" fmla="sin 768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386 w 21600"/>
              <a:gd name="T5" fmla="*/ 4028 h 21600"/>
              <a:gd name="T6" fmla="*/ 1559 w 21600"/>
              <a:gd name="T7" fmla="*/ 10800 h 21600"/>
              <a:gd name="T8" fmla="*/ 4816 w 21600"/>
              <a:gd name="T9" fmla="*/ 5984 h 21600"/>
              <a:gd name="T10" fmla="*/ 7914 w 21600"/>
              <a:gd name="T11" fmla="*/ -2388 h 21600"/>
              <a:gd name="T12" fmla="*/ 12986 w 21600"/>
              <a:gd name="T13" fmla="*/ 861 h 21600"/>
              <a:gd name="T14" fmla="*/ 9735 w 21600"/>
              <a:gd name="T15" fmla="*/ 593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158" y="3296"/>
                </a:moveTo>
                <a:cubicBezTo>
                  <a:pt x="5632" y="4068"/>
                  <a:pt x="3119" y="7190"/>
                  <a:pt x="3119" y="10799"/>
                </a:cubicBezTo>
                <a:lnTo>
                  <a:pt x="0" y="10800"/>
                </a:lnTo>
                <a:cubicBezTo>
                  <a:pt x="0" y="5724"/>
                  <a:pt x="3533" y="1334"/>
                  <a:pt x="8491" y="249"/>
                </a:cubicBezTo>
                <a:lnTo>
                  <a:pt x="7914" y="-2388"/>
                </a:lnTo>
                <a:lnTo>
                  <a:pt x="12986" y="861"/>
                </a:lnTo>
                <a:lnTo>
                  <a:pt x="9735" y="5934"/>
                </a:lnTo>
                <a:lnTo>
                  <a:pt x="9158" y="3296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3225" name="AutoShape 73"/>
          <p:cNvSpPr>
            <a:spLocks noChangeArrowheads="1"/>
          </p:cNvSpPr>
          <p:nvPr/>
        </p:nvSpPr>
        <p:spPr bwMode="auto">
          <a:xfrm rot="18592786">
            <a:off x="3240088" y="3609975"/>
            <a:ext cx="865187" cy="792163"/>
          </a:xfrm>
          <a:custGeom>
            <a:avLst/>
            <a:gdLst>
              <a:gd name="G0" fmla="+- -6707134 0 0"/>
              <a:gd name="G1" fmla="+- -11796480 0 0"/>
              <a:gd name="G2" fmla="+- -6707134 0 -11796480"/>
              <a:gd name="G3" fmla="+- 10800 0 0"/>
              <a:gd name="G4" fmla="+- 0 0 -67071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81 0 0"/>
              <a:gd name="G9" fmla="+- 0 0 -11796480"/>
              <a:gd name="G10" fmla="+- 7681 0 2700"/>
              <a:gd name="G11" fmla="cos G10 -6707134"/>
              <a:gd name="G12" fmla="sin G10 -6707134"/>
              <a:gd name="G13" fmla="cos 13500 -6707134"/>
              <a:gd name="G14" fmla="sin 13500 -6707134"/>
              <a:gd name="G15" fmla="+- G11 10800 0"/>
              <a:gd name="G16" fmla="+- G12 10800 0"/>
              <a:gd name="G17" fmla="+- G13 10800 0"/>
              <a:gd name="G18" fmla="+- G14 10800 0"/>
              <a:gd name="G19" fmla="*/ 7681 1 2"/>
              <a:gd name="G20" fmla="+- G19 5400 0"/>
              <a:gd name="G21" fmla="cos G20 -6707134"/>
              <a:gd name="G22" fmla="sin G20 -6707134"/>
              <a:gd name="G23" fmla="+- G21 10800 0"/>
              <a:gd name="G24" fmla="+- G12 G23 G22"/>
              <a:gd name="G25" fmla="+- G22 G23 G11"/>
              <a:gd name="G26" fmla="cos 10800 -6707134"/>
              <a:gd name="G27" fmla="sin 10800 -6707134"/>
              <a:gd name="G28" fmla="cos 7681 -6707134"/>
              <a:gd name="G29" fmla="sin 7681 -67071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67071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81 G39"/>
              <a:gd name="G43" fmla="sin 768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386 w 21600"/>
              <a:gd name="T5" fmla="*/ 4028 h 21600"/>
              <a:gd name="T6" fmla="*/ 1559 w 21600"/>
              <a:gd name="T7" fmla="*/ 10800 h 21600"/>
              <a:gd name="T8" fmla="*/ 4816 w 21600"/>
              <a:gd name="T9" fmla="*/ 5984 h 21600"/>
              <a:gd name="T10" fmla="*/ 7914 w 21600"/>
              <a:gd name="T11" fmla="*/ -2388 h 21600"/>
              <a:gd name="T12" fmla="*/ 12986 w 21600"/>
              <a:gd name="T13" fmla="*/ 861 h 21600"/>
              <a:gd name="T14" fmla="*/ 9735 w 21600"/>
              <a:gd name="T15" fmla="*/ 593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158" y="3296"/>
                </a:moveTo>
                <a:cubicBezTo>
                  <a:pt x="5632" y="4068"/>
                  <a:pt x="3119" y="7190"/>
                  <a:pt x="3119" y="10799"/>
                </a:cubicBezTo>
                <a:lnTo>
                  <a:pt x="0" y="10800"/>
                </a:lnTo>
                <a:cubicBezTo>
                  <a:pt x="0" y="5724"/>
                  <a:pt x="3533" y="1334"/>
                  <a:pt x="8491" y="249"/>
                </a:cubicBezTo>
                <a:lnTo>
                  <a:pt x="7914" y="-2388"/>
                </a:lnTo>
                <a:lnTo>
                  <a:pt x="12986" y="861"/>
                </a:lnTo>
                <a:lnTo>
                  <a:pt x="9735" y="5934"/>
                </a:lnTo>
                <a:lnTo>
                  <a:pt x="9158" y="3296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3226" name="AutoShape 74"/>
          <p:cNvSpPr>
            <a:spLocks noChangeArrowheads="1"/>
          </p:cNvSpPr>
          <p:nvPr/>
        </p:nvSpPr>
        <p:spPr bwMode="auto">
          <a:xfrm rot="22840510">
            <a:off x="3643313" y="3154363"/>
            <a:ext cx="646112" cy="692150"/>
          </a:xfrm>
          <a:custGeom>
            <a:avLst/>
            <a:gdLst>
              <a:gd name="G0" fmla="+- -6707134 0 0"/>
              <a:gd name="G1" fmla="+- -11796480 0 0"/>
              <a:gd name="G2" fmla="+- -6707134 0 -11796480"/>
              <a:gd name="G3" fmla="+- 10800 0 0"/>
              <a:gd name="G4" fmla="+- 0 0 -67071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81 0 0"/>
              <a:gd name="G9" fmla="+- 0 0 -11796480"/>
              <a:gd name="G10" fmla="+- 7681 0 2700"/>
              <a:gd name="G11" fmla="cos G10 -6707134"/>
              <a:gd name="G12" fmla="sin G10 -6707134"/>
              <a:gd name="G13" fmla="cos 13500 -6707134"/>
              <a:gd name="G14" fmla="sin 13500 -6707134"/>
              <a:gd name="G15" fmla="+- G11 10800 0"/>
              <a:gd name="G16" fmla="+- G12 10800 0"/>
              <a:gd name="G17" fmla="+- G13 10800 0"/>
              <a:gd name="G18" fmla="+- G14 10800 0"/>
              <a:gd name="G19" fmla="*/ 7681 1 2"/>
              <a:gd name="G20" fmla="+- G19 5400 0"/>
              <a:gd name="G21" fmla="cos G20 -6707134"/>
              <a:gd name="G22" fmla="sin G20 -6707134"/>
              <a:gd name="G23" fmla="+- G21 10800 0"/>
              <a:gd name="G24" fmla="+- G12 G23 G22"/>
              <a:gd name="G25" fmla="+- G22 G23 G11"/>
              <a:gd name="G26" fmla="cos 10800 -6707134"/>
              <a:gd name="G27" fmla="sin 10800 -6707134"/>
              <a:gd name="G28" fmla="cos 7681 -6707134"/>
              <a:gd name="G29" fmla="sin 7681 -67071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67071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81 G39"/>
              <a:gd name="G43" fmla="sin 768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386 w 21600"/>
              <a:gd name="T5" fmla="*/ 4028 h 21600"/>
              <a:gd name="T6" fmla="*/ 1559 w 21600"/>
              <a:gd name="T7" fmla="*/ 10800 h 21600"/>
              <a:gd name="T8" fmla="*/ 4816 w 21600"/>
              <a:gd name="T9" fmla="*/ 5984 h 21600"/>
              <a:gd name="T10" fmla="*/ 7914 w 21600"/>
              <a:gd name="T11" fmla="*/ -2388 h 21600"/>
              <a:gd name="T12" fmla="*/ 12986 w 21600"/>
              <a:gd name="T13" fmla="*/ 861 h 21600"/>
              <a:gd name="T14" fmla="*/ 9735 w 21600"/>
              <a:gd name="T15" fmla="*/ 593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158" y="3296"/>
                </a:moveTo>
                <a:cubicBezTo>
                  <a:pt x="5632" y="4068"/>
                  <a:pt x="3119" y="7190"/>
                  <a:pt x="3119" y="10799"/>
                </a:cubicBezTo>
                <a:lnTo>
                  <a:pt x="0" y="10800"/>
                </a:lnTo>
                <a:cubicBezTo>
                  <a:pt x="0" y="5724"/>
                  <a:pt x="3533" y="1334"/>
                  <a:pt x="8491" y="249"/>
                </a:cubicBezTo>
                <a:lnTo>
                  <a:pt x="7914" y="-2388"/>
                </a:lnTo>
                <a:lnTo>
                  <a:pt x="12986" y="861"/>
                </a:lnTo>
                <a:lnTo>
                  <a:pt x="9735" y="5934"/>
                </a:lnTo>
                <a:lnTo>
                  <a:pt x="9158" y="3296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3227" name="AutoShape 75"/>
          <p:cNvSpPr>
            <a:spLocks noChangeArrowheads="1"/>
          </p:cNvSpPr>
          <p:nvPr/>
        </p:nvSpPr>
        <p:spPr bwMode="auto">
          <a:xfrm rot="25399158">
            <a:off x="4350545" y="3218656"/>
            <a:ext cx="785812" cy="631825"/>
          </a:xfrm>
          <a:custGeom>
            <a:avLst/>
            <a:gdLst>
              <a:gd name="G0" fmla="+- -6707134 0 0"/>
              <a:gd name="G1" fmla="+- -11796480 0 0"/>
              <a:gd name="G2" fmla="+- -6707134 0 -11796480"/>
              <a:gd name="G3" fmla="+- 10800 0 0"/>
              <a:gd name="G4" fmla="+- 0 0 -67071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81 0 0"/>
              <a:gd name="G9" fmla="+- 0 0 -11796480"/>
              <a:gd name="G10" fmla="+- 7681 0 2700"/>
              <a:gd name="G11" fmla="cos G10 -6707134"/>
              <a:gd name="G12" fmla="sin G10 -6707134"/>
              <a:gd name="G13" fmla="cos 13500 -6707134"/>
              <a:gd name="G14" fmla="sin 13500 -6707134"/>
              <a:gd name="G15" fmla="+- G11 10800 0"/>
              <a:gd name="G16" fmla="+- G12 10800 0"/>
              <a:gd name="G17" fmla="+- G13 10800 0"/>
              <a:gd name="G18" fmla="+- G14 10800 0"/>
              <a:gd name="G19" fmla="*/ 7681 1 2"/>
              <a:gd name="G20" fmla="+- G19 5400 0"/>
              <a:gd name="G21" fmla="cos G20 -6707134"/>
              <a:gd name="G22" fmla="sin G20 -6707134"/>
              <a:gd name="G23" fmla="+- G21 10800 0"/>
              <a:gd name="G24" fmla="+- G12 G23 G22"/>
              <a:gd name="G25" fmla="+- G22 G23 G11"/>
              <a:gd name="G26" fmla="cos 10800 -6707134"/>
              <a:gd name="G27" fmla="sin 10800 -6707134"/>
              <a:gd name="G28" fmla="cos 7681 -6707134"/>
              <a:gd name="G29" fmla="sin 7681 -67071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67071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81 G39"/>
              <a:gd name="G43" fmla="sin 768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386 w 21600"/>
              <a:gd name="T5" fmla="*/ 4028 h 21600"/>
              <a:gd name="T6" fmla="*/ 1559 w 21600"/>
              <a:gd name="T7" fmla="*/ 10800 h 21600"/>
              <a:gd name="T8" fmla="*/ 4816 w 21600"/>
              <a:gd name="T9" fmla="*/ 5984 h 21600"/>
              <a:gd name="T10" fmla="*/ 7914 w 21600"/>
              <a:gd name="T11" fmla="*/ -2388 h 21600"/>
              <a:gd name="T12" fmla="*/ 12986 w 21600"/>
              <a:gd name="T13" fmla="*/ 861 h 21600"/>
              <a:gd name="T14" fmla="*/ 9735 w 21600"/>
              <a:gd name="T15" fmla="*/ 593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158" y="3296"/>
                </a:moveTo>
                <a:cubicBezTo>
                  <a:pt x="5632" y="4068"/>
                  <a:pt x="3119" y="7190"/>
                  <a:pt x="3119" y="10799"/>
                </a:cubicBezTo>
                <a:lnTo>
                  <a:pt x="0" y="10800"/>
                </a:lnTo>
                <a:cubicBezTo>
                  <a:pt x="0" y="5724"/>
                  <a:pt x="3533" y="1334"/>
                  <a:pt x="8491" y="249"/>
                </a:cubicBezTo>
                <a:lnTo>
                  <a:pt x="7914" y="-2388"/>
                </a:lnTo>
                <a:lnTo>
                  <a:pt x="12986" y="861"/>
                </a:lnTo>
                <a:lnTo>
                  <a:pt x="9735" y="5934"/>
                </a:lnTo>
                <a:lnTo>
                  <a:pt x="9158" y="3296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3228" name="AutoShape 76"/>
          <p:cNvSpPr>
            <a:spLocks noChangeArrowheads="1"/>
          </p:cNvSpPr>
          <p:nvPr/>
        </p:nvSpPr>
        <p:spPr bwMode="auto">
          <a:xfrm rot="29519670">
            <a:off x="4669632" y="3547269"/>
            <a:ext cx="774700" cy="827087"/>
          </a:xfrm>
          <a:custGeom>
            <a:avLst/>
            <a:gdLst>
              <a:gd name="G0" fmla="+- -6707134 0 0"/>
              <a:gd name="G1" fmla="+- -11796480 0 0"/>
              <a:gd name="G2" fmla="+- -6707134 0 -11796480"/>
              <a:gd name="G3" fmla="+- 10800 0 0"/>
              <a:gd name="G4" fmla="+- 0 0 -67071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81 0 0"/>
              <a:gd name="G9" fmla="+- 0 0 -11796480"/>
              <a:gd name="G10" fmla="+- 7681 0 2700"/>
              <a:gd name="G11" fmla="cos G10 -6707134"/>
              <a:gd name="G12" fmla="sin G10 -6707134"/>
              <a:gd name="G13" fmla="cos 13500 -6707134"/>
              <a:gd name="G14" fmla="sin 13500 -6707134"/>
              <a:gd name="G15" fmla="+- G11 10800 0"/>
              <a:gd name="G16" fmla="+- G12 10800 0"/>
              <a:gd name="G17" fmla="+- G13 10800 0"/>
              <a:gd name="G18" fmla="+- G14 10800 0"/>
              <a:gd name="G19" fmla="*/ 7681 1 2"/>
              <a:gd name="G20" fmla="+- G19 5400 0"/>
              <a:gd name="G21" fmla="cos G20 -6707134"/>
              <a:gd name="G22" fmla="sin G20 -6707134"/>
              <a:gd name="G23" fmla="+- G21 10800 0"/>
              <a:gd name="G24" fmla="+- G12 G23 G22"/>
              <a:gd name="G25" fmla="+- G22 G23 G11"/>
              <a:gd name="G26" fmla="cos 10800 -6707134"/>
              <a:gd name="G27" fmla="sin 10800 -6707134"/>
              <a:gd name="G28" fmla="cos 7681 -6707134"/>
              <a:gd name="G29" fmla="sin 7681 -67071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67071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81 G39"/>
              <a:gd name="G43" fmla="sin 768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386 w 21600"/>
              <a:gd name="T5" fmla="*/ 4028 h 21600"/>
              <a:gd name="T6" fmla="*/ 1559 w 21600"/>
              <a:gd name="T7" fmla="*/ 10800 h 21600"/>
              <a:gd name="T8" fmla="*/ 4816 w 21600"/>
              <a:gd name="T9" fmla="*/ 5984 h 21600"/>
              <a:gd name="T10" fmla="*/ 7914 w 21600"/>
              <a:gd name="T11" fmla="*/ -2388 h 21600"/>
              <a:gd name="T12" fmla="*/ 12986 w 21600"/>
              <a:gd name="T13" fmla="*/ 861 h 21600"/>
              <a:gd name="T14" fmla="*/ 9735 w 21600"/>
              <a:gd name="T15" fmla="*/ 593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158" y="3296"/>
                </a:moveTo>
                <a:cubicBezTo>
                  <a:pt x="5632" y="4068"/>
                  <a:pt x="3119" y="7190"/>
                  <a:pt x="3119" y="10799"/>
                </a:cubicBezTo>
                <a:lnTo>
                  <a:pt x="0" y="10800"/>
                </a:lnTo>
                <a:cubicBezTo>
                  <a:pt x="0" y="5724"/>
                  <a:pt x="3533" y="1334"/>
                  <a:pt x="8491" y="249"/>
                </a:cubicBezTo>
                <a:lnTo>
                  <a:pt x="7914" y="-2388"/>
                </a:lnTo>
                <a:lnTo>
                  <a:pt x="12986" y="861"/>
                </a:lnTo>
                <a:lnTo>
                  <a:pt x="9735" y="5934"/>
                </a:lnTo>
                <a:lnTo>
                  <a:pt x="9158" y="3296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3231" name="AutoShape 79"/>
          <p:cNvSpPr>
            <a:spLocks noChangeArrowheads="1"/>
          </p:cNvSpPr>
          <p:nvPr/>
        </p:nvSpPr>
        <p:spPr bwMode="auto">
          <a:xfrm rot="14156528">
            <a:off x="3924300" y="2779713"/>
            <a:ext cx="2879725" cy="1152525"/>
          </a:xfrm>
          <a:prstGeom prst="curvedUpArrow">
            <a:avLst>
              <a:gd name="adj1" fmla="val 7507"/>
              <a:gd name="adj2" fmla="val 44362"/>
              <a:gd name="adj3" fmla="val 34574"/>
            </a:avLst>
          </a:prstGeom>
          <a:gradFill rotWithShape="1">
            <a:gsLst>
              <a:gs pos="0">
                <a:srgbClr val="CC0000"/>
              </a:gs>
              <a:gs pos="5000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3232" name="AutoShape 80"/>
          <p:cNvSpPr>
            <a:spLocks noChangeArrowheads="1"/>
          </p:cNvSpPr>
          <p:nvPr/>
        </p:nvSpPr>
        <p:spPr bwMode="auto">
          <a:xfrm rot="-4662057">
            <a:off x="1716881" y="2991644"/>
            <a:ext cx="2643188" cy="1104900"/>
          </a:xfrm>
          <a:prstGeom prst="curvedDownArrow">
            <a:avLst>
              <a:gd name="adj1" fmla="val 10710"/>
              <a:gd name="adj2" fmla="val 58422"/>
              <a:gd name="adj3" fmla="val 2769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3233" name="Rectangle 81"/>
          <p:cNvSpPr>
            <a:spLocks noChangeArrowheads="1"/>
          </p:cNvSpPr>
          <p:nvPr/>
        </p:nvSpPr>
        <p:spPr bwMode="auto">
          <a:xfrm>
            <a:off x="6660232" y="764704"/>
            <a:ext cx="24837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err="1" smtClean="0"/>
              <a:t>Нумерація</a:t>
            </a:r>
            <a:r>
              <a:rPr lang="ru-RU" sz="2400" b="1" dirty="0" smtClean="0"/>
              <a:t> </a:t>
            </a:r>
            <a:r>
              <a:rPr lang="ru-RU" sz="2400" b="1" dirty="0"/>
              <a:t>зон, </a:t>
            </a:r>
            <a:r>
              <a:rPr lang="ru-RU" sz="2400" b="1" dirty="0" err="1" smtClean="0"/>
              <a:t>починаеться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позиції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подаючого</a:t>
            </a:r>
            <a:r>
              <a:rPr lang="ru-RU" sz="2400" b="1" dirty="0" smtClean="0"/>
              <a:t> (1</a:t>
            </a:r>
            <a:r>
              <a:rPr lang="ru-RU" sz="2400" b="1" dirty="0"/>
              <a:t>) и </a:t>
            </a:r>
            <a:r>
              <a:rPr lang="ru-RU" sz="2400" b="1" dirty="0" err="1" smtClean="0"/>
              <a:t>далі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проти</a:t>
            </a:r>
            <a:r>
              <a:rPr lang="ru-RU" sz="2400" b="1" dirty="0" smtClean="0"/>
              <a:t> </a:t>
            </a:r>
            <a:r>
              <a:rPr lang="ru-RU" sz="2400" b="1" dirty="0" smtClean="0">
                <a:hlinkClick r:id="rId2" action="ppaction://hlinksldjump"/>
              </a:rPr>
              <a:t> </a:t>
            </a:r>
            <a:r>
              <a:rPr lang="ru-RU" sz="2400" b="1" dirty="0" err="1" smtClean="0"/>
              <a:t>часової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стрілки</a:t>
            </a:r>
            <a:endParaRPr lang="ru-RU" sz="2400" dirty="0"/>
          </a:p>
          <a:p>
            <a:pPr algn="ctr"/>
            <a:r>
              <a:rPr lang="ru-RU" sz="2400" b="1" dirty="0"/>
              <a:t>1 – </a:t>
            </a:r>
            <a:r>
              <a:rPr lang="ru-RU" sz="2400" b="1" dirty="0" err="1" smtClean="0"/>
              <a:t>подаючий</a:t>
            </a:r>
            <a:endParaRPr lang="ru-RU" sz="2400" b="1" dirty="0"/>
          </a:p>
          <a:p>
            <a:pPr algn="ctr"/>
            <a:r>
              <a:rPr lang="ru-RU" sz="2400" b="1" dirty="0"/>
              <a:t>2,4 – </a:t>
            </a:r>
            <a:r>
              <a:rPr lang="ru-RU" sz="2400" b="1" dirty="0" err="1" smtClean="0"/>
              <a:t>нападаючий</a:t>
            </a:r>
            <a:endParaRPr lang="ru-RU" sz="2400" b="1" dirty="0"/>
          </a:p>
          <a:p>
            <a:pPr algn="ctr"/>
            <a:r>
              <a:rPr lang="ru-RU" sz="2400" b="1" dirty="0"/>
              <a:t>3 – </a:t>
            </a:r>
            <a:r>
              <a:rPr lang="ru-RU" sz="2400" b="1" dirty="0" err="1" smtClean="0"/>
              <a:t>св</a:t>
            </a:r>
            <a:r>
              <a:rPr lang="ru-RU" sz="2400" b="1" dirty="0" smtClean="0"/>
              <a:t>*</a:t>
            </a:r>
            <a:r>
              <a:rPr lang="ru-RU" sz="2400" b="1" dirty="0" err="1" smtClean="0"/>
              <a:t>язуючий</a:t>
            </a:r>
            <a:endParaRPr lang="ru-RU" sz="2400" b="1" dirty="0"/>
          </a:p>
          <a:p>
            <a:pPr algn="ctr"/>
            <a:r>
              <a:rPr lang="ru-RU" sz="2400" b="1" dirty="0"/>
              <a:t>5,6- </a:t>
            </a:r>
            <a:r>
              <a:rPr lang="ru-RU" sz="2400" b="1" dirty="0" err="1" smtClean="0"/>
              <a:t>захисники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err="1" smtClean="0"/>
              <a:t>блокуючі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33234" name="Rectangle 82"/>
          <p:cNvSpPr>
            <a:spLocks noChangeArrowheads="1"/>
          </p:cNvSpPr>
          <p:nvPr/>
        </p:nvSpPr>
        <p:spPr bwMode="auto">
          <a:xfrm>
            <a:off x="0" y="1988840"/>
            <a:ext cx="2088356" cy="30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err="1" smtClean="0"/>
              <a:t>Якщо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виграється</a:t>
            </a:r>
            <a:r>
              <a:rPr lang="ru-RU" sz="2400" b="1" dirty="0" smtClean="0"/>
              <a:t> </a:t>
            </a:r>
            <a:r>
              <a:rPr lang="ru-RU" sz="2400" b="1" dirty="0"/>
              <a:t>очко при </a:t>
            </a:r>
            <a:r>
              <a:rPr lang="ru-RU" sz="2400" b="1" dirty="0" err="1" smtClean="0"/>
              <a:t>чужій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подачі</a:t>
            </a:r>
            <a:r>
              <a:rPr lang="ru-RU" sz="2400" b="1" dirty="0" smtClean="0"/>
              <a:t>, </a:t>
            </a:r>
            <a:r>
              <a:rPr lang="ru-RU" sz="2400" b="1" dirty="0"/>
              <a:t>то </a:t>
            </a:r>
            <a:r>
              <a:rPr lang="ru-RU" sz="2400" b="1" dirty="0" err="1" smtClean="0"/>
              <a:t>ігроки</a:t>
            </a:r>
            <a:r>
              <a:rPr lang="ru-RU" sz="2400" b="1" dirty="0"/>
              <a:t>, </a:t>
            </a:r>
            <a:r>
              <a:rPr lang="ru-RU" sz="2400" b="1" dirty="0" err="1" smtClean="0"/>
              <a:t>рухаються</a:t>
            </a:r>
            <a:r>
              <a:rPr lang="ru-RU" sz="2400" b="1" dirty="0" smtClean="0"/>
              <a:t> </a:t>
            </a:r>
            <a:r>
              <a:rPr lang="ru-RU" sz="2400" b="1" dirty="0"/>
              <a:t>по </a:t>
            </a:r>
            <a:r>
              <a:rPr lang="ru-RU" sz="2400" b="1" dirty="0" err="1" smtClean="0"/>
              <a:t>часовій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стрелці</a:t>
            </a:r>
            <a:r>
              <a:rPr lang="ru-RU" sz="2400" b="1" dirty="0" smtClean="0"/>
              <a:t> </a:t>
            </a:r>
            <a:r>
              <a:rPr lang="ru-RU" sz="2400" b="1" dirty="0"/>
              <a:t>, </a:t>
            </a:r>
            <a:r>
              <a:rPr lang="ru-RU" sz="2400" b="1" dirty="0" err="1" smtClean="0"/>
              <a:t>переходять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err="1" smtClean="0"/>
              <a:t>інщі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зони</a:t>
            </a:r>
            <a:endParaRPr lang="ru-RU" sz="2400" b="1" dirty="0"/>
          </a:p>
        </p:txBody>
      </p:sp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3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3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3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3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3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3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3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3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3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43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433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433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433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433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433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433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4332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4332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433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433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 tmFilter="0, 0; .2, .5; .8, .5; 1, 0"/>
                                        <p:tgtEl>
                                          <p:spTgt spid="433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000" autoRev="1" fill="hold"/>
                                        <p:tgtEl>
                                          <p:spTgt spid="433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3" presetClass="exit" presetSubtype="1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2000"/>
                                        <p:tgtEl>
                                          <p:spTgt spid="433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433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5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3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3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3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3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3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3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2000"/>
                                        <p:tgtEl>
                                          <p:spTgt spid="43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500"/>
                            </p:stCondLst>
                            <p:childTnLst>
                              <p:par>
                                <p:cTn id="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33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33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33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33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33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33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33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33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33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33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33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332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2000"/>
                                        <p:tgtEl>
                                          <p:spTgt spid="433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3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4" dur="2000"/>
                                        <p:tgtEl>
                                          <p:spTgt spid="433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7" dur="2000"/>
                                        <p:tgtEl>
                                          <p:spTgt spid="433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0" dur="2000"/>
                                        <p:tgtEl>
                                          <p:spTgt spid="433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3" dur="2000"/>
                                        <p:tgtEl>
                                          <p:spTgt spid="433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6" dur="2000"/>
                                        <p:tgtEl>
                                          <p:spTgt spid="433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9" dur="2000"/>
                                        <p:tgtEl>
                                          <p:spTgt spid="433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2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20231E-7 L -0.08264 -0.0365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33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8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532 L -0.09428 0.05249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433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2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8208E-6 L 0.00382 -0.1521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433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104E-6 L 0.09462 -0.04185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33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0.0908 0.0476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33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2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4 L 0.00816 0.1470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33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216" grpId="0" animBg="1"/>
      <p:bldP spid="433216" grpId="1" animBg="1"/>
      <p:bldP spid="433216" grpId="2" animBg="1"/>
      <p:bldP spid="433217" grpId="0" animBg="1"/>
      <p:bldP spid="433217" grpId="1" animBg="1"/>
      <p:bldP spid="433217" grpId="2" animBg="1"/>
      <p:bldP spid="433218" grpId="0" animBg="1"/>
      <p:bldP spid="433218" grpId="1" animBg="1"/>
      <p:bldP spid="433218" grpId="2" animBg="1"/>
      <p:bldP spid="433219" grpId="0" animBg="1"/>
      <p:bldP spid="433219" grpId="1" animBg="1"/>
      <p:bldP spid="433219" grpId="2" animBg="1"/>
      <p:bldP spid="433220" grpId="0" animBg="1"/>
      <p:bldP spid="433220" grpId="1" animBg="1"/>
      <p:bldP spid="433220" grpId="2" animBg="1"/>
      <p:bldP spid="433221" grpId="0" animBg="1"/>
      <p:bldP spid="433221" grpId="1" animBg="1"/>
      <p:bldP spid="433221" grpId="2" animBg="1"/>
      <p:bldP spid="433223" grpId="0" animBg="1"/>
      <p:bldP spid="433223" grpId="1" animBg="1"/>
      <p:bldP spid="433223" grpId="2" animBg="1"/>
      <p:bldP spid="433224" grpId="0" animBg="1"/>
      <p:bldP spid="433224" grpId="1" animBg="1"/>
      <p:bldP spid="433224" grpId="2" animBg="1"/>
      <p:bldP spid="433225" grpId="0" animBg="1"/>
      <p:bldP spid="433225" grpId="1" animBg="1"/>
      <p:bldP spid="433225" grpId="2" animBg="1"/>
      <p:bldP spid="433226" grpId="0" animBg="1"/>
      <p:bldP spid="433226" grpId="1" animBg="1"/>
      <p:bldP spid="433226" grpId="2" animBg="1"/>
      <p:bldP spid="433227" grpId="0" animBg="1"/>
      <p:bldP spid="433227" grpId="1" animBg="1"/>
      <p:bldP spid="433227" grpId="2" animBg="1"/>
      <p:bldP spid="433228" grpId="0" animBg="1"/>
      <p:bldP spid="433228" grpId="1" animBg="1"/>
      <p:bldP spid="433228" grpId="2" animBg="1"/>
      <p:bldP spid="433231" grpId="0" animBg="1"/>
      <p:bldP spid="433231" grpId="1" animBg="1"/>
      <p:bldP spid="433232" grpId="0" animBg="1"/>
      <p:bldP spid="433232" grpId="1" animBg="1"/>
      <p:bldP spid="433233" grpId="0"/>
      <p:bldP spid="433233" grpId="1"/>
      <p:bldP spid="4332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3322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Підведення підсумку:</a:t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-Хто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був засновником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волейбола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Яка вага  м*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яча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Який розмір</a:t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-Скільки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ігроків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команді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305800" cy="652534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Задачі уроку:</a:t>
            </a:r>
            <a:b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Ознайомити з історію розвитку волейболу.</a:t>
            </a:r>
            <a:b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Повторити техніку виконання передач та прийомів волейбольного м*</a:t>
            </a:r>
            <a:r>
              <a:rPr lang="uk-UA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яча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b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Закріпити техніку виконання верхньої прямої подачі.</a:t>
            </a:r>
            <a:b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Виховувати почуття командної гри.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692696"/>
          <a:ext cx="3205564" cy="2376264"/>
        </p:xfrm>
        <a:graphic>
          <a:graphicData uri="http://schemas.openxmlformats.org/presentationml/2006/ole">
            <p:oleObj spid="_x0000_s1026" name="Точечный рисунок" r:id="rId3" imgW="1142857" imgH="885949" progId="PBrush">
              <p:embed/>
            </p:oleObj>
          </a:graphicData>
        </a:graphic>
      </p:graphicFrame>
      <p:pic>
        <p:nvPicPr>
          <p:cNvPr id="4" name="Picture 11" descr="п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996952"/>
            <a:ext cx="2756394" cy="2155111"/>
          </a:xfrm>
          <a:prstGeom prst="rect">
            <a:avLst/>
          </a:prstGeom>
          <a:noFill/>
        </p:spPr>
      </p:pic>
      <p:pic>
        <p:nvPicPr>
          <p:cNvPr id="5" name="Picture 14" descr="п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4674" y="4725144"/>
            <a:ext cx="3123470" cy="2117118"/>
          </a:xfrm>
          <a:prstGeom prst="rect">
            <a:avLst/>
          </a:prstGeom>
          <a:noFill/>
        </p:spPr>
      </p:pic>
      <p:pic>
        <p:nvPicPr>
          <p:cNvPr id="6" name="Picture 13" descr="п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924944"/>
            <a:ext cx="3195152" cy="2304256"/>
          </a:xfrm>
          <a:prstGeom prst="rect">
            <a:avLst/>
          </a:prstGeom>
          <a:noFill/>
        </p:spPr>
      </p:pic>
      <p:pic>
        <p:nvPicPr>
          <p:cNvPr id="7" name="Picture 12" descr="п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052736"/>
            <a:ext cx="2549104" cy="1907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</a:t>
            </a:r>
            <a:r>
              <a:rPr lang="uk-UA" sz="7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Волейбол 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763E-6 L 0.13003 -0.214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82659E-7 L -0.17882 -0.183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9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6069E-6 C 0.01164 0.03792 0.02917 0.07792 0.04323 0.09411 C 0.06459 0.11977 0.08507 0.12994 0.08907 0.1163 C 0.09237 0.10312 0.07796 0.07168 0.05678 0.04648 C 0.04254 0.03029 0.0165 0.01919 -0.00625 0.01757 C -0.02829 0.01919 -0.0552 0.03029 -0.06927 0.04648 C -0.09062 0.07168 -0.10451 0.10312 -0.10069 0.1163 C -0.0967 0.12994 -0.07638 0.11977 -0.0559 0.09411 C -0.04166 0.07792 -0.02361 0.03792 -0.01267 -1.56069E-6 C -0.00086 -0.04023 0.00712 -0.09248 0.00712 -0.12578 C 0.00712 -0.17711 0.00174 -0.21618 -0.00625 -0.21618 C -0.01336 -0.21618 -0.01979 -0.17711 -0.01979 -0.12578 C -0.01979 -0.09248 -0.01111 -0.04023 -4.44444E-6 -1.56069E-6 Z " pathEditMode="relative" rAng="0" ptsTypes="fffffffffffff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23699E-6 L 0.13455 -0.1907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" presetClass="exit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6 -1.79191E-6 L -0.13541 -0.19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100"/>
                            </p:stCondLst>
                            <p:childTnLst>
                              <p:par>
                                <p:cTn id="46" presetID="3" presetClass="exit" presetSubtype="1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05800" cy="1143000"/>
          </a:xfrm>
        </p:spPr>
        <p:txBody>
          <a:bodyPr/>
          <a:lstStyle/>
          <a:p>
            <a:r>
              <a:rPr lang="uk-UA" dirty="0" smtClean="0">
                <a:ln>
                  <a:solidFill>
                    <a:sysClr val="windowText" lastClr="000000"/>
                  </a:solidFill>
                </a:ln>
                <a:effectLst>
                  <a:reflection blurRad="6350" stA="60000" endA="900" endPos="58000" dir="5400000" sy="-100000" algn="bl" rotWithShape="0"/>
                </a:effectLst>
              </a:rPr>
              <a:t>Історична довідка</a:t>
            </a:r>
            <a:endParaRPr lang="ru-RU" dirty="0">
              <a:ln>
                <a:solidFill>
                  <a:sysClr val="windowText" lastClr="000000"/>
                </a:solidFill>
              </a:ln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" name="Picture 8" descr="morg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57325"/>
            <a:ext cx="3986213" cy="5400675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4355976" y="141277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Уільям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Дж. Морган –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засновник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волейболу.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офіційною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датою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народження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цієї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вважається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1895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  Волейбол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отримав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початок  в США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називався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мінтонет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перекладі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англійської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означає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летючій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м*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яч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».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port2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4535487" cy="2808288"/>
          </a:xfrm>
          <a:prstGeom prst="rect">
            <a:avLst/>
          </a:prstGeom>
          <a:noFill/>
        </p:spPr>
      </p:pic>
      <p:pic>
        <p:nvPicPr>
          <p:cNvPr id="4" name="Picture 9" descr="Фото 1921 г. Студенты СГПУ за игрой в волейб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51275" y="3357563"/>
            <a:ext cx="4965700" cy="287972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3" name="Picture 5" descr="voleyball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353425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Игра в волейбол 30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53008"/>
            <a:ext cx="8006828" cy="58003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514432"/>
          </a:xfrm>
        </p:spPr>
        <p:txBody>
          <a:bodyPr>
            <a:normAutofit fontScale="90000"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Окружність м*</a:t>
            </a:r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яча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65-67 см</a:t>
            </a:r>
            <a:b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Вага 260-270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5" descr="Волейбол. Подготов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567" y="2060575"/>
            <a:ext cx="6083753" cy="46323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Прийоми та передачі </a:t>
            </a:r>
            <a:b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зверху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2" descr="C:\Users\User\Desktop\priem_myacha_sverhu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7"/>
            <a:ext cx="9144000" cy="381642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228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Поток</vt:lpstr>
      <vt:lpstr>Точечный рисунок</vt:lpstr>
      <vt:lpstr>Урок Фізичної культури в 10 класі </vt:lpstr>
      <vt:lpstr>Задачі уроку: 1. Ознайомити з історію розвитку волейболу. 2. Повторити техніку виконання передач та прийомів волейбольного м*яча. 3. Закріпити техніку виконання верхньої прямої подачі. 4. Виховувати почуття командної гри.  </vt:lpstr>
      <vt:lpstr>                  Волейбол  </vt:lpstr>
      <vt:lpstr>Історична довідка</vt:lpstr>
      <vt:lpstr>Слайд 5</vt:lpstr>
      <vt:lpstr>Слайд 6</vt:lpstr>
      <vt:lpstr>Слайд 7</vt:lpstr>
      <vt:lpstr>Окружність м*яча  65-67 см   Вага 260-270 гр</vt:lpstr>
      <vt:lpstr>Прийоми та передачі  зверху</vt:lpstr>
      <vt:lpstr>Прийом та передача м*яча знизу</vt:lpstr>
      <vt:lpstr>Нижня пряма подача</vt:lpstr>
      <vt:lpstr>Слайд 12</vt:lpstr>
      <vt:lpstr>Слайд 13</vt:lpstr>
      <vt:lpstr>Підведення підсумку:   -Хто був засновником волейбола.   - Яка вага  м*яча   - Який розмір   -Скільки ігроків в команді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20</cp:revision>
  <dcterms:modified xsi:type="dcterms:W3CDTF">2017-03-01T23:54:07Z</dcterms:modified>
</cp:coreProperties>
</file>