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9" r:id="rId14"/>
    <p:sldId id="268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96187" autoAdjust="0"/>
  </p:normalViewPr>
  <p:slideViewPr>
    <p:cSldViewPr snapToGrid="0">
      <p:cViewPr varScale="1">
        <p:scale>
          <a:sx n="63" d="100"/>
          <a:sy n="63" d="100"/>
        </p:scale>
        <p:origin x="84" y="9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3EB7C-C409-4EAC-A5E8-465BF905DC83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5B77-80F4-4086-9582-85A112574D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749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3EB7C-C409-4EAC-A5E8-465BF905DC83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5B77-80F4-4086-9582-85A112574D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329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3EB7C-C409-4EAC-A5E8-465BF905DC83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5B77-80F4-4086-9582-85A112574D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942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3EB7C-C409-4EAC-A5E8-465BF905DC83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5B77-80F4-4086-9582-85A112574D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799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3EB7C-C409-4EAC-A5E8-465BF905DC83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5B77-80F4-4086-9582-85A112574D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635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3EB7C-C409-4EAC-A5E8-465BF905DC83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5B77-80F4-4086-9582-85A112574D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669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3EB7C-C409-4EAC-A5E8-465BF905DC83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5B77-80F4-4086-9582-85A112574D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566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3EB7C-C409-4EAC-A5E8-465BF905DC83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5B77-80F4-4086-9582-85A112574D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32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3EB7C-C409-4EAC-A5E8-465BF905DC83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5B77-80F4-4086-9582-85A112574D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436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3EB7C-C409-4EAC-A5E8-465BF905DC83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5B77-80F4-4086-9582-85A112574D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689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3EB7C-C409-4EAC-A5E8-465BF905DC83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5B77-80F4-4086-9582-85A112574D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770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3EB7C-C409-4EAC-A5E8-465BF905DC83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D5B77-80F4-4086-9582-85A112574D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667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0" y="0"/>
            <a:ext cx="12192000" cy="6858000"/>
            <a:chOff x="431800" y="0"/>
            <a:chExt cx="10972800" cy="6858000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800" y="0"/>
              <a:ext cx="10972800" cy="6858000"/>
            </a:xfrm>
            <a:prstGeom prst="rect">
              <a:avLst/>
            </a:prstGeom>
          </p:spPr>
        </p:pic>
        <p:grpSp>
          <p:nvGrpSpPr>
            <p:cNvPr id="8" name="Группа 7"/>
            <p:cNvGrpSpPr/>
            <p:nvPr/>
          </p:nvGrpSpPr>
          <p:grpSpPr>
            <a:xfrm>
              <a:off x="939800" y="225380"/>
              <a:ext cx="10312400" cy="1578727"/>
              <a:chOff x="939800" y="225380"/>
              <a:chExt cx="10312400" cy="1578727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3022600" y="225380"/>
                <a:ext cx="46101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b="1" i="1" dirty="0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26 листопада</a:t>
                </a:r>
              </a:p>
              <a:p>
                <a:pPr algn="ctr"/>
                <a:r>
                  <a:rPr lang="ru-RU" sz="2400" b="1" i="1" dirty="0" err="1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Класна</a:t>
                </a:r>
                <a:r>
                  <a:rPr lang="ru-RU" sz="2400" b="1" i="1" dirty="0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 робота</a:t>
                </a:r>
                <a:endParaRPr lang="ru-RU" sz="2400" b="1" i="1" dirty="0">
                  <a:solidFill>
                    <a:srgbClr val="FFFF00"/>
                  </a:solidFill>
                  <a:latin typeface="+mj-lt"/>
                  <a:cs typeface="FreesiaUPC" panose="020B0604020202020204" pitchFamily="34" charset="-34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939800" y="1065443"/>
                <a:ext cx="103124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400" b="1" dirty="0">
                    <a:solidFill>
                      <a:schemeClr val="bg1"/>
                    </a:solidFill>
                  </a:rPr>
                  <a:t>Тема:</a:t>
                </a:r>
                <a:r>
                  <a:rPr lang="uk-UA" sz="2400" dirty="0">
                    <a:solidFill>
                      <a:schemeClr val="bg1"/>
                    </a:solidFill>
                  </a:rPr>
                  <a:t> Підсумковий урок з теми «</a:t>
                </a:r>
                <a:r>
                  <a:rPr lang="uk-UA" sz="2400" dirty="0" err="1">
                    <a:solidFill>
                      <a:schemeClr val="bg1"/>
                    </a:solidFill>
                  </a:rPr>
                  <a:t>Показникова</a:t>
                </a:r>
                <a:r>
                  <a:rPr lang="uk-UA" sz="2400" dirty="0">
                    <a:solidFill>
                      <a:schemeClr val="bg1"/>
                    </a:solidFill>
                  </a:rPr>
                  <a:t> та логарифмічна функції»</a:t>
                </a:r>
                <a:endParaRPr lang="ru-RU" sz="2400" dirty="0">
                  <a:solidFill>
                    <a:schemeClr val="bg1"/>
                  </a:solidFill>
                </a:endParaRPr>
              </a:p>
              <a:p>
                <a:endParaRPr lang="ru-RU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13" name="Прямоугольник 12"/>
          <p:cNvSpPr/>
          <p:nvPr/>
        </p:nvSpPr>
        <p:spPr>
          <a:xfrm>
            <a:off x="9080500" y="2307253"/>
            <a:ext cx="2044700" cy="403187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1434775"/>
            <a:ext cx="10363200" cy="1006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lnSpc>
                <a:spcPct val="200000"/>
              </a:lnSpc>
              <a:spcAft>
                <a:spcPts val="1200"/>
              </a:spcAft>
            </a:pPr>
            <a:r>
              <a:rPr lang="uk-UA" sz="1600" b="1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Епіграф до уроку:</a:t>
            </a:r>
            <a:r>
              <a:rPr lang="uk-UA" sz="1600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Математика - наука молодих. Інакше й не може бути. Заняття математикою – це така гімнастика розуму, для якої потрібна вся гнучкість і вся витривалість молодості. Н. Вінер</a:t>
            </a:r>
            <a:endParaRPr lang="ru-RU" sz="1600" i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347200" y="2172789"/>
            <a:ext cx="3479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lnSpc>
                <a:spcPct val="200000"/>
              </a:lnSpc>
              <a:spcAft>
                <a:spcPts val="1200"/>
              </a:spcAft>
            </a:pPr>
            <a:r>
              <a:rPr lang="uk-UA" sz="14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lang="uk-UA" sz="1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важні</a:t>
            </a:r>
            <a:endParaRPr lang="ru-RU" sz="14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200000"/>
              </a:lnSpc>
              <a:spcAft>
                <a:spcPts val="1200"/>
              </a:spcAft>
            </a:pPr>
            <a:r>
              <a:rPr lang="uk-UA" sz="14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1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ерйозні</a:t>
            </a:r>
            <a:endParaRPr lang="ru-RU" sz="14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200000"/>
              </a:lnSpc>
              <a:spcAft>
                <a:spcPts val="1200"/>
              </a:spcAft>
            </a:pPr>
            <a:r>
              <a:rPr lang="uk-UA" sz="14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uk-UA" sz="1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ривітн</a:t>
            </a:r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</a:t>
            </a:r>
            <a:r>
              <a:rPr lang="uk-UA" sz="1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en-US" sz="1400" b="1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200000"/>
              </a:lnSpc>
              <a:spcAft>
                <a:spcPts val="1200"/>
              </a:spcAft>
            </a:pPr>
            <a:r>
              <a:rPr lang="uk-UA" sz="14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</a:t>
            </a:r>
            <a:r>
              <a:rPr lang="uk-UA" sz="1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нтегровані</a:t>
            </a:r>
            <a:endParaRPr lang="ru-RU" sz="14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200000"/>
              </a:lnSpc>
              <a:spcAft>
                <a:spcPts val="1200"/>
              </a:spcAft>
            </a:pPr>
            <a:r>
              <a:rPr lang="uk-UA" sz="14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1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видкі</a:t>
            </a:r>
            <a:endParaRPr lang="ru-RU" sz="14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200000"/>
              </a:lnSpc>
              <a:spcAft>
                <a:spcPts val="1200"/>
              </a:spcAft>
            </a:pPr>
            <a:r>
              <a:rPr lang="uk-UA" sz="14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uk-UA" sz="1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еординарні</a:t>
            </a:r>
            <a:endParaRPr lang="ru-RU" sz="14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200000"/>
              </a:lnSpc>
              <a:spcAft>
                <a:spcPts val="1200"/>
              </a:spcAft>
            </a:pPr>
            <a:r>
              <a:rPr lang="uk-UA" sz="14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</a:t>
            </a:r>
            <a:r>
              <a:rPr lang="uk-UA" sz="1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нформовані</a:t>
            </a:r>
            <a:endParaRPr lang="ru-RU" sz="14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2300" y="3260263"/>
            <a:ext cx="6197600" cy="214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111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0"/>
            <a:ext cx="12192000" cy="6858000"/>
            <a:chOff x="431800" y="0"/>
            <a:chExt cx="10972800" cy="6858000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800" y="0"/>
              <a:ext cx="10972800" cy="6858000"/>
            </a:xfrm>
            <a:prstGeom prst="rect">
              <a:avLst/>
            </a:prstGeom>
          </p:spPr>
        </p:pic>
        <p:grpSp>
          <p:nvGrpSpPr>
            <p:cNvPr id="4" name="Группа 3"/>
            <p:cNvGrpSpPr/>
            <p:nvPr/>
          </p:nvGrpSpPr>
          <p:grpSpPr>
            <a:xfrm>
              <a:off x="1024891" y="225380"/>
              <a:ext cx="10312400" cy="2984050"/>
              <a:chOff x="1024891" y="225380"/>
              <a:chExt cx="10312400" cy="298405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3022600" y="225380"/>
                <a:ext cx="46101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b="1" i="1" dirty="0" smtClean="0">
                    <a:solidFill>
                      <a:schemeClr val="bg1"/>
                    </a:solidFill>
                    <a:latin typeface="+mj-lt"/>
                    <a:cs typeface="FreesiaUPC" panose="020B0604020202020204" pitchFamily="34" charset="-34"/>
                  </a:rPr>
                  <a:t>26 листопада</a:t>
                </a:r>
              </a:p>
              <a:p>
                <a:pPr algn="ctr"/>
                <a:r>
                  <a:rPr lang="ru-RU" sz="2400" b="1" i="1" dirty="0" err="1" smtClean="0">
                    <a:solidFill>
                      <a:schemeClr val="bg1"/>
                    </a:solidFill>
                    <a:latin typeface="+mj-lt"/>
                    <a:cs typeface="FreesiaUPC" panose="020B0604020202020204" pitchFamily="34" charset="-34"/>
                  </a:rPr>
                  <a:t>Класна</a:t>
                </a:r>
                <a:r>
                  <a:rPr lang="ru-RU" sz="2400" b="1" i="1" dirty="0" smtClean="0">
                    <a:solidFill>
                      <a:schemeClr val="bg1"/>
                    </a:solidFill>
                    <a:latin typeface="+mj-lt"/>
                    <a:cs typeface="FreesiaUPC" panose="020B0604020202020204" pitchFamily="34" charset="-34"/>
                  </a:rPr>
                  <a:t> робота</a:t>
                </a:r>
                <a:endParaRPr lang="ru-RU" sz="2400" b="1" i="1" dirty="0">
                  <a:solidFill>
                    <a:schemeClr val="bg1"/>
                  </a:solidFill>
                  <a:latin typeface="+mj-lt"/>
                  <a:cs typeface="FreesiaUPC" panose="020B0604020202020204" pitchFamily="34" charset="-34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024891" y="993439"/>
                <a:ext cx="10312400" cy="2215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400" b="1" dirty="0" err="1">
                    <a:solidFill>
                      <a:schemeClr val="bg1"/>
                    </a:solidFill>
                  </a:rPr>
                  <a:t>Тема:Застосування</a:t>
                </a:r>
                <a:r>
                  <a:rPr lang="uk-UA" sz="2400" b="1" dirty="0">
                    <a:solidFill>
                      <a:schemeClr val="bg1"/>
                    </a:solidFill>
                  </a:rPr>
                  <a:t> логарифмічної та </a:t>
                </a:r>
                <a:r>
                  <a:rPr lang="uk-UA" sz="2400" b="1" dirty="0" err="1">
                    <a:solidFill>
                      <a:schemeClr val="bg1"/>
                    </a:solidFill>
                  </a:rPr>
                  <a:t>показникової</a:t>
                </a:r>
                <a:r>
                  <a:rPr lang="uk-UA" sz="2400" b="1" dirty="0">
                    <a:solidFill>
                      <a:schemeClr val="bg1"/>
                    </a:solidFill>
                  </a:rPr>
                  <a:t> функцій до розв’язування</a:t>
                </a:r>
                <a:endParaRPr lang="ru-RU" sz="2400" dirty="0">
                  <a:solidFill>
                    <a:schemeClr val="bg1"/>
                  </a:solidFill>
                </a:endParaRPr>
              </a:p>
              <a:p>
                <a:r>
                  <a:rPr lang="uk-UA" sz="2400" b="1" dirty="0">
                    <a:solidFill>
                      <a:schemeClr val="bg1"/>
                    </a:solidFill>
                  </a:rPr>
                  <a:t> </a:t>
                </a:r>
                <a:r>
                  <a:rPr lang="uk-UA" sz="2400" b="1" dirty="0" smtClean="0">
                    <a:solidFill>
                      <a:schemeClr val="bg1"/>
                    </a:solidFill>
                  </a:rPr>
                  <a:t>прикладних </a:t>
                </a:r>
                <a:r>
                  <a:rPr lang="uk-UA" sz="2400" b="1" dirty="0">
                    <a:solidFill>
                      <a:schemeClr val="bg1"/>
                    </a:solidFill>
                  </a:rPr>
                  <a:t>задач</a:t>
                </a:r>
                <a:r>
                  <a:rPr lang="uk-UA" sz="2400" b="1" dirty="0" smtClean="0">
                    <a:solidFill>
                      <a:schemeClr val="bg1"/>
                    </a:solidFill>
                  </a:rPr>
                  <a:t>.</a:t>
                </a:r>
                <a:endParaRPr lang="en-US" sz="2400" b="1" dirty="0" smtClean="0">
                  <a:solidFill>
                    <a:schemeClr val="bg1"/>
                  </a:solidFill>
                </a:endParaRPr>
              </a:p>
              <a:p>
                <a:r>
                  <a:rPr lang="uk-UA" sz="2400" b="1" dirty="0">
                    <a:solidFill>
                      <a:srgbClr val="FFFF00"/>
                    </a:solidFill>
                  </a:rPr>
                  <a:t>Епіграф до уроку</a:t>
                </a:r>
                <a:r>
                  <a:rPr lang="uk-UA" sz="2400" dirty="0">
                    <a:solidFill>
                      <a:srgbClr val="FFFF00"/>
                    </a:solidFill>
                  </a:rPr>
                  <a:t>: « Яка наука може бути</a:t>
                </a:r>
                <a:r>
                  <a:rPr lang="ru-RU" sz="2400" dirty="0">
                    <a:solidFill>
                      <a:srgbClr val="FFFF00"/>
                    </a:solidFill>
                  </a:rPr>
                  <a:t> </a:t>
                </a:r>
                <a:r>
                  <a:rPr lang="ru-RU" sz="2400" dirty="0" err="1">
                    <a:solidFill>
                      <a:srgbClr val="FFFF00"/>
                    </a:solidFill>
                  </a:rPr>
                  <a:t>більш</a:t>
                </a:r>
                <a:r>
                  <a:rPr lang="ru-RU" sz="2400" dirty="0">
                    <a:solidFill>
                      <a:srgbClr val="FFFF00"/>
                    </a:solidFill>
                  </a:rPr>
                  <a:t> благородно</a:t>
                </a:r>
                <a:r>
                  <a:rPr lang="uk-UA" sz="2400" dirty="0">
                    <a:solidFill>
                      <a:srgbClr val="FFFF00"/>
                    </a:solidFill>
                  </a:rPr>
                  <a:t>ю,</a:t>
                </a:r>
                <a:r>
                  <a:rPr lang="ru-RU" sz="2400" dirty="0">
                    <a:solidFill>
                      <a:srgbClr val="FFFF00"/>
                    </a:solidFill>
                  </a:rPr>
                  <a:t> </a:t>
                </a:r>
                <a:r>
                  <a:rPr lang="ru-RU" sz="2400" dirty="0" err="1">
                    <a:solidFill>
                      <a:srgbClr val="FFFF00"/>
                    </a:solidFill>
                  </a:rPr>
                  <a:t>більш</a:t>
                </a:r>
                <a:r>
                  <a:rPr lang="ru-RU" sz="2400" dirty="0">
                    <a:solidFill>
                      <a:srgbClr val="FFFF00"/>
                    </a:solidFill>
                  </a:rPr>
                  <a:t> </a:t>
                </a:r>
                <a:r>
                  <a:rPr lang="ru-RU" sz="2400" dirty="0" err="1">
                    <a:solidFill>
                      <a:srgbClr val="FFFF00"/>
                    </a:solidFill>
                  </a:rPr>
                  <a:t>чудовою</a:t>
                </a:r>
                <a:r>
                  <a:rPr lang="ru-RU" sz="2400" dirty="0">
                    <a:solidFill>
                      <a:srgbClr val="FFFF00"/>
                    </a:solidFill>
                  </a:rPr>
                  <a:t>, </a:t>
                </a:r>
                <a:r>
                  <a:rPr lang="ru-RU" sz="2400" dirty="0" err="1">
                    <a:solidFill>
                      <a:srgbClr val="FFFF00"/>
                    </a:solidFill>
                  </a:rPr>
                  <a:t>більш</a:t>
                </a:r>
                <a:r>
                  <a:rPr lang="ru-RU" sz="2400" dirty="0">
                    <a:solidFill>
                      <a:srgbClr val="FFFF00"/>
                    </a:solidFill>
                  </a:rPr>
                  <a:t> </a:t>
                </a:r>
                <a:r>
                  <a:rPr lang="ru-RU" sz="2400" dirty="0" err="1">
                    <a:solidFill>
                      <a:srgbClr val="FFFF00"/>
                    </a:solidFill>
                  </a:rPr>
                  <a:t>корисною</a:t>
                </a:r>
                <a:r>
                  <a:rPr lang="ru-RU" sz="2400" dirty="0">
                    <a:solidFill>
                      <a:srgbClr val="FFFF00"/>
                    </a:solidFill>
                  </a:rPr>
                  <a:t> для </a:t>
                </a:r>
                <a:r>
                  <a:rPr lang="ru-RU" sz="2400" dirty="0" err="1">
                    <a:solidFill>
                      <a:srgbClr val="FFFF00"/>
                    </a:solidFill>
                  </a:rPr>
                  <a:t>людства</a:t>
                </a:r>
                <a:r>
                  <a:rPr lang="ru-RU" sz="2400" dirty="0">
                    <a:solidFill>
                      <a:srgbClr val="FFFF00"/>
                    </a:solidFill>
                  </a:rPr>
                  <a:t>, </a:t>
                </a:r>
                <a:r>
                  <a:rPr lang="ru-RU" sz="2400" dirty="0" err="1">
                    <a:solidFill>
                      <a:srgbClr val="FFFF00"/>
                    </a:solidFill>
                  </a:rPr>
                  <a:t>ніж</a:t>
                </a:r>
                <a:r>
                  <a:rPr lang="ru-RU" sz="2400" dirty="0">
                    <a:solidFill>
                      <a:srgbClr val="FFFF00"/>
                    </a:solidFill>
                  </a:rPr>
                  <a:t> математика</a:t>
                </a:r>
                <a:r>
                  <a:rPr lang="uk-UA" sz="2400" dirty="0">
                    <a:solidFill>
                      <a:srgbClr val="FFFF00"/>
                    </a:solidFill>
                  </a:rPr>
                  <a:t>»</a:t>
                </a:r>
                <a:endParaRPr lang="ru-RU" sz="2400" dirty="0">
                  <a:solidFill>
                    <a:srgbClr val="FFFF00"/>
                  </a:solidFill>
                </a:endParaRPr>
              </a:p>
              <a:p>
                <a:endParaRPr lang="ru-RU" sz="2400" dirty="0">
                  <a:solidFill>
                    <a:srgbClr val="FFFF00"/>
                  </a:solidFill>
                </a:endParaRPr>
              </a:p>
              <a:p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sp>
        <p:nvSpPr>
          <p:cNvPr id="8" name="Прямоугольник 7"/>
          <p:cNvSpPr/>
          <p:nvPr/>
        </p:nvSpPr>
        <p:spPr>
          <a:xfrm>
            <a:off x="6278434" y="2457188"/>
            <a:ext cx="13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Б.Франклін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319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0"/>
            <a:ext cx="12192000" cy="6858000"/>
            <a:chOff x="431800" y="0"/>
            <a:chExt cx="10972800" cy="6858000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800" y="0"/>
              <a:ext cx="10972800" cy="6858000"/>
            </a:xfrm>
            <a:prstGeom prst="rect">
              <a:avLst/>
            </a:prstGeom>
          </p:spPr>
        </p:pic>
        <p:grpSp>
          <p:nvGrpSpPr>
            <p:cNvPr id="4" name="Группа 3"/>
            <p:cNvGrpSpPr/>
            <p:nvPr/>
          </p:nvGrpSpPr>
          <p:grpSpPr>
            <a:xfrm>
              <a:off x="1024891" y="225380"/>
              <a:ext cx="10312400" cy="1876055"/>
              <a:chOff x="1024891" y="225380"/>
              <a:chExt cx="10312400" cy="187605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3022600" y="225380"/>
                <a:ext cx="46101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b="1" i="1" dirty="0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26 листопада</a:t>
                </a:r>
              </a:p>
              <a:p>
                <a:pPr algn="ctr"/>
                <a:r>
                  <a:rPr lang="ru-RU" sz="2400" b="1" i="1" dirty="0" err="1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Класна</a:t>
                </a:r>
                <a:r>
                  <a:rPr lang="ru-RU" sz="2400" b="1" i="1" dirty="0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 робота</a:t>
                </a:r>
                <a:endParaRPr lang="ru-RU" sz="2400" b="1" i="1" dirty="0">
                  <a:solidFill>
                    <a:srgbClr val="FFFF00"/>
                  </a:solidFill>
                  <a:latin typeface="+mj-lt"/>
                  <a:cs typeface="FreesiaUPC" panose="020B0604020202020204" pitchFamily="34" charset="-34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024891" y="993439"/>
                <a:ext cx="1031240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400" b="1" dirty="0" err="1">
                    <a:solidFill>
                      <a:srgbClr val="FFFF00"/>
                    </a:solidFill>
                  </a:rPr>
                  <a:t>Тема:Застосування</a:t>
                </a:r>
                <a:r>
                  <a:rPr lang="uk-UA" sz="2400" b="1" dirty="0">
                    <a:solidFill>
                      <a:srgbClr val="FFFF00"/>
                    </a:solidFill>
                  </a:rPr>
                  <a:t> логарифмічної та </a:t>
                </a:r>
                <a:r>
                  <a:rPr lang="uk-UA" sz="2400" b="1" dirty="0" err="1">
                    <a:solidFill>
                      <a:srgbClr val="FFFF00"/>
                    </a:solidFill>
                  </a:rPr>
                  <a:t>показникової</a:t>
                </a:r>
                <a:r>
                  <a:rPr lang="uk-UA" sz="2400" b="1" dirty="0">
                    <a:solidFill>
                      <a:srgbClr val="FFFF00"/>
                    </a:solidFill>
                  </a:rPr>
                  <a:t> функцій до розв’язування</a:t>
                </a:r>
                <a:endParaRPr lang="ru-RU" sz="2400" dirty="0">
                  <a:solidFill>
                    <a:srgbClr val="FFFF00"/>
                  </a:solidFill>
                </a:endParaRPr>
              </a:p>
              <a:p>
                <a:r>
                  <a:rPr lang="uk-UA" sz="2400" b="1" dirty="0">
                    <a:solidFill>
                      <a:srgbClr val="FFFF00"/>
                    </a:solidFill>
                  </a:rPr>
                  <a:t> </a:t>
                </a:r>
                <a:r>
                  <a:rPr lang="uk-UA" sz="2400" b="1" dirty="0" smtClean="0">
                    <a:solidFill>
                      <a:srgbClr val="FFFF00"/>
                    </a:solidFill>
                  </a:rPr>
                  <a:t>прикладних </a:t>
                </a:r>
                <a:r>
                  <a:rPr lang="uk-UA" sz="2400" b="1" dirty="0">
                    <a:solidFill>
                      <a:srgbClr val="FFFF00"/>
                    </a:solidFill>
                  </a:rPr>
                  <a:t>задач</a:t>
                </a:r>
                <a:r>
                  <a:rPr lang="uk-UA" sz="2400" b="1" dirty="0" smtClean="0">
                    <a:solidFill>
                      <a:srgbClr val="FFFF00"/>
                    </a:solidFill>
                  </a:rPr>
                  <a:t>.</a:t>
                </a:r>
                <a:endParaRPr lang="en-US" sz="2400" b="1" dirty="0" smtClean="0">
                  <a:solidFill>
                    <a:srgbClr val="FFFF00"/>
                  </a:solidFill>
                </a:endParaRPr>
              </a:p>
              <a:p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sp>
        <p:nvSpPr>
          <p:cNvPr id="7" name="Прямоугольник 6"/>
          <p:cNvSpPr/>
          <p:nvPr/>
        </p:nvSpPr>
        <p:spPr>
          <a:xfrm>
            <a:off x="1097280" y="2688253"/>
            <a:ext cx="12832080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>
              <a:lnSpc>
                <a:spcPct val="200000"/>
              </a:lnSpc>
              <a:spcAft>
                <a:spcPts val="1200"/>
              </a:spcAft>
            </a:pPr>
            <a:r>
              <a:rPr lang="uk-UA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«Для </a:t>
            </a:r>
            <a:r>
              <a:rPr lang="uk-UA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чого нам потрібні логарифми?</a:t>
            </a:r>
            <a:endParaRPr lang="ru-RU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200000"/>
              </a:lnSpc>
              <a:spcAft>
                <a:spcPts val="1200"/>
              </a:spcAft>
            </a:pPr>
            <a:r>
              <a:rPr lang="uk-UA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Логарифми-це примха математиків чи життєва необхідність?»</a:t>
            </a:r>
            <a:endParaRPr lang="ru-RU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51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0" y="0"/>
            <a:ext cx="12192000" cy="6858000"/>
            <a:chOff x="431800" y="0"/>
            <a:chExt cx="10972800" cy="6858000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800" y="0"/>
              <a:ext cx="10972800" cy="6858000"/>
            </a:xfrm>
            <a:prstGeom prst="rect">
              <a:avLst/>
            </a:prstGeom>
          </p:spPr>
        </p:pic>
        <p:grpSp>
          <p:nvGrpSpPr>
            <p:cNvPr id="9" name="Группа 8"/>
            <p:cNvGrpSpPr/>
            <p:nvPr/>
          </p:nvGrpSpPr>
          <p:grpSpPr>
            <a:xfrm>
              <a:off x="1024891" y="225380"/>
              <a:ext cx="10312400" cy="1876055"/>
              <a:chOff x="1024891" y="225380"/>
              <a:chExt cx="10312400" cy="1876055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3022600" y="225380"/>
                <a:ext cx="46101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b="1" i="1" dirty="0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26 листопада</a:t>
                </a:r>
              </a:p>
              <a:p>
                <a:pPr algn="ctr"/>
                <a:r>
                  <a:rPr lang="ru-RU" sz="2400" b="1" i="1" dirty="0" err="1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Класна</a:t>
                </a:r>
                <a:r>
                  <a:rPr lang="ru-RU" sz="2400" b="1" i="1" dirty="0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 робота</a:t>
                </a:r>
                <a:endParaRPr lang="ru-RU" sz="2400" b="1" i="1" dirty="0">
                  <a:solidFill>
                    <a:srgbClr val="FFFF00"/>
                  </a:solidFill>
                  <a:latin typeface="+mj-lt"/>
                  <a:cs typeface="FreesiaUPC" panose="020B0604020202020204" pitchFamily="34" charset="-34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024891" y="993439"/>
                <a:ext cx="1031240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400" b="1" dirty="0" err="1">
                    <a:solidFill>
                      <a:srgbClr val="FFFF00"/>
                    </a:solidFill>
                  </a:rPr>
                  <a:t>Тема:Застосування</a:t>
                </a:r>
                <a:r>
                  <a:rPr lang="uk-UA" sz="2400" b="1" dirty="0">
                    <a:solidFill>
                      <a:srgbClr val="FFFF00"/>
                    </a:solidFill>
                  </a:rPr>
                  <a:t> логарифмічної та </a:t>
                </a:r>
                <a:r>
                  <a:rPr lang="uk-UA" sz="2400" b="1" dirty="0" err="1">
                    <a:solidFill>
                      <a:srgbClr val="FFFF00"/>
                    </a:solidFill>
                  </a:rPr>
                  <a:t>показникової</a:t>
                </a:r>
                <a:r>
                  <a:rPr lang="uk-UA" sz="2400" b="1" dirty="0">
                    <a:solidFill>
                      <a:srgbClr val="FFFF00"/>
                    </a:solidFill>
                  </a:rPr>
                  <a:t> функцій до розв’язування</a:t>
                </a:r>
                <a:endParaRPr lang="ru-RU" sz="2400" dirty="0">
                  <a:solidFill>
                    <a:srgbClr val="FFFF00"/>
                  </a:solidFill>
                </a:endParaRPr>
              </a:p>
              <a:p>
                <a:r>
                  <a:rPr lang="uk-UA" sz="2400" b="1" dirty="0">
                    <a:solidFill>
                      <a:srgbClr val="FFFF00"/>
                    </a:solidFill>
                  </a:rPr>
                  <a:t> </a:t>
                </a:r>
                <a:r>
                  <a:rPr lang="uk-UA" sz="2400" b="1" dirty="0" smtClean="0">
                    <a:solidFill>
                      <a:srgbClr val="FFFF00"/>
                    </a:solidFill>
                  </a:rPr>
                  <a:t>прикладних </a:t>
                </a:r>
                <a:r>
                  <a:rPr lang="uk-UA" sz="2400" b="1" dirty="0">
                    <a:solidFill>
                      <a:srgbClr val="FFFF00"/>
                    </a:solidFill>
                  </a:rPr>
                  <a:t>задач</a:t>
                </a:r>
                <a:r>
                  <a:rPr lang="uk-UA" sz="2400" b="1" dirty="0" smtClean="0">
                    <a:solidFill>
                      <a:srgbClr val="FFFF00"/>
                    </a:solidFill>
                  </a:rPr>
                  <a:t>.</a:t>
                </a:r>
                <a:endParaRPr lang="en-US" sz="2400" b="1" dirty="0" smtClean="0">
                  <a:solidFill>
                    <a:srgbClr val="FFFF00"/>
                  </a:solidFill>
                </a:endParaRPr>
              </a:p>
              <a:p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sp>
        <p:nvSpPr>
          <p:cNvPr id="12" name="Прямоугольник 11"/>
          <p:cNvSpPr/>
          <p:nvPr/>
        </p:nvSpPr>
        <p:spPr>
          <a:xfrm>
            <a:off x="853440" y="2101435"/>
            <a:ext cx="832104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>
              <a:lnSpc>
                <a:spcPct val="200000"/>
              </a:lnSpc>
              <a:spcAft>
                <a:spcPts val="1200"/>
              </a:spcAft>
            </a:pPr>
            <a:r>
              <a:rPr lang="uk-UA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1)Астрономія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uk-UA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2)Біологія</a:t>
            </a:r>
            <a:endParaRPr lang="en-US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>
              <a:lnSpc>
                <a:spcPct val="200000"/>
              </a:lnSpc>
              <a:spcAft>
                <a:spcPts val="1200"/>
              </a:spcAft>
            </a:pP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200000"/>
              </a:lnSpc>
              <a:spcAft>
                <a:spcPts val="1200"/>
              </a:spcAft>
            </a:pPr>
            <a:endParaRPr lang="ru-RU" sz="14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200000"/>
              </a:lnSpc>
              <a:spcAft>
                <a:spcPts val="1200"/>
              </a:spcAft>
            </a:pPr>
            <a:r>
              <a:rPr lang="uk-UA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uk-UA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Економіка,Соціальна</a:t>
            </a:r>
            <a:r>
              <a:rPr lang="uk-UA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сфера</a:t>
            </a:r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uk-UA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Інформатика</a:t>
            </a:r>
            <a:endParaRPr lang="ru-RU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0458" y="2274955"/>
            <a:ext cx="2619375" cy="174307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0178" y="2274955"/>
            <a:ext cx="2619375" cy="174307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0178" y="4566477"/>
            <a:ext cx="2619375" cy="174307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0458" y="4625203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900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0"/>
            <a:ext cx="12192000" cy="6858000"/>
            <a:chOff x="431800" y="0"/>
            <a:chExt cx="10972800" cy="6858000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800" y="0"/>
              <a:ext cx="10972800" cy="6858000"/>
            </a:xfrm>
            <a:prstGeom prst="rect">
              <a:avLst/>
            </a:prstGeom>
          </p:spPr>
        </p:pic>
        <p:grpSp>
          <p:nvGrpSpPr>
            <p:cNvPr id="4" name="Группа 3"/>
            <p:cNvGrpSpPr/>
            <p:nvPr/>
          </p:nvGrpSpPr>
          <p:grpSpPr>
            <a:xfrm>
              <a:off x="1024891" y="225380"/>
              <a:ext cx="10312400" cy="1876055"/>
              <a:chOff x="1024891" y="225380"/>
              <a:chExt cx="10312400" cy="187605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3022600" y="225380"/>
                <a:ext cx="46101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b="1" i="1" dirty="0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26 листопада</a:t>
                </a:r>
              </a:p>
              <a:p>
                <a:pPr algn="ctr"/>
                <a:r>
                  <a:rPr lang="ru-RU" sz="2400" b="1" i="1" dirty="0" err="1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Класна</a:t>
                </a:r>
                <a:r>
                  <a:rPr lang="ru-RU" sz="2400" b="1" i="1" dirty="0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 робота</a:t>
                </a:r>
                <a:endParaRPr lang="ru-RU" sz="2400" b="1" i="1" dirty="0">
                  <a:solidFill>
                    <a:srgbClr val="FFFF00"/>
                  </a:solidFill>
                  <a:latin typeface="+mj-lt"/>
                  <a:cs typeface="FreesiaUPC" panose="020B0604020202020204" pitchFamily="34" charset="-34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024891" y="993439"/>
                <a:ext cx="1031240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400" b="1" dirty="0" err="1">
                    <a:solidFill>
                      <a:srgbClr val="FFFF00"/>
                    </a:solidFill>
                  </a:rPr>
                  <a:t>Тема:Застосування</a:t>
                </a:r>
                <a:r>
                  <a:rPr lang="uk-UA" sz="2400" b="1" dirty="0">
                    <a:solidFill>
                      <a:srgbClr val="FFFF00"/>
                    </a:solidFill>
                  </a:rPr>
                  <a:t> логарифмічної та </a:t>
                </a:r>
                <a:r>
                  <a:rPr lang="uk-UA" sz="2400" b="1" dirty="0" err="1">
                    <a:solidFill>
                      <a:srgbClr val="FFFF00"/>
                    </a:solidFill>
                  </a:rPr>
                  <a:t>показникової</a:t>
                </a:r>
                <a:r>
                  <a:rPr lang="uk-UA" sz="2400" b="1" dirty="0">
                    <a:solidFill>
                      <a:srgbClr val="FFFF00"/>
                    </a:solidFill>
                  </a:rPr>
                  <a:t> функцій до розв’язування</a:t>
                </a:r>
                <a:endParaRPr lang="ru-RU" sz="2400" dirty="0">
                  <a:solidFill>
                    <a:srgbClr val="FFFF00"/>
                  </a:solidFill>
                </a:endParaRPr>
              </a:p>
              <a:p>
                <a:r>
                  <a:rPr lang="uk-UA" sz="2400" b="1" dirty="0">
                    <a:solidFill>
                      <a:srgbClr val="FFFF00"/>
                    </a:solidFill>
                  </a:rPr>
                  <a:t> </a:t>
                </a:r>
                <a:r>
                  <a:rPr lang="uk-UA" sz="2400" b="1" dirty="0" smtClean="0">
                    <a:solidFill>
                      <a:srgbClr val="FFFF00"/>
                    </a:solidFill>
                  </a:rPr>
                  <a:t>прикладних </a:t>
                </a:r>
                <a:r>
                  <a:rPr lang="uk-UA" sz="2400" b="1" dirty="0">
                    <a:solidFill>
                      <a:srgbClr val="FFFF00"/>
                    </a:solidFill>
                  </a:rPr>
                  <a:t>задач</a:t>
                </a:r>
                <a:r>
                  <a:rPr lang="uk-UA" sz="2400" b="1" dirty="0" smtClean="0">
                    <a:solidFill>
                      <a:srgbClr val="FFFF00"/>
                    </a:solidFill>
                  </a:rPr>
                  <a:t>.</a:t>
                </a:r>
                <a:endParaRPr lang="en-US" sz="2400" b="1" dirty="0" smtClean="0">
                  <a:solidFill>
                    <a:srgbClr val="FFFF00"/>
                  </a:solidFill>
                </a:endParaRPr>
              </a:p>
              <a:p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sp>
        <p:nvSpPr>
          <p:cNvPr id="7" name="Прямоугольник 6"/>
          <p:cNvSpPr/>
          <p:nvPr/>
        </p:nvSpPr>
        <p:spPr>
          <a:xfrm>
            <a:off x="804476" y="2657773"/>
            <a:ext cx="11167250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>
              <a:lnSpc>
                <a:spcPct val="200000"/>
              </a:lnSpc>
              <a:spcAft>
                <a:spcPts val="1200"/>
              </a:spcAft>
            </a:pPr>
            <a:r>
              <a:rPr lang="uk-UA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«Для чого нам потрібні логарифми?</a:t>
            </a:r>
            <a:endParaRPr lang="ru-RU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200000"/>
              </a:lnSpc>
              <a:spcAft>
                <a:spcPts val="1200"/>
              </a:spcAft>
            </a:pPr>
            <a:r>
              <a:rPr lang="uk-UA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Логарифми-це примха математиків чи життєва необхідність?»</a:t>
            </a:r>
            <a:endParaRPr lang="ru-RU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8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0"/>
            <a:ext cx="12192000" cy="6858000"/>
            <a:chOff x="431800" y="0"/>
            <a:chExt cx="10972800" cy="6858000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800" y="0"/>
              <a:ext cx="10972800" cy="6858000"/>
            </a:xfrm>
            <a:prstGeom prst="rect">
              <a:avLst/>
            </a:prstGeom>
          </p:spPr>
        </p:pic>
        <p:grpSp>
          <p:nvGrpSpPr>
            <p:cNvPr id="4" name="Группа 3"/>
            <p:cNvGrpSpPr/>
            <p:nvPr/>
          </p:nvGrpSpPr>
          <p:grpSpPr>
            <a:xfrm>
              <a:off x="1024891" y="225380"/>
              <a:ext cx="10312400" cy="1876055"/>
              <a:chOff x="1024891" y="225380"/>
              <a:chExt cx="10312400" cy="187605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3022600" y="225380"/>
                <a:ext cx="46101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b="1" i="1" dirty="0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26 листопада</a:t>
                </a:r>
              </a:p>
              <a:p>
                <a:pPr algn="ctr"/>
                <a:r>
                  <a:rPr lang="ru-RU" sz="2400" b="1" i="1" dirty="0" err="1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Класна</a:t>
                </a:r>
                <a:r>
                  <a:rPr lang="ru-RU" sz="2400" b="1" i="1" dirty="0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 робота</a:t>
                </a:r>
                <a:endParaRPr lang="ru-RU" sz="2400" b="1" i="1" dirty="0">
                  <a:solidFill>
                    <a:srgbClr val="FFFF00"/>
                  </a:solidFill>
                  <a:latin typeface="+mj-lt"/>
                  <a:cs typeface="FreesiaUPC" panose="020B0604020202020204" pitchFamily="34" charset="-34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024891" y="993439"/>
                <a:ext cx="1031240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400" b="1" dirty="0" err="1">
                    <a:solidFill>
                      <a:srgbClr val="FFFF00"/>
                    </a:solidFill>
                  </a:rPr>
                  <a:t>Тема:Застосування</a:t>
                </a:r>
                <a:r>
                  <a:rPr lang="uk-UA" sz="2400" b="1" dirty="0">
                    <a:solidFill>
                      <a:srgbClr val="FFFF00"/>
                    </a:solidFill>
                  </a:rPr>
                  <a:t> логарифмічної та </a:t>
                </a:r>
                <a:r>
                  <a:rPr lang="uk-UA" sz="2400" b="1" dirty="0" err="1">
                    <a:solidFill>
                      <a:srgbClr val="FFFF00"/>
                    </a:solidFill>
                  </a:rPr>
                  <a:t>показникової</a:t>
                </a:r>
                <a:r>
                  <a:rPr lang="uk-UA" sz="2400" b="1" dirty="0">
                    <a:solidFill>
                      <a:srgbClr val="FFFF00"/>
                    </a:solidFill>
                  </a:rPr>
                  <a:t> функцій до розв’язування</a:t>
                </a:r>
                <a:endParaRPr lang="ru-RU" sz="2400" dirty="0">
                  <a:solidFill>
                    <a:srgbClr val="FFFF00"/>
                  </a:solidFill>
                </a:endParaRPr>
              </a:p>
              <a:p>
                <a:r>
                  <a:rPr lang="uk-UA" sz="2400" b="1" dirty="0">
                    <a:solidFill>
                      <a:srgbClr val="FFFF00"/>
                    </a:solidFill>
                  </a:rPr>
                  <a:t> </a:t>
                </a:r>
                <a:r>
                  <a:rPr lang="uk-UA" sz="2400" b="1" dirty="0" smtClean="0">
                    <a:solidFill>
                      <a:srgbClr val="FFFF00"/>
                    </a:solidFill>
                  </a:rPr>
                  <a:t>прикладних </a:t>
                </a:r>
                <a:r>
                  <a:rPr lang="uk-UA" sz="2400" b="1" dirty="0">
                    <a:solidFill>
                      <a:srgbClr val="FFFF00"/>
                    </a:solidFill>
                  </a:rPr>
                  <a:t>задач</a:t>
                </a:r>
                <a:r>
                  <a:rPr lang="uk-UA" sz="2400" b="1" dirty="0" smtClean="0">
                    <a:solidFill>
                      <a:srgbClr val="FFFF00"/>
                    </a:solidFill>
                  </a:rPr>
                  <a:t>.</a:t>
                </a:r>
                <a:endParaRPr lang="en-US" sz="2400" b="1" dirty="0" smtClean="0">
                  <a:solidFill>
                    <a:srgbClr val="FFFF00"/>
                  </a:solidFill>
                </a:endParaRPr>
              </a:p>
              <a:p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sp>
        <p:nvSpPr>
          <p:cNvPr id="7" name="Прямоугольник 6"/>
          <p:cNvSpPr/>
          <p:nvPr/>
        </p:nvSpPr>
        <p:spPr>
          <a:xfrm>
            <a:off x="2878667" y="3491114"/>
            <a:ext cx="584487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8800" b="1" dirty="0">
                <a:solidFill>
                  <a:schemeClr val="bg1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УСПІШНІ</a:t>
            </a:r>
            <a:endParaRPr lang="ru-RU" sz="88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992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0"/>
            <a:ext cx="12192000" cy="6858000"/>
            <a:chOff x="431800" y="0"/>
            <a:chExt cx="10972800" cy="6858000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800" y="0"/>
              <a:ext cx="10972800" cy="6858000"/>
            </a:xfrm>
            <a:prstGeom prst="rect">
              <a:avLst/>
            </a:prstGeom>
          </p:spPr>
        </p:pic>
        <p:grpSp>
          <p:nvGrpSpPr>
            <p:cNvPr id="6" name="Группа 5"/>
            <p:cNvGrpSpPr/>
            <p:nvPr/>
          </p:nvGrpSpPr>
          <p:grpSpPr>
            <a:xfrm>
              <a:off x="939800" y="225380"/>
              <a:ext cx="10312400" cy="1578727"/>
              <a:chOff x="939800" y="225380"/>
              <a:chExt cx="10312400" cy="1578727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3022600" y="225380"/>
                <a:ext cx="46101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b="1" i="1" dirty="0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26 листопада</a:t>
                </a:r>
              </a:p>
              <a:p>
                <a:pPr algn="ctr"/>
                <a:r>
                  <a:rPr lang="ru-RU" sz="2400" b="1" i="1" dirty="0" err="1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Класна</a:t>
                </a:r>
                <a:r>
                  <a:rPr lang="ru-RU" sz="2400" b="1" i="1" dirty="0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 робота</a:t>
                </a:r>
                <a:endParaRPr lang="ru-RU" sz="2400" b="1" i="1" dirty="0">
                  <a:solidFill>
                    <a:srgbClr val="FFFF00"/>
                  </a:solidFill>
                  <a:latin typeface="+mj-lt"/>
                  <a:cs typeface="FreesiaUPC" panose="020B0604020202020204" pitchFamily="34" charset="-34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939800" y="1065443"/>
                <a:ext cx="103124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400" b="1" dirty="0">
                    <a:solidFill>
                      <a:srgbClr val="FFFF00"/>
                    </a:solidFill>
                  </a:rPr>
                  <a:t>Тема:</a:t>
                </a:r>
                <a:r>
                  <a:rPr lang="uk-UA" sz="2400" dirty="0">
                    <a:solidFill>
                      <a:srgbClr val="FFFF00"/>
                    </a:solidFill>
                  </a:rPr>
                  <a:t> Підсумковий урок з теми «</a:t>
                </a:r>
                <a:r>
                  <a:rPr lang="uk-UA" sz="2400" dirty="0" err="1">
                    <a:solidFill>
                      <a:srgbClr val="FFFF00"/>
                    </a:solidFill>
                  </a:rPr>
                  <a:t>Показникова</a:t>
                </a:r>
                <a:r>
                  <a:rPr lang="uk-UA" sz="2400" dirty="0">
                    <a:solidFill>
                      <a:srgbClr val="FFFF00"/>
                    </a:solidFill>
                  </a:rPr>
                  <a:t> та логарифмічна функції»</a:t>
                </a:r>
                <a:endParaRPr lang="ru-RU" sz="2400" dirty="0">
                  <a:solidFill>
                    <a:srgbClr val="FFFF00"/>
                  </a:solidFill>
                </a:endParaRPr>
              </a:p>
              <a:p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Объект 8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847986979"/>
                  </p:ext>
                </p:extLst>
              </p:nvPr>
            </p:nvGraphicFramePr>
            <p:xfrm>
              <a:off x="1460500" y="2271363"/>
              <a:ext cx="8027035" cy="4036441"/>
            </p:xfrm>
            <a:graphic>
              <a:graphicData uri="http://schemas.openxmlformats.org/drawingml/2006/table">
                <a:tbl>
                  <a:tblPr firstRow="1" firstCol="1" bandRow="1">
                    <a:tableStyleId>{9D7B26C5-4107-4FEC-AEDC-1716B250A1EF}</a:tableStyleId>
                  </a:tblPr>
                  <a:tblGrid>
                    <a:gridCol w="5088097"/>
                    <a:gridCol w="2938938"/>
                  </a:tblGrid>
                  <a:tr h="0"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 dirty="0">
                              <a:solidFill>
                                <a:schemeClr val="bg1"/>
                              </a:solidFill>
                              <a:effectLst/>
                            </a:rPr>
                            <a:t>П. І. Учня</a:t>
                          </a:r>
                          <a:endParaRPr lang="ru-RU" sz="1400" dirty="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>
                              <a:solidFill>
                                <a:schemeClr val="bg1"/>
                              </a:solidFill>
                              <a:effectLst/>
                            </a:rPr>
                            <a:t> </a:t>
                          </a:r>
                          <a:endParaRPr lang="ru-RU" sz="140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 dirty="0">
                              <a:solidFill>
                                <a:schemeClr val="bg1"/>
                              </a:solidFill>
                              <a:effectLst/>
                            </a:rPr>
                            <a:t>1. Перевірка д/з       ( 4б.)+(5б)</a:t>
                          </a:r>
                          <a:endParaRPr lang="ru-RU" sz="1400" dirty="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>
                              <a:solidFill>
                                <a:schemeClr val="bg1"/>
                              </a:solidFill>
                              <a:effectLst/>
                            </a:rPr>
                            <a:t> </a:t>
                          </a:r>
                          <a:endParaRPr lang="ru-RU" sz="140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 dirty="0">
                              <a:solidFill>
                                <a:schemeClr val="bg1"/>
                              </a:solidFill>
                              <a:effectLst/>
                            </a:rPr>
                            <a:t>2. Усні вправи    (кожна правильна відповідь -1б.)</a:t>
                          </a:r>
                          <a:endParaRPr lang="ru-RU" sz="1400" dirty="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>
                              <a:solidFill>
                                <a:schemeClr val="bg1"/>
                              </a:solidFill>
                              <a:effectLst/>
                            </a:rPr>
                            <a:t> </a:t>
                          </a:r>
                          <a:endParaRPr lang="ru-RU" sz="140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 dirty="0">
                              <a:solidFill>
                                <a:schemeClr val="bg1"/>
                              </a:solidFill>
                              <a:effectLst/>
                            </a:rPr>
                            <a:t>3.Індивідуальне тестування  (12 б)</a:t>
                          </a:r>
                          <a:endParaRPr lang="ru-RU" sz="1400" dirty="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>
                              <a:solidFill>
                                <a:schemeClr val="bg1"/>
                              </a:solidFill>
                              <a:effectLst/>
                            </a:rPr>
                            <a:t> </a:t>
                          </a:r>
                          <a:endParaRPr lang="ru-RU" sz="140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 dirty="0">
                              <a:solidFill>
                                <a:schemeClr val="bg1"/>
                              </a:solidFill>
                              <a:effectLst/>
                            </a:rPr>
                            <a:t>4.Робота в парах (4б)</a:t>
                          </a:r>
                          <a:endParaRPr lang="ru-RU" sz="1400" dirty="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>
                              <a:solidFill>
                                <a:schemeClr val="bg1"/>
                              </a:solidFill>
                              <a:effectLst/>
                            </a:rPr>
                            <a:t> </a:t>
                          </a:r>
                          <a:endParaRPr lang="ru-RU" sz="140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 dirty="0">
                              <a:solidFill>
                                <a:schemeClr val="bg1"/>
                              </a:solidFill>
                              <a:effectLst/>
                            </a:rPr>
                            <a:t>5. Робота в групах          (4б)</a:t>
                          </a:r>
                          <a:endParaRPr lang="ru-RU" sz="1400" dirty="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>
                              <a:solidFill>
                                <a:schemeClr val="bg1"/>
                              </a:solidFill>
                              <a:effectLst/>
                            </a:rPr>
                            <a:t> </a:t>
                          </a:r>
                          <a:endParaRPr lang="ru-RU" sz="140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 dirty="0" smtClean="0">
                              <a:solidFill>
                                <a:schemeClr val="bg1"/>
                              </a:solidFill>
                              <a:effectLst/>
                            </a:rPr>
                            <a:t> Оцінка за урок х (обчислюється за пропорцією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400" i="1"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uk-UA" sz="1400"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максимум балів</m:t>
                                  </m:r>
                                </m:num>
                                <m:den>
                                  <m:r>
                                    <a:rPr lang="uk-UA" sz="1400"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мої бали</m:t>
                                  </m:r>
                                </m:den>
                              </m:f>
                            </m:oMath>
                          </a14:m>
                          <a:r>
                            <a:rPr lang="uk-UA" sz="1400" dirty="0">
                              <a:solidFill>
                                <a:schemeClr val="bg1"/>
                              </a:solidFill>
                              <a:effectLst/>
                            </a:rPr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400" i="1"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uk-UA" sz="1400"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num>
                                <m:den>
                                  <m:r>
                                    <a:rPr lang="uk-UA" sz="1400"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х</m:t>
                                  </m:r>
                                </m:den>
                              </m:f>
                            </m:oMath>
                          </a14:m>
                          <a:endParaRPr lang="ru-RU" sz="1400" dirty="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>
                              <a:solidFill>
                                <a:schemeClr val="bg1"/>
                              </a:solidFill>
                              <a:effectLst/>
                            </a:rPr>
                            <a:t> </a:t>
                          </a:r>
                          <a:endParaRPr lang="ru-RU" sz="140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 dirty="0">
                              <a:solidFill>
                                <a:schemeClr val="bg1"/>
                              </a:solidFill>
                              <a:effectLst/>
                            </a:rPr>
                            <a:t>6.ЗНО 2018  №33 (разом)</a:t>
                          </a:r>
                          <a:endParaRPr lang="ru-RU" sz="1400" dirty="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 dirty="0">
                              <a:solidFill>
                                <a:schemeClr val="bg1"/>
                              </a:solidFill>
                              <a:effectLst/>
                            </a:rPr>
                            <a:t> </a:t>
                          </a:r>
                          <a:endParaRPr lang="ru-RU" sz="1400" dirty="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Объект 8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847986979"/>
                  </p:ext>
                </p:extLst>
              </p:nvPr>
            </p:nvGraphicFramePr>
            <p:xfrm>
              <a:off x="1460500" y="2271363"/>
              <a:ext cx="8027035" cy="3540383"/>
            </p:xfrm>
            <a:graphic>
              <a:graphicData uri="http://schemas.openxmlformats.org/drawingml/2006/table">
                <a:tbl>
                  <a:tblPr firstRow="1" firstCol="1" bandRow="1">
                    <a:tableStyleId>{9D7B26C5-4107-4FEC-AEDC-1716B250A1EF}</a:tableStyleId>
                  </a:tblPr>
                  <a:tblGrid>
                    <a:gridCol w="5088097"/>
                    <a:gridCol w="2938938"/>
                  </a:tblGrid>
                  <a:tr h="366967"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 dirty="0">
                              <a:solidFill>
                                <a:schemeClr val="bg1"/>
                              </a:solidFill>
                              <a:effectLst/>
                            </a:rPr>
                            <a:t>П. І. Учня</a:t>
                          </a:r>
                          <a:endParaRPr lang="ru-RU" sz="1400" dirty="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>
                              <a:solidFill>
                                <a:schemeClr val="bg1"/>
                              </a:solidFill>
                              <a:effectLst/>
                            </a:rPr>
                            <a:t> </a:t>
                          </a:r>
                          <a:endParaRPr lang="ru-RU" sz="140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366967"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 dirty="0">
                              <a:solidFill>
                                <a:schemeClr val="bg1"/>
                              </a:solidFill>
                              <a:effectLst/>
                            </a:rPr>
                            <a:t>1. Перевірка д/з       ( 4б.)+(5б)</a:t>
                          </a:r>
                          <a:endParaRPr lang="ru-RU" sz="1400" dirty="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>
                              <a:solidFill>
                                <a:schemeClr val="bg1"/>
                              </a:solidFill>
                              <a:effectLst/>
                            </a:rPr>
                            <a:t> </a:t>
                          </a:r>
                          <a:endParaRPr lang="ru-RU" sz="140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366967"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 dirty="0">
                              <a:solidFill>
                                <a:schemeClr val="bg1"/>
                              </a:solidFill>
                              <a:effectLst/>
                            </a:rPr>
                            <a:t>2. Усні вправи    (кожна правильна відповідь -1б.)</a:t>
                          </a:r>
                          <a:endParaRPr lang="ru-RU" sz="1400" dirty="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>
                              <a:solidFill>
                                <a:schemeClr val="bg1"/>
                              </a:solidFill>
                              <a:effectLst/>
                            </a:rPr>
                            <a:t> </a:t>
                          </a:r>
                          <a:endParaRPr lang="ru-RU" sz="140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366967"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 dirty="0">
                              <a:solidFill>
                                <a:schemeClr val="bg1"/>
                              </a:solidFill>
                              <a:effectLst/>
                            </a:rPr>
                            <a:t>3.Індивідуальне тестування  (12 б)</a:t>
                          </a:r>
                          <a:endParaRPr lang="ru-RU" sz="1400" dirty="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>
                              <a:solidFill>
                                <a:schemeClr val="bg1"/>
                              </a:solidFill>
                              <a:effectLst/>
                            </a:rPr>
                            <a:t> </a:t>
                          </a:r>
                          <a:endParaRPr lang="ru-RU" sz="140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366967"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 dirty="0">
                              <a:solidFill>
                                <a:schemeClr val="bg1"/>
                              </a:solidFill>
                              <a:effectLst/>
                            </a:rPr>
                            <a:t>4.Робота в парах (4б)</a:t>
                          </a:r>
                          <a:endParaRPr lang="ru-RU" sz="1400" dirty="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>
                              <a:solidFill>
                                <a:schemeClr val="bg1"/>
                              </a:solidFill>
                              <a:effectLst/>
                            </a:rPr>
                            <a:t> </a:t>
                          </a:r>
                          <a:endParaRPr lang="ru-RU" sz="140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366967"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 dirty="0">
                              <a:solidFill>
                                <a:schemeClr val="bg1"/>
                              </a:solidFill>
                              <a:effectLst/>
                            </a:rPr>
                            <a:t>5. Робота в групах          (4б)</a:t>
                          </a:r>
                          <a:endParaRPr lang="ru-RU" sz="1400" dirty="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>
                              <a:solidFill>
                                <a:schemeClr val="bg1"/>
                              </a:solidFill>
                              <a:effectLst/>
                            </a:rPr>
                            <a:t> </a:t>
                          </a:r>
                          <a:endParaRPr lang="ru-RU" sz="140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971614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t="-226875" r="-57964" b="-48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>
                              <a:solidFill>
                                <a:schemeClr val="bg1"/>
                              </a:solidFill>
                              <a:effectLst/>
                            </a:rPr>
                            <a:t> </a:t>
                          </a:r>
                          <a:endParaRPr lang="ru-RU" sz="140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366967"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 dirty="0">
                              <a:solidFill>
                                <a:schemeClr val="bg1"/>
                              </a:solidFill>
                              <a:effectLst/>
                            </a:rPr>
                            <a:t>6.ЗНО 2018  №33 (разом)</a:t>
                          </a:r>
                          <a:endParaRPr lang="ru-RU" sz="1400" dirty="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28600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 dirty="0">
                              <a:solidFill>
                                <a:schemeClr val="bg1"/>
                              </a:solidFill>
                              <a:effectLst/>
                            </a:rPr>
                            <a:t> </a:t>
                          </a:r>
                          <a:endParaRPr lang="ru-RU" sz="1400" dirty="0">
                            <a:solidFill>
                              <a:schemeClr val="bg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34158"/>
              </p:ext>
            </p:extLst>
          </p:nvPr>
        </p:nvGraphicFramePr>
        <p:xfrm>
          <a:off x="1447800" y="2273300"/>
          <a:ext cx="8051800" cy="3594100"/>
        </p:xfrm>
        <a:graphic>
          <a:graphicData uri="http://schemas.openxmlformats.org/drawingml/2006/table">
            <a:tbl>
              <a:tblPr/>
              <a:tblGrid>
                <a:gridCol w="4279900"/>
                <a:gridCol w="3771900"/>
              </a:tblGrid>
              <a:tr h="3594100"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4" name="Прямая соединительная линия 13"/>
          <p:cNvCxnSpPr/>
          <p:nvPr/>
        </p:nvCxnSpPr>
        <p:spPr>
          <a:xfrm flipV="1">
            <a:off x="1460500" y="4457700"/>
            <a:ext cx="8027035" cy="127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1460500" y="4070350"/>
            <a:ext cx="8027035" cy="127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1460500" y="3695700"/>
            <a:ext cx="8027035" cy="127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1447800" y="5422900"/>
            <a:ext cx="8027035" cy="127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1447800" y="3363073"/>
            <a:ext cx="8027035" cy="127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1460500" y="2971800"/>
            <a:ext cx="8027035" cy="127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1472565" y="2626473"/>
            <a:ext cx="8027035" cy="127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5736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0"/>
            <a:ext cx="12192000" cy="6858000"/>
            <a:chOff x="431800" y="0"/>
            <a:chExt cx="10972800" cy="6858000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800" y="0"/>
              <a:ext cx="10972800" cy="6858000"/>
            </a:xfrm>
            <a:prstGeom prst="rect">
              <a:avLst/>
            </a:prstGeom>
          </p:spPr>
        </p:pic>
        <p:grpSp>
          <p:nvGrpSpPr>
            <p:cNvPr id="4" name="Группа 3"/>
            <p:cNvGrpSpPr/>
            <p:nvPr/>
          </p:nvGrpSpPr>
          <p:grpSpPr>
            <a:xfrm>
              <a:off x="939800" y="225380"/>
              <a:ext cx="10312400" cy="1578727"/>
              <a:chOff x="939800" y="225380"/>
              <a:chExt cx="10312400" cy="1578727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3022600" y="225380"/>
                <a:ext cx="46101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b="1" i="1" dirty="0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26 листопада</a:t>
                </a:r>
              </a:p>
              <a:p>
                <a:pPr algn="ctr"/>
                <a:r>
                  <a:rPr lang="ru-RU" sz="2400" b="1" i="1" dirty="0" err="1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Класна</a:t>
                </a:r>
                <a:r>
                  <a:rPr lang="ru-RU" sz="2400" b="1" i="1" dirty="0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 робота</a:t>
                </a:r>
                <a:endParaRPr lang="ru-RU" sz="2400" b="1" i="1" dirty="0">
                  <a:solidFill>
                    <a:srgbClr val="FFFF00"/>
                  </a:solidFill>
                  <a:latin typeface="+mj-lt"/>
                  <a:cs typeface="FreesiaUPC" panose="020B0604020202020204" pitchFamily="34" charset="-34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939800" y="1065443"/>
                <a:ext cx="103124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400" b="1" dirty="0" smtClean="0">
                    <a:solidFill>
                      <a:srgbClr val="FFFF00"/>
                    </a:solidFill>
                  </a:rPr>
                  <a:t>Тема:</a:t>
                </a:r>
                <a:r>
                  <a:rPr lang="uk-UA" sz="2400" dirty="0" smtClean="0">
                    <a:solidFill>
                      <a:srgbClr val="FFFF00"/>
                    </a:solidFill>
                  </a:rPr>
                  <a:t> Підсумковий урок з теми «</a:t>
                </a:r>
                <a:r>
                  <a:rPr lang="uk-UA" sz="2400" dirty="0" err="1" smtClean="0">
                    <a:solidFill>
                      <a:srgbClr val="FFFF00"/>
                    </a:solidFill>
                  </a:rPr>
                  <a:t>Показникова</a:t>
                </a:r>
                <a:r>
                  <a:rPr lang="uk-UA" sz="2400" dirty="0" smtClean="0">
                    <a:solidFill>
                      <a:srgbClr val="FFFF00"/>
                    </a:solidFill>
                  </a:rPr>
                  <a:t> та логарифмічна функції»</a:t>
                </a:r>
                <a:endParaRPr lang="ru-RU" sz="2400" dirty="0" smtClean="0">
                  <a:solidFill>
                    <a:srgbClr val="FFFF00"/>
                  </a:solidFill>
                </a:endParaRPr>
              </a:p>
              <a:p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08050" y="2445250"/>
                <a:ext cx="10375900" cy="328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000" dirty="0" smtClean="0">
                    <a:solidFill>
                      <a:schemeClr val="bg1"/>
                    </a:solidFill>
                  </a:rPr>
                  <a:t>(</a:t>
                </a:r>
                <a:r>
                  <a:rPr lang="uk-UA" sz="2000" dirty="0">
                    <a:solidFill>
                      <a:schemeClr val="bg1"/>
                    </a:solidFill>
                  </a:rPr>
                  <a:t>5б)</a:t>
                </a:r>
                <a:r>
                  <a:rPr lang="uk-UA" sz="2000" dirty="0" err="1">
                    <a:solidFill>
                      <a:schemeClr val="bg1"/>
                    </a:solidFill>
                  </a:rPr>
                  <a:t>Розв</a:t>
                </a:r>
                <a14:m>
                  <m:oMath xmlns:m="http://schemas.openxmlformats.org/officeDocument/2006/math">
                    <m:r>
                      <a:rPr lang="uk-UA" sz="2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uk-UA" sz="2000" dirty="0" err="1">
                    <a:solidFill>
                      <a:schemeClr val="bg1"/>
                    </a:solidFill>
                  </a:rPr>
                  <a:t>язок</a:t>
                </a:r>
                <a:r>
                  <a:rPr lang="uk-UA" sz="2000" dirty="0">
                    <a:solidFill>
                      <a:schemeClr val="bg1"/>
                    </a:solidFill>
                  </a:rPr>
                  <a:t> домашньої роботи:</a:t>
                </a:r>
                <a:endParaRPr lang="ru-RU" sz="2000" dirty="0">
                  <a:solidFill>
                    <a:schemeClr val="bg1"/>
                  </a:solidFill>
                </a:endParaRPr>
              </a:p>
              <a:p>
                <a:r>
                  <a:rPr lang="uk-UA" sz="2000" dirty="0">
                    <a:solidFill>
                      <a:schemeClr val="bg1"/>
                    </a:solidFill>
                  </a:rPr>
                  <a:t> 1)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k-UA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0,3</m:t>
                        </m:r>
                      </m:e>
                      <m:sup>
                        <m:r>
                          <a:rPr lang="uk-UA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3х−1</m:t>
                        </m:r>
                      </m:sup>
                    </m:sSup>
                    <m:r>
                      <a:rPr lang="uk-UA" sz="2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&lt;0,09;</m:t>
                    </m:r>
                  </m:oMath>
                </a14:m>
                <a:r>
                  <a:rPr lang="uk-UA" sz="2000" dirty="0">
                    <a:solidFill>
                      <a:schemeClr val="bg1"/>
                    </a:solidFill>
                  </a:rPr>
                  <a:t> </a:t>
                </a:r>
                <a:r>
                  <a:rPr lang="uk-UA" sz="2000" dirty="0" smtClean="0">
                    <a:solidFill>
                      <a:schemeClr val="bg1"/>
                    </a:solidFill>
                  </a:rPr>
                  <a:t>Відповідь:  </a:t>
                </a:r>
                <a:r>
                  <a:rPr lang="uk-UA" sz="2000" dirty="0">
                    <a:solidFill>
                      <a:schemeClr val="bg1"/>
                    </a:solidFill>
                  </a:rPr>
                  <a:t>(1; </a:t>
                </a:r>
                <a14:m>
                  <m:oMath xmlns:m="http://schemas.openxmlformats.org/officeDocument/2006/math">
                    <m:r>
                      <a:rPr lang="uk-UA" sz="2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+∞)</m:t>
                    </m:r>
                  </m:oMath>
                </a14:m>
                <a:r>
                  <a:rPr lang="uk-UA" sz="2000" dirty="0">
                    <a:solidFill>
                      <a:schemeClr val="bg1"/>
                    </a:solidFill>
                  </a:rPr>
                  <a:t> </a:t>
                </a:r>
                <a:endParaRPr lang="ru-RU" sz="2000" dirty="0">
                  <a:solidFill>
                    <a:schemeClr val="bg1"/>
                  </a:solidFill>
                </a:endParaRPr>
              </a:p>
              <a:p>
                <a:r>
                  <a:rPr lang="uk-UA" sz="2000" dirty="0">
                    <a:solidFill>
                      <a:schemeClr val="bg1"/>
                    </a:solidFill>
                  </a:rPr>
                  <a:t> 2)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k-UA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uk-UA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uk-UA" sz="2000" dirty="0">
                    <a:solidFill>
                      <a:schemeClr val="bg1"/>
                    </a:solidFill>
                  </a:rPr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k-UA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uk-UA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х+3</m:t>
                        </m:r>
                      </m:sup>
                    </m:sSup>
                  </m:oMath>
                </a14:m>
                <a:r>
                  <a:rPr lang="uk-UA" sz="2000" dirty="0">
                    <a:solidFill>
                      <a:schemeClr val="bg1"/>
                    </a:solidFill>
                  </a:rPr>
                  <a:t>=20; </a:t>
                </a:r>
                <a:r>
                  <a:rPr lang="uk-UA" sz="2000" dirty="0" smtClean="0">
                    <a:solidFill>
                      <a:schemeClr val="bg1"/>
                    </a:solidFill>
                  </a:rPr>
                  <a:t>Відповідь:   </a:t>
                </a:r>
                <a:r>
                  <a:rPr lang="uk-UA" sz="2000" dirty="0">
                    <a:solidFill>
                      <a:schemeClr val="bg1"/>
                    </a:solidFill>
                  </a:rPr>
                  <a:t>х=1  </a:t>
                </a:r>
                <a:endParaRPr lang="ru-RU" sz="2000" dirty="0">
                  <a:solidFill>
                    <a:schemeClr val="bg1"/>
                  </a:solidFill>
                </a:endParaRPr>
              </a:p>
              <a:p>
                <a:r>
                  <a:rPr lang="uk-UA" sz="2000" dirty="0">
                    <a:solidFill>
                      <a:schemeClr val="bg1"/>
                    </a:solidFill>
                  </a:rPr>
                  <a:t>3)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sz="20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uk-UA" sz="20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uk-UA" sz="20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uk-UA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ru-RU" sz="20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uk-UA" sz="20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</m:e>
                        </m:rad>
                      </m:e>
                    </m:func>
                    <m:r>
                      <a:rPr lang="uk-UA" sz="2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−2)=1</m:t>
                    </m:r>
                  </m:oMath>
                </a14:m>
                <a:r>
                  <a:rPr lang="uk-UA" sz="2000" dirty="0" smtClean="0">
                    <a:solidFill>
                      <a:schemeClr val="bg1"/>
                    </a:solidFill>
                  </a:rPr>
                  <a:t>; Відповідь:  </a:t>
                </a:r>
                <a:r>
                  <a:rPr lang="uk-UA" sz="2000" dirty="0">
                    <a:solidFill>
                      <a:schemeClr val="bg1"/>
                    </a:solidFill>
                  </a:rPr>
                  <a:t>х=16</a:t>
                </a:r>
                <a:endParaRPr lang="ru-RU" sz="2000" dirty="0">
                  <a:solidFill>
                    <a:schemeClr val="bg1"/>
                  </a:solidFill>
                </a:endParaRPr>
              </a:p>
              <a:p>
                <a:r>
                  <a:rPr lang="uk-UA" sz="2000" dirty="0">
                    <a:solidFill>
                      <a:schemeClr val="bg1"/>
                    </a:solidFill>
                  </a:rPr>
                  <a:t>4)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sz="20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uk-UA" sz="20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uk-UA" sz="20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0,5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ru-RU" sz="20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20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uk-UA" sz="20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х</m:t>
                                </m:r>
                              </m:e>
                              <m:sup>
                                <m:r>
                                  <a:rPr lang="uk-UA" sz="20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uk-UA" sz="20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+х</m:t>
                            </m:r>
                          </m:e>
                        </m:d>
                        <m:r>
                          <a:rPr lang="uk-UA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≥−1</m:t>
                        </m:r>
                      </m:e>
                    </m:func>
                    <m:r>
                      <a:rPr lang="uk-UA" sz="2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uk-UA" sz="2000" dirty="0">
                    <a:solidFill>
                      <a:schemeClr val="bg1"/>
                    </a:solidFill>
                  </a:rPr>
                  <a:t> </a:t>
                </a:r>
                <a:r>
                  <a:rPr lang="uk-UA" sz="2000" dirty="0" smtClean="0">
                    <a:solidFill>
                      <a:schemeClr val="bg1"/>
                    </a:solidFill>
                  </a:rPr>
                  <a:t>Відповідь: (-2</a:t>
                </a:r>
                <a:r>
                  <a:rPr lang="en-US" sz="2000" dirty="0" smtClean="0">
                    <a:solidFill>
                      <a:schemeClr val="bg1"/>
                    </a:solidFill>
                  </a:rPr>
                  <a:t>:-1)</a:t>
                </a:r>
                <a:r>
                  <a:rPr lang="uk-UA" sz="20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uk-UA" sz="20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∪</m:t>
                    </m:r>
                    <m:d>
                      <m:dPr>
                        <m:endChr m:val="]"/>
                        <m:ctrlPr>
                          <a:rPr lang="uk-UA" sz="20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uk-UA" sz="20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0;1</m:t>
                        </m:r>
                      </m:e>
                    </m:d>
                  </m:oMath>
                </a14:m>
                <a:endParaRPr lang="en-US" sz="2000" dirty="0" smtClean="0">
                  <a:solidFill>
                    <a:schemeClr val="bg1"/>
                  </a:solidFill>
                </a:endParaRPr>
              </a:p>
              <a:p>
                <a:r>
                  <a:rPr lang="uk-UA" sz="2000" dirty="0">
                    <a:solidFill>
                      <a:schemeClr val="bg1"/>
                    </a:solidFill>
                  </a:rPr>
                  <a:t>5) Складіть рівняння дотичної до графіка функції </a:t>
                </a:r>
                <a:r>
                  <a:rPr lang="en-US" sz="2000" dirty="0">
                    <a:solidFill>
                      <a:schemeClr val="bg1"/>
                    </a:solidFill>
                  </a:rPr>
                  <a:t>f</a:t>
                </a:r>
                <a:r>
                  <a:rPr lang="uk-UA" sz="2000" dirty="0">
                    <a:solidFill>
                      <a:schemeClr val="bg1"/>
                    </a:solidFill>
                  </a:rPr>
                  <a:t>(</a:t>
                </a:r>
                <a:r>
                  <a:rPr lang="en-US" sz="2000" dirty="0">
                    <a:solidFill>
                      <a:schemeClr val="bg1"/>
                    </a:solidFill>
                  </a:rPr>
                  <a:t>x</a:t>
                </a:r>
                <a:r>
                  <a:rPr lang="uk-UA" sz="2000" dirty="0" smtClean="0">
                    <a:solidFill>
                      <a:schemeClr val="bg1"/>
                    </a:solidFill>
                  </a:rPr>
                  <a:t>)</a:t>
                </a:r>
                <a:r>
                  <a:rPr lang="en-US" sz="2000" dirty="0" smtClean="0">
                    <a:solidFill>
                      <a:schemeClr val="bg1"/>
                    </a:solidFill>
                  </a:rPr>
                  <a:t> </a:t>
                </a:r>
                <a:r>
                  <a:rPr lang="uk-UA" sz="2000" dirty="0" smtClean="0">
                    <a:solidFill>
                      <a:schemeClr val="bg1"/>
                    </a:solidFill>
                  </a:rPr>
                  <a:t>=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 sz="20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uk-UA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(4</m:t>
                        </m:r>
                        <m:r>
                          <a:rPr lang="ru-RU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uk-UA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+5)</m:t>
                        </m:r>
                      </m:e>
                    </m:func>
                  </m:oMath>
                </a14:m>
                <a:r>
                  <a:rPr lang="uk-UA" sz="2000" dirty="0">
                    <a:solidFill>
                      <a:schemeClr val="bg1"/>
                    </a:solidFill>
                  </a:rPr>
                  <a:t> у точці з  </a:t>
                </a:r>
                <a:r>
                  <a:rPr lang="uk-UA" sz="2000" dirty="0" smtClean="0">
                    <a:solidFill>
                      <a:schemeClr val="bg1"/>
                    </a:solidFill>
                  </a:rPr>
                  <a:t>абсцисою </a:t>
                </a:r>
                <a:r>
                  <a:rPr lang="uk-UA" sz="2000" dirty="0">
                    <a:solidFill>
                      <a:schemeClr val="bg1"/>
                    </a:solidFill>
                  </a:rPr>
                  <a:t>хₒ= -1 ; </a:t>
                </a:r>
                <a:r>
                  <a:rPr lang="uk-UA" sz="2000" dirty="0" smtClean="0">
                    <a:solidFill>
                      <a:schemeClr val="bg1"/>
                    </a:solidFill>
                  </a:rPr>
                  <a:t>Відповідь: у=4х+4</a:t>
                </a:r>
                <a:endParaRPr lang="ru-RU" sz="2000" dirty="0">
                  <a:solidFill>
                    <a:schemeClr val="bg1"/>
                  </a:solidFill>
                </a:endParaRPr>
              </a:p>
              <a:p>
                <a:r>
                  <a:rPr lang="uk-UA" sz="2000" b="1" dirty="0">
                    <a:solidFill>
                      <a:schemeClr val="bg1"/>
                    </a:solidFill>
                  </a:rPr>
                  <a:t> </a:t>
                </a:r>
                <a:endParaRPr lang="ru-RU" sz="2000" dirty="0">
                  <a:solidFill>
                    <a:schemeClr val="bg1"/>
                  </a:solidFill>
                </a:endParaRPr>
              </a:p>
              <a:p>
                <a:endParaRPr lang="ru-RU" dirty="0">
                  <a:solidFill>
                    <a:schemeClr val="bg1"/>
                  </a:solidFill>
                </a:endParaRPr>
              </a:p>
              <a:p>
                <a:endParaRPr lang="ru-RU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050" y="2445250"/>
                <a:ext cx="10375900" cy="3287054"/>
              </a:xfrm>
              <a:prstGeom prst="rect">
                <a:avLst/>
              </a:prstGeom>
              <a:blipFill rotWithShape="0">
                <a:blip r:embed="rId3"/>
                <a:stretch>
                  <a:fillRect l="-646" t="-9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354819" y="5210758"/>
            <a:ext cx="3895105" cy="9694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26695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uk-UA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uk-UA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Перевірка домашнього  завдання</a:t>
            </a:r>
            <a:r>
              <a:rPr lang="en-US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400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6695">
              <a:lnSpc>
                <a:spcPct val="150000"/>
              </a:lnSpc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uk-UA" sz="20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Сторінка в </a:t>
            </a:r>
            <a:r>
              <a:rPr lang="en-US" sz="20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Facebook</a:t>
            </a:r>
            <a:endParaRPr lang="en-US" sz="20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5966" y="1550191"/>
            <a:ext cx="3895105" cy="4633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26695">
              <a:lnSpc>
                <a:spcPct val="150000"/>
              </a:lnSpc>
              <a:spcAft>
                <a:spcPts val="0"/>
              </a:spcAft>
            </a:pPr>
            <a:r>
              <a:rPr lang="uk-UA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uk-UA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Перевірка домашнього  завдання</a:t>
            </a:r>
            <a:endParaRPr lang="ru-RU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814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-15346"/>
            <a:ext cx="12192000" cy="6858000"/>
            <a:chOff x="431800" y="0"/>
            <a:chExt cx="10972800" cy="6858000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800" y="0"/>
              <a:ext cx="10972800" cy="6858000"/>
            </a:xfrm>
            <a:prstGeom prst="rect">
              <a:avLst/>
            </a:prstGeom>
          </p:spPr>
        </p:pic>
        <p:grpSp>
          <p:nvGrpSpPr>
            <p:cNvPr id="4" name="Группа 3"/>
            <p:cNvGrpSpPr/>
            <p:nvPr/>
          </p:nvGrpSpPr>
          <p:grpSpPr>
            <a:xfrm>
              <a:off x="939800" y="225380"/>
              <a:ext cx="10312400" cy="1578727"/>
              <a:chOff x="939800" y="225380"/>
              <a:chExt cx="10312400" cy="1578727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3022600" y="225380"/>
                <a:ext cx="46101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b="1" i="1" dirty="0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26 листопада</a:t>
                </a:r>
              </a:p>
              <a:p>
                <a:pPr algn="ctr"/>
                <a:r>
                  <a:rPr lang="ru-RU" sz="2400" b="1" i="1" dirty="0" err="1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Класна</a:t>
                </a:r>
                <a:r>
                  <a:rPr lang="ru-RU" sz="2400" b="1" i="1" dirty="0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 робота</a:t>
                </a:r>
                <a:endParaRPr lang="ru-RU" sz="2400" b="1" i="1" dirty="0">
                  <a:solidFill>
                    <a:srgbClr val="FFFF00"/>
                  </a:solidFill>
                  <a:latin typeface="+mj-lt"/>
                  <a:cs typeface="FreesiaUPC" panose="020B0604020202020204" pitchFamily="34" charset="-34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939800" y="1065443"/>
                <a:ext cx="103124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400" b="1" dirty="0" smtClean="0">
                    <a:solidFill>
                      <a:srgbClr val="FFFF00"/>
                    </a:solidFill>
                  </a:rPr>
                  <a:t>Тема:</a:t>
                </a:r>
                <a:r>
                  <a:rPr lang="uk-UA" sz="2400" dirty="0" smtClean="0">
                    <a:solidFill>
                      <a:srgbClr val="FFFF00"/>
                    </a:solidFill>
                  </a:rPr>
                  <a:t> Підсумковий урок з теми «</a:t>
                </a:r>
                <a:r>
                  <a:rPr lang="uk-UA" sz="2400" dirty="0" err="1" smtClean="0">
                    <a:solidFill>
                      <a:srgbClr val="FFFF00"/>
                    </a:solidFill>
                  </a:rPr>
                  <a:t>Показникова</a:t>
                </a:r>
                <a:r>
                  <a:rPr lang="uk-UA" sz="2400" dirty="0" smtClean="0">
                    <a:solidFill>
                      <a:srgbClr val="FFFF00"/>
                    </a:solidFill>
                  </a:rPr>
                  <a:t> та логарифмічна функції»</a:t>
                </a:r>
                <a:endParaRPr lang="ru-RU" sz="2400" dirty="0" smtClean="0">
                  <a:solidFill>
                    <a:srgbClr val="FFFF00"/>
                  </a:solidFill>
                </a:endParaRPr>
              </a:p>
              <a:p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370752" y="2121820"/>
                <a:ext cx="1579880" cy="40499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22860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14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uk-UA" sz="1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uk-UA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  <m:r>
                      <a:rPr lang="uk-UA" sz="1400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=16</m:t>
                    </m:r>
                  </m:oMath>
                </a14:m>
                <a:r>
                  <a:rPr lang="uk-UA" sz="14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1400" dirty="0">
                  <a:solidFill>
                    <a:schemeClr val="accent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860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ru-RU" sz="14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1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  <m:sup>
                        <m:r>
                          <a:rPr lang="uk-UA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  <m:r>
                      <a:rPr lang="uk-UA" sz="1400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=81</m:t>
                    </m:r>
                  </m:oMath>
                </a14:m>
                <a:r>
                  <a:rPr lang="uk-UA" sz="1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1400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22860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ru-RU" sz="14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1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  <m:sup>
                        <m:r>
                          <a:rPr lang="uk-UA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х−1</m:t>
                        </m:r>
                      </m:sup>
                    </m:sSup>
                    <m:r>
                      <a:rPr lang="uk-UA" sz="1400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=9</m:t>
                    </m:r>
                  </m:oMath>
                </a14:m>
                <a:endParaRPr lang="en-US" sz="1400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22860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ru-RU" sz="1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1400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22860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14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5)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uk-UA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  <m:r>
                      <a:rPr lang="uk-UA" sz="1400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&gt;8</m:t>
                    </m:r>
                  </m:oMath>
                </a14:m>
                <a:endParaRPr lang="en-US" sz="1400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22860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ru-RU" sz="1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14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uk-UA" sz="1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uk-UA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  <m:r>
                      <a:rPr lang="uk-UA" sz="1400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</m:t>
                    </m:r>
                    <m:f>
                      <m:fPr>
                        <m:ctrlPr>
                          <a:rPr lang="ru-RU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uk-UA" sz="1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  <a:r>
                  <a:rPr lang="ru-RU" sz="1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dirty="0" smtClean="0">
                    <a:solidFill>
                      <a:schemeClr val="accent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   </m:t>
                    </m:r>
                  </m:oMath>
                </a14:m>
                <a:endParaRPr lang="en-US" sz="1400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228600">
                  <a:lnSpc>
                    <a:spcPct val="150000"/>
                  </a:lnSpc>
                  <a:spcAft>
                    <a:spcPts val="0"/>
                  </a:spcAft>
                </a:pPr>
                <a:endParaRPr lang="en-US" sz="1400" i="1" dirty="0" smtClean="0">
                  <a:solidFill>
                    <a:schemeClr val="bg1"/>
                  </a:solidFill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228600">
                  <a:lnSpc>
                    <a:spcPct val="150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uk-UA" sz="1400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8</m:t>
                    </m:r>
                    <m:r>
                      <a:rPr lang="uk-UA" sz="1400" i="1" smtClean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  <m:sSup>
                      <m:sSupPr>
                        <m:ctrlPr>
                          <a:rPr lang="ru-RU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  <m:sup>
                        <m:r>
                          <a:rPr lang="uk-UA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uk-UA" sz="1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k-UA" sz="1400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</m:t>
                    </m:r>
                    <m:f>
                      <m:fPr>
                        <m:ctrlPr>
                          <a:rPr lang="ru-RU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uk-UA" sz="1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uk-UA" sz="14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endParaRPr lang="en-US" sz="1400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22860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14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9)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sz="14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uk-UA" sz="1400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uk-UA" sz="14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uk-UA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</m:func>
                  </m:oMath>
                </a14:m>
                <a:r>
                  <a:rPr lang="uk-UA" sz="1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:r>
                  <a:rPr lang="uk-UA" sz="14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</a:t>
                </a:r>
                <a:endParaRPr lang="ru-RU" sz="1400" dirty="0">
                  <a:solidFill>
                    <a:schemeClr val="accent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860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14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10)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sz="14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uk-UA" sz="1400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uk-UA" sz="14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</m:fName>
                      <m:e>
                        <m:f>
                          <m:fPr>
                            <m:ctrlPr>
                              <a:rPr lang="ru-RU" sz="14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uk-UA" sz="14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uk-UA" sz="14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</m:den>
                        </m:f>
                      </m:e>
                    </m:func>
                    <m:r>
                      <a:rPr lang="uk-UA" sz="1400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uk-UA" sz="14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</a:t>
                </a:r>
                <a:endParaRPr lang="ru-RU" sz="1400" dirty="0">
                  <a:solidFill>
                    <a:schemeClr val="accent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752" y="2121820"/>
                <a:ext cx="1579880" cy="404995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395110" y="1658423"/>
            <a:ext cx="3746282" cy="4633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28600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uk-UA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Усні вправи (вправа мікрофон):</a:t>
            </a:r>
            <a:endParaRPr lang="ru-RU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439832" y="2407884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</a:t>
            </a:r>
          </a:p>
          <a:p>
            <a:endParaRPr lang="en-US" sz="1600" dirty="0" smtClean="0">
              <a:solidFill>
                <a:schemeClr val="accent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</a:t>
            </a:r>
          </a:p>
          <a:p>
            <a:endParaRPr lang="en-US" sz="1600" dirty="0" smtClean="0">
              <a:solidFill>
                <a:schemeClr val="accent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</a:t>
            </a:r>
          </a:p>
          <a:p>
            <a:endParaRPr lang="en-US" sz="1600" dirty="0" smtClean="0">
              <a:solidFill>
                <a:schemeClr val="accent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6001212" y="1627907"/>
                <a:ext cx="6096000" cy="408047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ru-RU" sz="2000" i="1" smtClean="0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ru-RU" sz="2000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11)</m:t>
                            </m:r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log</m:t>
                            </m:r>
                            <m:r>
                              <a:rPr lang="ru-RU" sz="2000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⁡</m:t>
                            </m:r>
                          </m:e>
                          <m:sub>
                            <m:r>
                              <a:rPr lang="ru-RU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(−3)</m:t>
                            </m:r>
                          </m:sub>
                        </m:sSub>
                      </m:fName>
                      <m:e>
                        <m:r>
                          <a:rPr lang="ru-RU" sz="2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27=</m:t>
                        </m:r>
                      </m:e>
                    </m:func>
                  </m:oMath>
                </a14:m>
                <a:r>
                  <a:rPr lang="en-US" sz="2000" dirty="0">
                    <a:solidFill>
                      <a:schemeClr val="accent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dirty="0" smtClean="0">
                  <a:solidFill>
                    <a:schemeClr val="accent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uk-UA" sz="20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12</a:t>
                </a:r>
                <a:r>
                  <a:rPr lang="uk-UA" sz="20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uk-UA" sz="2000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func>
                      <m:funcPr>
                        <m:ctrlPr>
                          <a:rPr lang="ru-RU" sz="2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ad>
                          <m:radPr>
                            <m:degHide m:val="on"/>
                            <m:ctrlPr>
                              <a:rPr lang="ru-RU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rad>
                      </m:e>
                    </m:func>
                  </m:oMath>
                </a14:m>
                <a:r>
                  <a:rPr lang="en-US" sz="20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0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endParaRPr lang="en-US" sz="2000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AutoNum type="arabicParenR" startAt="13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ru-RU" sz="2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ru-RU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32</m:t>
                            </m:r>
                          </m:sub>
                        </m:sSub>
                      </m:fName>
                      <m:e>
                        <m:f>
                          <m:fPr>
                            <m:ctrlPr>
                              <a:rPr lang="ru-RU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ru-RU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8</m:t>
                            </m:r>
                          </m:den>
                        </m:f>
                      </m:e>
                    </m:func>
                  </m:oMath>
                </a14:m>
                <a:r>
                  <a:rPr lang="ru-RU" sz="20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endParaRPr lang="en-US" sz="2000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ru-RU" sz="2000" i="1" smtClean="0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ru-RU" sz="2000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14)</m:t>
                        </m:r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ln</m:t>
                        </m:r>
                      </m:fName>
                      <m:e>
                        <m:r>
                          <a:rPr lang="ru-RU" sz="2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16+</m:t>
                        </m:r>
                        <m:func>
                          <m:funcPr>
                            <m:ctrlPr>
                              <a:rPr lang="ru-RU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ru-RU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2−</m:t>
                            </m:r>
                            <m:func>
                              <m:funcPr>
                                <m:ctrlPr>
                                  <a:rPr lang="ru-RU" sz="2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ln</m:t>
                                </m:r>
                              </m:fName>
                              <m:e>
                                <m:r>
                                  <a:rPr lang="ru-RU" sz="2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8</m:t>
                                </m:r>
                              </m:e>
                            </m:func>
                          </m:e>
                        </m:func>
                      </m:e>
                    </m:func>
                  </m:oMath>
                </a14:m>
                <a:r>
                  <a:rPr lang="ru-RU" sz="20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endParaRPr lang="en-US" sz="2000" dirty="0">
                  <a:solidFill>
                    <a:schemeClr val="accent1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000" i="1" dirty="0" smtClean="0">
                  <a:solidFill>
                    <a:schemeClr val="bg1"/>
                  </a:solidFill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ru-RU" sz="2000" i="1" smtClean="0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ru-RU" sz="2000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16)</m:t>
                        </m:r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lg</m:t>
                        </m:r>
                      </m:fName>
                      <m:e>
                        <m:r>
                          <a:rPr lang="ru-RU" sz="2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25+</m:t>
                        </m:r>
                        <m:func>
                          <m:funcPr>
                            <m:ctrlPr>
                              <a:rPr lang="ru-RU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lg</m:t>
                            </m:r>
                          </m:fName>
                          <m:e>
                            <m:r>
                              <a:rPr lang="ru-RU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e>
                        </m:func>
                      </m:e>
                    </m:func>
                  </m:oMath>
                </a14:m>
                <a:r>
                  <a:rPr lang="ru-RU" sz="20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endParaRPr lang="en-US" sz="2000" dirty="0">
                  <a:solidFill>
                    <a:schemeClr val="accent1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uk-UA" sz="20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17</a:t>
                </a:r>
                <a:r>
                  <a:rPr lang="uk-UA" sz="20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2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uk-UA" sz="2000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uk-UA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sub>
                        </m:sSub>
                      </m:fName>
                      <m:e>
                        <m:r>
                          <a:rPr lang="uk-UA" sz="2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Х&lt;2</m:t>
                        </m:r>
                      </m:e>
                    </m:func>
                    <m:r>
                      <a:rPr lang="uk-UA" sz="2000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sz="20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uk-UA" sz="2000" dirty="0" smtClean="0">
                    <a:solidFill>
                      <a:schemeClr val="accent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dirty="0" smtClean="0">
                  <a:solidFill>
                    <a:schemeClr val="accent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uk-UA" sz="20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18</a:t>
                </a:r>
                <a:r>
                  <a:rPr lang="uk-UA" sz="20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2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uk-UA" sz="2000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uk-UA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</m:sub>
                        </m:sSub>
                      </m:fName>
                      <m:e>
                        <m:r>
                          <a:rPr lang="uk-UA" sz="2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Х&gt;</m:t>
                        </m:r>
                        <m:f>
                          <m:fPr>
                            <m:ctrlPr>
                              <a:rPr lang="ru-RU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uk-UA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uk-UA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2  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sz="2000" dirty="0" smtClean="0">
                    <a:solidFill>
                      <a:schemeClr val="bg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</a:p>
              <a:p>
                <a:r>
                  <a:rPr lang="uk-UA" sz="20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19)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2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uk-UA" sz="2000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ru-RU" sz="2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uk-UA" sz="2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uk-UA" sz="2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7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uk-UA" sz="2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Х&lt;1;    </m:t>
                        </m:r>
                      </m:e>
                    </m:func>
                  </m:oMath>
                </a14:m>
                <a:endParaRPr lang="en-US" sz="2000" i="1" dirty="0" smtClean="0">
                  <a:solidFill>
                    <a:schemeClr val="bg1"/>
                  </a:solidFill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smtClean="0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eqArr>
                          <m:eqArrPr>
                            <m:ctrlPr>
                              <a:rPr lang="uk-UA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uk-UA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a:rPr lang="uk-UA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20)</m:t>
                            </m:r>
                            <m:r>
                              <a:rPr lang="en-US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eqArr>
                      </m:e>
                      <m:sup>
                        <m:func>
                          <m:funcPr>
                            <m:ctrlPr>
                              <a:rPr lang="ru-RU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ru-RU" sz="2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sub>
                            </m:sSub>
                          </m:fName>
                          <m:e>
                            <m:r>
                              <a:rPr lang="uk-UA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12</m:t>
                            </m:r>
                          </m:e>
                        </m:func>
                      </m:sup>
                    </m:sSup>
                  </m:oMath>
                </a14:m>
                <a:r>
                  <a:rPr lang="uk-UA" sz="20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20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0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2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21)64</m:t>
                        </m:r>
                      </m:e>
                      <m:sup>
                        <m:func>
                          <m:funcPr>
                            <m:ctrlPr>
                              <a:rPr lang="ru-RU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ru-RU" sz="2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uk-UA" sz="2000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uk-UA" sz="2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sub>
                            </m:sSub>
                          </m:fName>
                          <m:e>
                            <m:r>
                              <a:rPr lang="uk-UA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e>
                        </m:func>
                      </m:sup>
                    </m:sSup>
                  </m:oMath>
                </a14:m>
                <a:r>
                  <a:rPr lang="uk-UA" sz="20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endParaRPr lang="ru-RU" sz="2000" dirty="0">
                  <a:solidFill>
                    <a:schemeClr val="accent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1212" y="1627907"/>
                <a:ext cx="6096000" cy="4080476"/>
              </a:xfrm>
              <a:prstGeom prst="rect">
                <a:avLst/>
              </a:prstGeom>
              <a:blipFill rotWithShape="0">
                <a:blip r:embed="rId4"/>
                <a:stretch>
                  <a:fillRect l="-1000" b="-16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2677961" y="2129590"/>
            <a:ext cx="545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x=4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674507" y="2483821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x=4</a:t>
            </a:r>
            <a:r>
              <a:rPr lang="ru-RU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665261" y="2772303"/>
            <a:ext cx="545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x=3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626789" y="3090880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x=-2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605995" y="3460212"/>
            <a:ext cx="545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x&gt;3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503798" y="3829544"/>
            <a:ext cx="679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x&gt;-2</a:t>
            </a:r>
            <a:r>
              <a:rPr lang="ru-RU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solidFill>
                <a:schemeClr val="accent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626789" y="4343715"/>
            <a:ext cx="734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≥</a:t>
            </a:r>
            <a:r>
              <a:rPr lang="ru-RU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690153" y="4950774"/>
            <a:ext cx="679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x&gt;-2</a:t>
            </a:r>
            <a:r>
              <a:rPr lang="uk-UA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728625" y="529388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722697" y="5732830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1407090" y="3093090"/>
                <a:ext cx="1195905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indent="228600"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1400" i="1" smtClean="0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4)7</m:t>
                        </m:r>
                      </m:e>
                      <m:sup>
                        <m:r>
                          <a:rPr lang="ru-RU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ru-RU" sz="14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=49 </a:t>
                </a:r>
                <a:endParaRPr lang="en-US" sz="1400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228600">
                  <a:lnSpc>
                    <a:spcPct val="150000"/>
                  </a:lnSpc>
                  <a:spcAft>
                    <a:spcPts val="0"/>
                  </a:spcAft>
                </a:pPr>
                <a:endParaRPr lang="en-US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7090" y="3093090"/>
                <a:ext cx="1195905" cy="830997"/>
              </a:xfrm>
              <a:prstGeom prst="rect">
                <a:avLst/>
              </a:prstGeom>
              <a:blipFill rotWithShape="0">
                <a:blip r:embed="rId5"/>
                <a:stretch>
                  <a:fillRect r="-10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1552008" y="4248668"/>
                <a:ext cx="1074781" cy="435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uk-UA" sz="1400" i="1" smtClean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7)</m:t>
                    </m:r>
                    <m:sSup>
                      <m:sSupPr>
                        <m:ctrlPr>
                          <a:rPr lang="ru-RU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14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sz="14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uk-UA" sz="14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uk-UA" sz="14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uk-UA" sz="14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  <m:r>
                      <a:rPr lang="uk-UA" sz="1400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14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2</a:t>
                </a:r>
                <a:r>
                  <a:rPr lang="uk-UA" sz="14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14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2008" y="4248668"/>
                <a:ext cx="1074781" cy="435568"/>
              </a:xfrm>
              <a:prstGeom prst="rect">
                <a:avLst/>
              </a:prstGeom>
              <a:blipFill rotWithShape="0">
                <a:blip r:embed="rId6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7916793" y="1628980"/>
                <a:ext cx="2265612" cy="38318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dirty="0" smtClean="0">
                    <a:solidFill>
                      <a:schemeClr val="accent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Не </a:t>
                </a:r>
                <a:r>
                  <a:rPr lang="ru-RU" dirty="0" err="1" smtClean="0">
                    <a:solidFill>
                      <a:schemeClr val="accent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ма</a:t>
                </a:r>
                <a:r>
                  <a:rPr lang="uk-UA" dirty="0" smtClean="0">
                    <a:solidFill>
                      <a:schemeClr val="accent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є розв</a:t>
                </a:r>
                <a:r>
                  <a:rPr lang="en-US" dirty="0" smtClean="0">
                    <a:solidFill>
                      <a:schemeClr val="accent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’</a:t>
                </a:r>
                <a:r>
                  <a:rPr lang="uk-UA" dirty="0" smtClean="0">
                    <a:solidFill>
                      <a:schemeClr val="accent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язків</a:t>
                </a:r>
                <a:endParaRPr lang="uk-UA" dirty="0" err="1" smtClean="0">
                  <a:solidFill>
                    <a:schemeClr val="accent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22860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dirty="0" smtClean="0">
                    <a:solidFill>
                      <a:schemeClr val="accent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1/2</a:t>
                </a:r>
                <a:endParaRPr lang="ru-RU" dirty="0">
                  <a:solidFill>
                    <a:schemeClr val="accent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860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ru-RU" dirty="0" smtClean="0">
                    <a:solidFill>
                      <a:schemeClr val="accent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-3/5</a:t>
                </a:r>
                <a:endParaRPr lang="ru-RU" dirty="0">
                  <a:solidFill>
                    <a:schemeClr val="accent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 smtClean="0">
                    <a:solidFill>
                      <a:schemeClr val="accent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ru-RU" dirty="0" smtClean="0">
                    <a:solidFill>
                      <a:schemeClr val="accent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</a:p>
              <a:p>
                <a:r>
                  <a:rPr lang="ru-RU" dirty="0" smtClean="0">
                    <a:solidFill>
                      <a:schemeClr val="accent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Не </a:t>
                </a:r>
                <a:r>
                  <a:rPr lang="ru-RU" dirty="0" err="1" smtClean="0">
                    <a:solidFill>
                      <a:schemeClr val="accent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ма</a:t>
                </a:r>
                <a:r>
                  <a:rPr lang="uk-UA" dirty="0" smtClean="0">
                    <a:solidFill>
                      <a:schemeClr val="accent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є розв</a:t>
                </a:r>
                <a:r>
                  <a:rPr lang="en-US" dirty="0" smtClean="0">
                    <a:solidFill>
                      <a:schemeClr val="accent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’</a:t>
                </a:r>
                <a:r>
                  <a:rPr lang="uk-UA" dirty="0" smtClean="0">
                    <a:solidFill>
                      <a:schemeClr val="accent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язків</a:t>
                </a:r>
              </a:p>
              <a:p>
                <a:r>
                  <a:rPr lang="ru-RU" dirty="0" smtClean="0">
                    <a:solidFill>
                      <a:schemeClr val="accent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  <a:p>
                <a:pPr indent="22860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ru-RU" dirty="0" smtClean="0">
                    <a:solidFill>
                      <a:schemeClr val="accent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dirty="0" smtClean="0">
                    <a:solidFill>
                      <a:schemeClr val="accent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&lt;x&lt;25</a:t>
                </a:r>
                <a:endParaRPr lang="ru-RU" dirty="0">
                  <a:solidFill>
                    <a:schemeClr val="accent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860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dirty="0" smtClean="0">
                    <a:solidFill>
                      <a:schemeClr val="accent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x&gt;3</a:t>
                </a:r>
                <a:endParaRPr lang="ru-RU" dirty="0">
                  <a:solidFill>
                    <a:schemeClr val="accent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&gt;1/7</m:t>
                      </m:r>
                    </m:oMath>
                  </m:oMathPara>
                </a14:m>
                <a:endParaRPr lang="en-US" b="0" dirty="0" smtClean="0">
                  <a:solidFill>
                    <a:schemeClr val="accent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22860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dirty="0" smtClean="0">
                    <a:solidFill>
                      <a:schemeClr val="accent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12</a:t>
                </a:r>
                <a:endParaRPr lang="en-US" dirty="0">
                  <a:solidFill>
                    <a:schemeClr val="accent1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uk-UA" dirty="0" smtClean="0">
                    <a:solidFill>
                      <a:schemeClr val="accent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dirty="0" smtClean="0">
                    <a:solidFill>
                      <a:schemeClr val="accent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27</a:t>
                </a:r>
                <a:r>
                  <a:rPr lang="uk-UA" dirty="0" smtClean="0">
                    <a:solidFill>
                      <a:schemeClr val="accent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6793" y="1628980"/>
                <a:ext cx="2265612" cy="3831818"/>
              </a:xfrm>
              <a:prstGeom prst="rect">
                <a:avLst/>
              </a:prstGeom>
              <a:blipFill rotWithShape="0">
                <a:blip r:embed="rId7"/>
                <a:stretch>
                  <a:fillRect l="-2426" t="-795" b="-14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6001212" y="3015747"/>
                <a:ext cx="18926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ru-RU" i="1" smtClean="0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a:rPr lang="ru-RU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15)</m:t>
                          </m:r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ru-RU" i="1">
                                  <a:solidFill>
                                    <a:schemeClr val="bg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ru-RU" i="1">
                                  <a:solidFill>
                                    <a:schemeClr val="bg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−2,7</m:t>
                              </m:r>
                            </m:e>
                          </m:d>
                          <m:r>
                            <a:rPr lang="ru-RU" i="1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    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1212" y="3015747"/>
                <a:ext cx="1892698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403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0"/>
            <a:ext cx="12192000" cy="6858000"/>
            <a:chOff x="431800" y="0"/>
            <a:chExt cx="10972800" cy="6858000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800" y="0"/>
              <a:ext cx="10972800" cy="6858000"/>
            </a:xfrm>
            <a:prstGeom prst="rect">
              <a:avLst/>
            </a:prstGeom>
          </p:spPr>
        </p:pic>
        <p:grpSp>
          <p:nvGrpSpPr>
            <p:cNvPr id="4" name="Группа 3"/>
            <p:cNvGrpSpPr/>
            <p:nvPr/>
          </p:nvGrpSpPr>
          <p:grpSpPr>
            <a:xfrm>
              <a:off x="1024891" y="225380"/>
              <a:ext cx="10312400" cy="1506723"/>
              <a:chOff x="1024891" y="225380"/>
              <a:chExt cx="10312400" cy="1506723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3022600" y="225380"/>
                <a:ext cx="46101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b="1" i="1" dirty="0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26 листопада</a:t>
                </a:r>
              </a:p>
              <a:p>
                <a:pPr algn="ctr"/>
                <a:r>
                  <a:rPr lang="ru-RU" sz="2400" b="1" i="1" dirty="0" err="1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Класна</a:t>
                </a:r>
                <a:r>
                  <a:rPr lang="ru-RU" sz="2400" b="1" i="1" dirty="0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 робота</a:t>
                </a:r>
                <a:endParaRPr lang="ru-RU" sz="2400" b="1" i="1" dirty="0">
                  <a:solidFill>
                    <a:srgbClr val="FFFF00"/>
                  </a:solidFill>
                  <a:latin typeface="+mj-lt"/>
                  <a:cs typeface="FreesiaUPC" panose="020B0604020202020204" pitchFamily="34" charset="-34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024891" y="993439"/>
                <a:ext cx="103124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400" b="1" dirty="0" smtClean="0">
                    <a:solidFill>
                      <a:srgbClr val="FFFF00"/>
                    </a:solidFill>
                  </a:rPr>
                  <a:t>Тема:</a:t>
                </a:r>
                <a:r>
                  <a:rPr lang="uk-UA" sz="2400" dirty="0" smtClean="0">
                    <a:solidFill>
                      <a:srgbClr val="FFFF00"/>
                    </a:solidFill>
                  </a:rPr>
                  <a:t> Підсумковий урок з теми «</a:t>
                </a:r>
                <a:r>
                  <a:rPr lang="uk-UA" sz="2400" dirty="0" err="1" smtClean="0">
                    <a:solidFill>
                      <a:srgbClr val="FFFF00"/>
                    </a:solidFill>
                  </a:rPr>
                  <a:t>Показникова</a:t>
                </a:r>
                <a:r>
                  <a:rPr lang="uk-UA" sz="2400" dirty="0" smtClean="0">
                    <a:solidFill>
                      <a:srgbClr val="FFFF00"/>
                    </a:solidFill>
                  </a:rPr>
                  <a:t> та логарифмічна функції»</a:t>
                </a:r>
                <a:endParaRPr lang="ru-RU" sz="2400" dirty="0" smtClean="0">
                  <a:solidFill>
                    <a:srgbClr val="FFFF00"/>
                  </a:solidFill>
                </a:endParaRPr>
              </a:p>
              <a:p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388101" y="2259664"/>
                <a:ext cx="8530170" cy="36635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1000" u="sng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№7</a:t>
                </a:r>
                <a:r>
                  <a:rPr lang="uk-UA" sz="10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Розв'яжіть рівняння  </a:t>
                </a:r>
                <a:r>
                  <a:rPr lang="en-US" sz="1000" dirty="0" err="1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lgx</a:t>
                </a:r>
                <a:r>
                  <a:rPr lang="uk-UA" sz="10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1 – </a:t>
                </a:r>
                <a:r>
                  <a:rPr lang="en-US" sz="1000" dirty="0" err="1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lg</a:t>
                </a:r>
                <a:r>
                  <a:rPr lang="uk-UA" sz="10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ru-RU" sz="10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1000" dirty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А)5  Б)-5  В)1  Г)2</a:t>
                </a:r>
                <a:endParaRPr lang="ru-RU" sz="1000" dirty="0">
                  <a:solidFill>
                    <a:srgbClr val="00B0F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1000" u="sng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№8</a:t>
                </a:r>
                <a:r>
                  <a:rPr lang="uk-UA" sz="10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Розв'яжіть рівняння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sz="1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uk-UA" sz="1000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uk-UA" sz="1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ru-RU" sz="1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uk-UA" sz="1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х+2</m:t>
                            </m:r>
                          </m:e>
                        </m:d>
                        <m:r>
                          <a:rPr lang="uk-UA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=5</m:t>
                        </m:r>
                      </m:e>
                    </m:func>
                  </m:oMath>
                </a14:m>
                <a:endParaRPr lang="ru-RU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1000" dirty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А) 25  Б) 2  В) 30  Г) 10</a:t>
                </a:r>
                <a:endParaRPr lang="ru-RU" sz="1000" dirty="0">
                  <a:solidFill>
                    <a:srgbClr val="00B0F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1000" u="sng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№9</a:t>
                </a:r>
                <a:r>
                  <a:rPr lang="uk-UA" sz="10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Розв'яжіть нерівність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sz="1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uk-UA" sz="1000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ru-RU" sz="1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uk-UA" sz="1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uk-UA" sz="1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uk-UA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e>
                    </m:func>
                    <m:r>
                      <a:rPr lang="uk-UA" sz="1000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func>
                      <m:funcPr>
                        <m:ctrlPr>
                          <a:rPr lang="ru-RU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sz="1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uk-UA" sz="1000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ru-RU" sz="1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uk-UA" sz="1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uk-UA" sz="1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uk-UA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e>
                    </m:func>
                  </m:oMath>
                </a14:m>
                <a:endParaRPr lang="ru-RU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1000" dirty="0" smtClean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А) х</a:t>
                </a:r>
                <a14:m>
                  <m:oMath xmlns:m="http://schemas.openxmlformats.org/officeDocument/2006/math">
                    <m:r>
                      <a:rPr lang="uk-UA" sz="1000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f>
                      <m:fPr>
                        <m:ctrlPr>
                          <a:rPr lang="ru-RU" sz="10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sz="10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10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uk-UA" sz="1000" dirty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Б) х</a:t>
                </a:r>
                <a14:m>
                  <m:oMath xmlns:m="http://schemas.openxmlformats.org/officeDocument/2006/math">
                    <m:r>
                      <a:rPr lang="uk-UA" sz="1000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</m:t>
                    </m:r>
                    <m:f>
                      <m:fPr>
                        <m:ctrlPr>
                          <a:rPr lang="ru-RU" sz="10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sz="10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10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uk-UA" sz="1000" dirty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В) х</a:t>
                </a:r>
                <a14:m>
                  <m:oMath xmlns:m="http://schemas.openxmlformats.org/officeDocument/2006/math">
                    <m:r>
                      <a:rPr lang="uk-UA" sz="1000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&gt;7  Г) х&lt;7</m:t>
                    </m:r>
                  </m:oMath>
                </a14:m>
                <a:endParaRPr lang="ru-RU" sz="1000" dirty="0">
                  <a:solidFill>
                    <a:srgbClr val="00B0F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1000" u="sng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№</a:t>
                </a:r>
                <a:r>
                  <a:rPr lang="ru-RU" sz="1000" u="sng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ru-RU" sz="10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10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Розв'яжіть нерівність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  <m:sup>
                        <m:r>
                          <a:rPr lang="uk-UA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  <m:r>
                      <a:rPr lang="uk-UA" sz="1000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≤27</m:t>
                    </m:r>
                  </m:oMath>
                </a14:m>
                <a:endParaRPr lang="ru-RU" sz="10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1000" dirty="0" smtClean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А) х</a:t>
                </a:r>
                <a14:m>
                  <m:oMath xmlns:m="http://schemas.openxmlformats.org/officeDocument/2006/math">
                    <m:r>
                      <a:rPr lang="uk-UA" sz="1000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≤−3  Б)  х≤3  В)  х&lt;3   Г)х≥−3</m:t>
                    </m:r>
                  </m:oMath>
                </a14:m>
                <a:endParaRPr lang="ru-RU" sz="1000" dirty="0">
                  <a:solidFill>
                    <a:srgbClr val="00B0F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1000" u="sng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№11</a:t>
                </a:r>
                <a:r>
                  <a:rPr lang="uk-UA" sz="10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Розв'яжіть нерівність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1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sz="1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uk-UA" sz="1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uk-UA" sz="1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uk-UA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  <m:r>
                      <a:rPr lang="uk-UA" sz="1000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≥</m:t>
                    </m:r>
                    <m:f>
                      <m:fPr>
                        <m:ctrlPr>
                          <a:rPr lang="ru-RU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den>
                    </m:f>
                  </m:oMath>
                </a14:m>
                <a:endParaRPr lang="ru-RU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1000" dirty="0" smtClean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А)х&gt;1  Б) х≤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0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sz="10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10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uk-UA" sz="1000" dirty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В) х≤ 4 Г) х≥ 8</a:t>
                </a:r>
                <a:endParaRPr lang="ru-RU" sz="1000" dirty="0">
                  <a:solidFill>
                    <a:srgbClr val="00B0F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1000" u="sng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№12</a:t>
                </a:r>
                <a:r>
                  <a:rPr lang="uk-UA" sz="10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Розв'яжіть рівняння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1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sz="1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uk-UA" sz="1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uk-UA" sz="1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uk-UA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uk-UA" sz="10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9</a:t>
                </a:r>
                <a:endParaRPr lang="ru-RU" sz="10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1000" dirty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А) -2  Б) 2  В)  1  Г)  -1</a:t>
                </a:r>
                <a:endParaRPr lang="ru-RU" sz="1000" dirty="0">
                  <a:solidFill>
                    <a:srgbClr val="00B0F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endParaRPr lang="ru-RU" sz="1000" dirty="0">
                  <a:solidFill>
                    <a:srgbClr val="00B0F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8101" y="2259664"/>
                <a:ext cx="8530170" cy="36635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167215" y="152100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26695">
              <a:lnSpc>
                <a:spcPct val="150000"/>
              </a:lnSpc>
              <a:spcAft>
                <a:spcPts val="0"/>
              </a:spcAft>
            </a:pPr>
            <a:r>
              <a:rPr lang="uk-UA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(12б</a:t>
            </a:r>
            <a:r>
              <a:rPr lang="uk-UA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3.Індивідуальна робота:</a:t>
            </a:r>
            <a:endParaRPr lang="ru-RU" sz="14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5295" indent="228600">
              <a:lnSpc>
                <a:spcPct val="150000"/>
              </a:lnSpc>
              <a:spcAft>
                <a:spcPts val="0"/>
              </a:spcAft>
            </a:pPr>
            <a:r>
              <a:rPr lang="uk-UA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Тестування:</a:t>
            </a:r>
            <a:endParaRPr lang="ru-RU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558800" y="2259664"/>
                <a:ext cx="6096000" cy="356783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1000" u="sng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№</a:t>
                </a:r>
                <a:r>
                  <a:rPr lang="ru-RU" sz="1000" u="sng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uk-UA" sz="10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Яка з даних функцій не є </a:t>
                </a:r>
                <a:r>
                  <a:rPr lang="uk-UA" sz="1000" dirty="0" err="1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показниковою</a:t>
                </a:r>
                <a:endParaRPr lang="ru-RU" sz="10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1000" dirty="0" smtClean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А</a:t>
                </a:r>
                <a:r>
                  <a:rPr lang="ru-RU" sz="1000" dirty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1000" dirty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ru-RU" sz="1000" dirty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uk-UA" sz="1000" dirty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0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ru-RU" sz="10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ru-RU" sz="10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sz="10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sz="10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sz="10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uk-UA" sz="1000" dirty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Б) у=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0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10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e>
                      <m:sup>
                        <m:r>
                          <a:rPr lang="uk-UA" sz="10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uk-UA" sz="1000" dirty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 В) у=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0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10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uk-UA" sz="10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  <m:d>
                          <m:dPr>
                            <m:ctrlPr>
                              <a:rPr lang="ru-RU" sz="10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uk-UA" sz="10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3−х</m:t>
                            </m:r>
                          </m:e>
                        </m:d>
                      </m:sup>
                    </m:sSup>
                  </m:oMath>
                </a14:m>
                <a:r>
                  <a:rPr lang="uk-UA" sz="1000" dirty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Г) у=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0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10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e>
                      <m:sup>
                        <m:r>
                          <a:rPr lang="uk-UA" sz="10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sup>
                    </m:sSup>
                  </m:oMath>
                </a14:m>
                <a:endParaRPr lang="ru-RU" sz="10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1000" u="sng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№</a:t>
                </a:r>
                <a:r>
                  <a:rPr lang="ru-RU" sz="1000" u="sng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uk-UA" sz="10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У якій точці перетинаються графіки функцій у=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uk-UA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uk-UA" sz="10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і у=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1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sz="1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uk-UA" sz="1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uk-UA" sz="1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8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uk-UA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</m:oMath>
                </a14:m>
                <a:endParaRPr lang="ru-RU" sz="10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1000" dirty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А) (1;1) Б) (1; 0)  В) (0;1) Г) (0; -1)</a:t>
                </a:r>
                <a:endParaRPr lang="ru-RU" sz="1000" dirty="0">
                  <a:solidFill>
                    <a:srgbClr val="00B0F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1000" u="sng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№</a:t>
                </a:r>
                <a:r>
                  <a:rPr lang="ru-RU" sz="1000" u="sng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ru-RU" sz="10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10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Зростаючою чи спадною є функція у=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1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sz="1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uk-UA" sz="1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uk-UA" sz="1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uk-UA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</m:oMath>
                </a14:m>
                <a:endParaRPr lang="ru-RU" sz="10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1000" dirty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А) Зростаючою Б) Ні зростаючою, ні спадною; В) Спадною Г) Інша </a:t>
                </a:r>
                <a:r>
                  <a:rPr lang="uk-UA" sz="1000" dirty="0" smtClean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відповідь</a:t>
                </a:r>
                <a:endParaRPr lang="en-US" sz="1000" dirty="0" smtClean="0">
                  <a:solidFill>
                    <a:srgbClr val="00B0F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1000" u="sng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№</a:t>
                </a:r>
                <a:r>
                  <a:rPr lang="uk-UA" sz="1000" u="sng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uk-UA" sz="10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Обчисліть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sz="1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uk-UA" sz="1000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uk-UA" sz="1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7</m:t>
                            </m:r>
                          </m:sub>
                        </m:sSub>
                      </m:fName>
                      <m:e>
                        <m:r>
                          <a:rPr lang="uk-UA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49</m:t>
                        </m:r>
                      </m:e>
                    </m:func>
                  </m:oMath>
                </a14:m>
                <a:endParaRPr lang="ru-RU" sz="10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1000" dirty="0" smtClean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А) 2; Б) 7;  В) -2; Г)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0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sz="10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10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uk-UA" sz="1000" dirty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  <a:endParaRPr lang="ru-RU" sz="1000" dirty="0">
                  <a:solidFill>
                    <a:srgbClr val="00B0F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860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1000" u="sng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№5</a:t>
                </a:r>
                <a:r>
                  <a:rPr lang="uk-UA" sz="10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Обчисліть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27</m:t>
                        </m:r>
                      </m:e>
                      <m:sup>
                        <m:func>
                          <m:funcPr>
                            <m:ctrlPr>
                              <a:rPr lang="ru-RU" sz="1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ru-RU" sz="1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uk-UA" sz="1000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uk-UA" sz="1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sub>
                            </m:sSub>
                          </m:fName>
                          <m:e>
                            <m:r>
                              <a:rPr lang="uk-UA" sz="1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</m:func>
                      </m:sup>
                    </m:sSup>
                  </m:oMath>
                </a14:m>
                <a:endParaRPr lang="ru-RU" sz="10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1000" dirty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А) 6; Б) 3; В) 8; Г) 2;</a:t>
                </a:r>
                <a:endParaRPr lang="ru-RU" sz="1000" dirty="0">
                  <a:solidFill>
                    <a:srgbClr val="00B0F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1000" u="sng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№6</a:t>
                </a:r>
                <a:r>
                  <a:rPr lang="uk-UA" sz="10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Розв'яжіть нерівність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sz="1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uk-UA" sz="1000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uk-UA" sz="1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</m:fName>
                      <m:e>
                        <m:r>
                          <a:rPr lang="uk-UA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e>
                    </m:func>
                    <m:r>
                      <a:rPr lang="uk-UA" sz="1000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  <m:func>
                      <m:funcPr>
                        <m:ctrlPr>
                          <a:rPr lang="ru-RU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sz="1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uk-UA" sz="1000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uk-UA" sz="1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</m:fName>
                      <m:e>
                        <m:r>
                          <a:rPr lang="uk-UA" sz="1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func>
                  </m:oMath>
                </a14:m>
                <a:endParaRPr lang="ru-RU" sz="10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1000" dirty="0" smtClean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А) (0; 4)    Б) (0; 4]   В) х</a:t>
                </a:r>
                <a14:m>
                  <m:oMath xmlns:m="http://schemas.openxmlformats.org/officeDocument/2006/math">
                    <m:r>
                      <a:rPr lang="uk-UA" sz="1000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≤4;   Г)  х≥4</m:t>
                    </m:r>
                  </m:oMath>
                </a14:m>
                <a:endParaRPr lang="en-US" sz="1000" dirty="0" smtClean="0">
                  <a:solidFill>
                    <a:srgbClr val="00B0F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endParaRPr lang="ru-RU" sz="1000" dirty="0">
                  <a:solidFill>
                    <a:srgbClr val="00B0F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800" y="2259664"/>
                <a:ext cx="6096000" cy="356783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04963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0"/>
            <a:ext cx="12192000" cy="6858000"/>
            <a:chOff x="431800" y="0"/>
            <a:chExt cx="10972800" cy="6858000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800" y="0"/>
              <a:ext cx="10972800" cy="6858000"/>
            </a:xfrm>
            <a:prstGeom prst="rect">
              <a:avLst/>
            </a:prstGeom>
          </p:spPr>
        </p:pic>
        <p:grpSp>
          <p:nvGrpSpPr>
            <p:cNvPr id="4" name="Группа 3"/>
            <p:cNvGrpSpPr/>
            <p:nvPr/>
          </p:nvGrpSpPr>
          <p:grpSpPr>
            <a:xfrm>
              <a:off x="1024891" y="225380"/>
              <a:ext cx="10312400" cy="1506723"/>
              <a:chOff x="1024891" y="225380"/>
              <a:chExt cx="10312400" cy="1506723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3022600" y="225380"/>
                <a:ext cx="46101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b="1" i="1" dirty="0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26 листопада</a:t>
                </a:r>
              </a:p>
              <a:p>
                <a:pPr algn="ctr"/>
                <a:r>
                  <a:rPr lang="ru-RU" sz="2400" b="1" i="1" dirty="0" err="1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Класна</a:t>
                </a:r>
                <a:r>
                  <a:rPr lang="ru-RU" sz="2400" b="1" i="1" dirty="0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 робота</a:t>
                </a:r>
                <a:endParaRPr lang="ru-RU" sz="2400" b="1" i="1" dirty="0">
                  <a:solidFill>
                    <a:srgbClr val="FFFF00"/>
                  </a:solidFill>
                  <a:latin typeface="+mj-lt"/>
                  <a:cs typeface="FreesiaUPC" panose="020B0604020202020204" pitchFamily="34" charset="-34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024891" y="993439"/>
                <a:ext cx="103124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400" b="1" dirty="0" smtClean="0">
                    <a:solidFill>
                      <a:srgbClr val="FFFF00"/>
                    </a:solidFill>
                  </a:rPr>
                  <a:t>Тема:</a:t>
                </a:r>
                <a:r>
                  <a:rPr lang="uk-UA" sz="2400" dirty="0" smtClean="0">
                    <a:solidFill>
                      <a:srgbClr val="FFFF00"/>
                    </a:solidFill>
                  </a:rPr>
                  <a:t> Підсумковий урок з теми «</a:t>
                </a:r>
                <a:r>
                  <a:rPr lang="uk-UA" sz="2400" dirty="0" err="1" smtClean="0">
                    <a:solidFill>
                      <a:srgbClr val="FFFF00"/>
                    </a:solidFill>
                  </a:rPr>
                  <a:t>Показникова</a:t>
                </a:r>
                <a:r>
                  <a:rPr lang="uk-UA" sz="2400" dirty="0" smtClean="0">
                    <a:solidFill>
                      <a:srgbClr val="FFFF00"/>
                    </a:solidFill>
                  </a:rPr>
                  <a:t> та логарифмічна функції»</a:t>
                </a:r>
                <a:endParaRPr lang="ru-RU" sz="2400" dirty="0" smtClean="0">
                  <a:solidFill>
                    <a:srgbClr val="FFFF00"/>
                  </a:solidFill>
                </a:endParaRPr>
              </a:p>
              <a:p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80769"/>
              </p:ext>
            </p:extLst>
          </p:nvPr>
        </p:nvGraphicFramePr>
        <p:xfrm>
          <a:off x="2169160" y="3429000"/>
          <a:ext cx="812799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90600" y="2500162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chemeClr val="bg1"/>
                </a:solidFill>
              </a:rPr>
              <a:t>Відповіді: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00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0"/>
            <a:ext cx="12192000" cy="6858000"/>
            <a:chOff x="431800" y="0"/>
            <a:chExt cx="10972800" cy="6858000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800" y="0"/>
              <a:ext cx="10972800" cy="6858000"/>
            </a:xfrm>
            <a:prstGeom prst="rect">
              <a:avLst/>
            </a:prstGeom>
          </p:spPr>
        </p:pic>
        <p:grpSp>
          <p:nvGrpSpPr>
            <p:cNvPr id="4" name="Группа 3"/>
            <p:cNvGrpSpPr/>
            <p:nvPr/>
          </p:nvGrpSpPr>
          <p:grpSpPr>
            <a:xfrm>
              <a:off x="1024891" y="225380"/>
              <a:ext cx="10312400" cy="1506723"/>
              <a:chOff x="1024891" y="225380"/>
              <a:chExt cx="10312400" cy="1506723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3022600" y="225380"/>
                <a:ext cx="46101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b="1" i="1" dirty="0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26 листопада</a:t>
                </a:r>
              </a:p>
              <a:p>
                <a:pPr algn="ctr"/>
                <a:r>
                  <a:rPr lang="ru-RU" sz="2400" b="1" i="1" dirty="0" err="1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Класна</a:t>
                </a:r>
                <a:r>
                  <a:rPr lang="ru-RU" sz="2400" b="1" i="1" dirty="0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 робота</a:t>
                </a:r>
                <a:endParaRPr lang="ru-RU" sz="2400" b="1" i="1" dirty="0">
                  <a:solidFill>
                    <a:srgbClr val="FFFF00"/>
                  </a:solidFill>
                  <a:latin typeface="+mj-lt"/>
                  <a:cs typeface="FreesiaUPC" panose="020B0604020202020204" pitchFamily="34" charset="-34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024891" y="993439"/>
                <a:ext cx="103124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400" b="1" dirty="0" smtClean="0">
                    <a:solidFill>
                      <a:srgbClr val="FFFF00"/>
                    </a:solidFill>
                  </a:rPr>
                  <a:t>Тема:</a:t>
                </a:r>
                <a:r>
                  <a:rPr lang="uk-UA" sz="2400" dirty="0" smtClean="0">
                    <a:solidFill>
                      <a:srgbClr val="FFFF00"/>
                    </a:solidFill>
                  </a:rPr>
                  <a:t> Підсумковий урок з теми «</a:t>
                </a:r>
                <a:r>
                  <a:rPr lang="uk-UA" sz="2400" dirty="0" err="1" smtClean="0">
                    <a:solidFill>
                      <a:srgbClr val="FFFF00"/>
                    </a:solidFill>
                  </a:rPr>
                  <a:t>Показникова</a:t>
                </a:r>
                <a:r>
                  <a:rPr lang="uk-UA" sz="2400" dirty="0" smtClean="0">
                    <a:solidFill>
                      <a:srgbClr val="FFFF00"/>
                    </a:solidFill>
                  </a:rPr>
                  <a:t> та логарифмічна функції»</a:t>
                </a:r>
                <a:endParaRPr lang="ru-RU" sz="2400" dirty="0" smtClean="0">
                  <a:solidFill>
                    <a:srgbClr val="FFFF00"/>
                  </a:solidFill>
                </a:endParaRPr>
              </a:p>
              <a:p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822960" y="2042232"/>
                <a:ext cx="10287000" cy="48586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ru-RU" b="1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3.</a:t>
                </a:r>
                <a:r>
                  <a:rPr lang="uk-UA" b="1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Робота в парах: </a:t>
                </a:r>
                <a:r>
                  <a:rPr lang="uk-UA" dirty="0" err="1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Розв</a:t>
                </a:r>
                <a:r>
                  <a:rPr lang="ru-RU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’</a:t>
                </a:r>
                <a:r>
                  <a:rPr lang="uk-UA" dirty="0" err="1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яжіть</a:t>
                </a:r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рівняння та нерівності:</a:t>
                </a:r>
                <a:endParaRPr lang="ru-RU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І пара:                                                                       ІІ пара</a:t>
                </a:r>
                <a:endParaRPr lang="ru-RU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dirty="0" smtClean="0">
                    <a:solidFill>
                      <a:schemeClr val="bg1"/>
                    </a:solidFill>
                  </a:rPr>
                  <a:t>а)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uk-UA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uk-UA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f>
                          <m:fPr>
                            <m:ctrlPr>
                              <a:rPr lang="ru-RU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uk-UA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х−5</m:t>
                            </m:r>
                          </m:num>
                          <m:den>
                            <m:r>
                              <a:rPr lang="uk-UA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х+5</m:t>
                            </m:r>
                          </m:den>
                        </m:f>
                      </m:e>
                    </m:func>
                  </m:oMath>
                </a14:m>
                <a:r>
                  <a:rPr lang="uk-UA" dirty="0">
                    <a:solidFill>
                      <a:schemeClr val="bg1"/>
                    </a:solidFill>
                  </a:rPr>
                  <a:t>+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uk-UA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uk-UA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uk-UA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uk-UA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</m:e>
                          <m:sup>
                            <m:r>
                              <a:rPr lang="uk-UA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uk-UA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−25)</m:t>
                        </m:r>
                      </m:e>
                    </m:func>
                  </m:oMath>
                </a14:m>
                <a:r>
                  <a:rPr lang="uk-UA" dirty="0">
                    <a:solidFill>
                      <a:schemeClr val="bg1"/>
                    </a:solidFill>
                  </a:rPr>
                  <a:t>=0 </a:t>
                </a:r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а)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  <m:sup>
                        <m:r>
                          <a:rPr lang="uk-UA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х−1</m:t>
                        </m:r>
                      </m:sup>
                    </m:sSup>
                  </m:oMath>
                </a14:m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- 36∙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  <m:sup>
                        <m:r>
                          <a:rPr lang="uk-UA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х−3</m:t>
                        </m:r>
                      </m:sup>
                    </m:sSup>
                    <m:r>
                      <a:rPr lang="uk-UA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+3=</m:t>
                    </m:r>
                  </m:oMath>
                </a14:m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ru-RU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        </a:t>
                </a:r>
                <a:endParaRPr lang="ru-RU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         </a:t>
                </a:r>
                <a:endParaRPr lang="ru-RU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ІІІ пара:                                                                  І</a:t>
                </a:r>
                <a:r>
                  <a:rPr lang="en-US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ru-RU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пара:</a:t>
                </a:r>
                <a:endParaRPr lang="ru-RU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а)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uk-UA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lg</m:t>
                        </m:r>
                      </m:fName>
                      <m:e>
                        <m:r>
                          <a:rPr lang="uk-UA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(х−2)</m:t>
                        </m:r>
                      </m:e>
                    </m:func>
                  </m:oMath>
                </a14:m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uk-UA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lg</m:t>
                        </m:r>
                      </m:fName>
                      <m:e>
                        <m:r>
                          <a:rPr lang="uk-UA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(27−х)</m:t>
                        </m:r>
                      </m:e>
                    </m:func>
                  </m:oMath>
                </a14:m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&lt;2                     </a:t>
                </a:r>
                <a:r>
                  <a:rPr lang="ru-RU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б)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e>
                      <m:sup>
                        <m:r>
                          <a:rPr lang="uk-UA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х+2</m:t>
                        </m:r>
                      </m:sup>
                    </m:sSup>
                  </m:oMath>
                </a14:m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+4∙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e>
                      <m:sup>
                        <m:r>
                          <a:rPr lang="uk-UA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х+1</m:t>
                        </m:r>
                      </m:sup>
                    </m:sSup>
                    <m:r>
                      <a:rPr lang="uk-UA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≥ 539</a:t>
                </a:r>
                <a:endParaRPr lang="ru-RU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         </a:t>
                </a:r>
                <a:endParaRPr lang="ru-RU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" y="2042232"/>
                <a:ext cx="10287000" cy="485863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1371600" y="3594218"/>
            <a:ext cx="6096000" cy="295465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26695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В: х=6                                                                 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В: 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=1;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=2</a:t>
            </a:r>
          </a:p>
          <a:p>
            <a:pPr indent="226695">
              <a:lnSpc>
                <a:spcPct val="150000"/>
              </a:lnSpc>
              <a:spcAft>
                <a:spcPts val="0"/>
              </a:spcAft>
            </a:pPr>
            <a:endParaRPr lang="uk-UA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6695">
              <a:lnSpc>
                <a:spcPct val="150000"/>
              </a:lnSpc>
              <a:spcAft>
                <a:spcPts val="0"/>
              </a:spcAft>
            </a:pPr>
            <a:endParaRPr lang="uk-UA" sz="1400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6695">
              <a:lnSpc>
                <a:spcPct val="150000"/>
              </a:lnSpc>
              <a:spcAft>
                <a:spcPts val="0"/>
              </a:spcAft>
            </a:pPr>
            <a:endParaRPr lang="uk-UA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6695">
              <a:lnSpc>
                <a:spcPct val="150000"/>
              </a:lnSpc>
              <a:spcAft>
                <a:spcPts val="0"/>
              </a:spcAft>
            </a:pPr>
            <a:endParaRPr lang="uk-UA" sz="1400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6695">
              <a:lnSpc>
                <a:spcPct val="150000"/>
              </a:lnSpc>
              <a:spcAft>
                <a:spcPts val="0"/>
              </a:spcAft>
            </a:pPr>
            <a:endParaRPr lang="ru-RU" sz="1400" dirty="0" smtClean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6695">
              <a:lnSpc>
                <a:spcPct val="150000"/>
              </a:lnSpc>
              <a:spcAft>
                <a:spcPts val="0"/>
              </a:spcAft>
            </a:pP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хє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(2;7)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22;27)</a:t>
            </a:r>
            <a:r>
              <a:rPr lang="ru-RU" sz="1400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В:хє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(1;+∞)</a:t>
            </a:r>
            <a:endParaRPr lang="ru-RU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6695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7006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0"/>
            <a:ext cx="12192000" cy="6858000"/>
            <a:chOff x="431800" y="0"/>
            <a:chExt cx="10972800" cy="6858000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800" y="0"/>
              <a:ext cx="10972800" cy="6858000"/>
            </a:xfrm>
            <a:prstGeom prst="rect">
              <a:avLst/>
            </a:prstGeom>
          </p:spPr>
        </p:pic>
        <p:grpSp>
          <p:nvGrpSpPr>
            <p:cNvPr id="4" name="Группа 3"/>
            <p:cNvGrpSpPr/>
            <p:nvPr/>
          </p:nvGrpSpPr>
          <p:grpSpPr>
            <a:xfrm>
              <a:off x="1024891" y="225380"/>
              <a:ext cx="10312400" cy="1506723"/>
              <a:chOff x="1024891" y="225380"/>
              <a:chExt cx="10312400" cy="1506723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3022600" y="225380"/>
                <a:ext cx="46101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b="1" i="1" dirty="0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26 листопада</a:t>
                </a:r>
              </a:p>
              <a:p>
                <a:pPr algn="ctr"/>
                <a:r>
                  <a:rPr lang="ru-RU" sz="2400" b="1" i="1" dirty="0" err="1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Класна</a:t>
                </a:r>
                <a:r>
                  <a:rPr lang="ru-RU" sz="2400" b="1" i="1" dirty="0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 робота</a:t>
                </a:r>
                <a:endParaRPr lang="ru-RU" sz="2400" b="1" i="1" dirty="0">
                  <a:solidFill>
                    <a:srgbClr val="FFFF00"/>
                  </a:solidFill>
                  <a:latin typeface="+mj-lt"/>
                  <a:cs typeface="FreesiaUPC" panose="020B0604020202020204" pitchFamily="34" charset="-34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024891" y="993439"/>
                <a:ext cx="103124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400" b="1" dirty="0" smtClean="0">
                    <a:solidFill>
                      <a:srgbClr val="FFFF00"/>
                    </a:solidFill>
                  </a:rPr>
                  <a:t>Тема:</a:t>
                </a:r>
                <a:r>
                  <a:rPr lang="uk-UA" sz="2400" dirty="0" smtClean="0">
                    <a:solidFill>
                      <a:srgbClr val="FFFF00"/>
                    </a:solidFill>
                  </a:rPr>
                  <a:t> Підсумковий урок з теми «</a:t>
                </a:r>
                <a:r>
                  <a:rPr lang="uk-UA" sz="2400" dirty="0" err="1" smtClean="0">
                    <a:solidFill>
                      <a:srgbClr val="FFFF00"/>
                    </a:solidFill>
                  </a:rPr>
                  <a:t>Показникова</a:t>
                </a:r>
                <a:r>
                  <a:rPr lang="uk-UA" sz="2400" dirty="0" smtClean="0">
                    <a:solidFill>
                      <a:srgbClr val="FFFF00"/>
                    </a:solidFill>
                  </a:rPr>
                  <a:t> та логарифмічна функції»</a:t>
                </a:r>
                <a:endParaRPr lang="ru-RU" sz="2400" dirty="0" smtClean="0">
                  <a:solidFill>
                    <a:srgbClr val="FFFF00"/>
                  </a:solidFill>
                </a:endParaRPr>
              </a:p>
              <a:p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58990" y="1604194"/>
                <a:ext cx="9445130" cy="43801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22860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b="1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4.Робота в групах:</a:t>
                </a:r>
                <a:endParaRPr lang="ru-RU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b="1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І група: </a:t>
                </a:r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</a:t>
                </a:r>
                <a:r>
                  <a:rPr lang="uk-UA" b="1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ІІІ група:</a:t>
                </a:r>
                <a:endParaRPr lang="ru-RU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860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Знайдіть усі значення параметра                Складіть рівняння дотичної  до графіка                                           </a:t>
                </a:r>
                <a:endParaRPr lang="ru-RU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26695" indent="22860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,при яких рівняння                                  функції   </a:t>
                </a:r>
                <a:r>
                  <a:rPr lang="en-US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)=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uk-UA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ln</m:t>
                        </m:r>
                      </m:fName>
                      <m:e>
                        <m:r>
                          <a:rPr lang="uk-UA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(2</m:t>
                        </m:r>
                        <m:r>
                          <a:rPr lang="uk-UA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uk-UA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+3)</m:t>
                        </m:r>
                      </m:e>
                    </m:func>
                  </m:oMath>
                </a14:m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у точці з абсцисою  </a:t>
                </a:r>
                <a:endParaRPr lang="ru-RU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26695" indent="228600">
                  <a:lnSpc>
                    <a:spcPct val="150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  <m:sup>
                        <m:r>
                          <a:rPr lang="uk-UA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</a:t>
                </a:r>
                <a14:m>
                  <m:oMath xmlns:m="http://schemas.openxmlformats.org/officeDocument/2006/math">
                    <m:r>
                      <a:rPr lang="uk-UA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а∙</m:t>
                    </m:r>
                    <m:sSup>
                      <m:sSupPr>
                        <m:ctrlPr>
                          <a:rPr lang="ru-RU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uk-UA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х+1</m:t>
                        </m:r>
                      </m:sup>
                    </m:sSup>
                  </m:oMath>
                </a14:m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-а=0 не має коренів.                                                            хₒ=-1</a:t>
                </a:r>
                <a:b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                                                   </a:t>
                </a:r>
                <a:endParaRPr lang="ru-RU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5295" indent="22860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b="1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ІІ група:                                               І</a:t>
                </a:r>
                <a:r>
                  <a:rPr lang="en-US" b="1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uk-UA" b="1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група:</a:t>
                </a:r>
                <a:endParaRPr lang="ru-RU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5295" indent="22860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Розв’яжіть нерівність:                        Розв’яжіть нерівність:</a:t>
                </a:r>
                <a:endParaRPr lang="ru-RU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5295" indent="22860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</a:t>
                </a:r>
                <a:r>
                  <a:rPr lang="en-US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 ꞌ</a:t>
                </a:r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≤ </a:t>
                </a:r>
                <a:r>
                  <a:rPr lang="en-US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 ꞌ</a:t>
                </a:r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,якщо </a:t>
                </a:r>
                <a:r>
                  <a:rPr lang="en-US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uk-UA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uk-UA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-3</a:t>
                </a:r>
                <a:r>
                  <a:rPr lang="en-US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+1),</a:t>
                </a:r>
                <a:endParaRPr lang="ru-RU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5295" indent="228600">
                  <a:lnSpc>
                    <a:spcPct val="150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uk-UA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х</m:t>
                            </m:r>
                          </m:num>
                          <m:den>
                            <m:r>
                              <a:rPr lang="uk-UA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den>
                        </m:f>
                        <m:r>
                          <a:rPr lang="uk-UA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)</m:t>
                        </m:r>
                      </m:e>
                      <m:sup>
                        <m:func>
                          <m:funcPr>
                            <m:ctrlPr>
                              <a:rPr lang="ru-RU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uk-UA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lg</m:t>
                            </m:r>
                          </m:fName>
                          <m:e>
                            <m:r>
                              <a:rPr lang="uk-UA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х−2</m:t>
                            </m:r>
                          </m:e>
                        </m:func>
                      </m:sup>
                    </m:sSup>
                  </m:oMath>
                </a14:m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uk-UA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≤100</m:t>
                    </m:r>
                  </m:oMath>
                </a14:m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</a:t>
                </a:r>
                <a:r>
                  <a:rPr lang="en-US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uk-UA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)=2</a:t>
                </a:r>
                <a:r>
                  <a:rPr lang="en-US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990" y="1604194"/>
                <a:ext cx="9445130" cy="4380173"/>
              </a:xfrm>
              <a:prstGeom prst="rect">
                <a:avLst/>
              </a:prstGeom>
              <a:blipFill rotWithShape="0">
                <a:blip r:embed="rId3"/>
                <a:stretch>
                  <a:fillRect r="-148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2179320" y="3743528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5295" indent="228600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В:а є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(-1;0]                                                      В: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у=2х+2</a:t>
            </a:r>
          </a:p>
          <a:p>
            <a:pPr marL="455295" indent="228600">
              <a:lnSpc>
                <a:spcPct val="150000"/>
              </a:lnSpc>
              <a:spcAft>
                <a:spcPts val="0"/>
              </a:spcAft>
            </a:pPr>
            <a:endParaRPr lang="uk-UA" sz="1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5295" indent="228600">
              <a:lnSpc>
                <a:spcPct val="150000"/>
              </a:lnSpc>
              <a:spcAft>
                <a:spcPts val="0"/>
              </a:spcAft>
            </a:pPr>
            <a:endParaRPr lang="uk-UA" sz="1400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5295" indent="228600">
              <a:lnSpc>
                <a:spcPct val="150000"/>
              </a:lnSpc>
              <a:spcAft>
                <a:spcPts val="0"/>
              </a:spcAft>
            </a:pPr>
            <a:endParaRPr lang="uk-UA" sz="1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5295" indent="228600">
              <a:lnSpc>
                <a:spcPct val="150000"/>
              </a:lnSpc>
              <a:spcAft>
                <a:spcPts val="0"/>
              </a:spcAft>
            </a:pPr>
            <a:endParaRPr lang="uk-UA" sz="1400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5295" indent="228600">
              <a:lnSpc>
                <a:spcPct val="150000"/>
              </a:lnSpc>
              <a:spcAft>
                <a:spcPts val="0"/>
              </a:spcAft>
            </a:pPr>
            <a:endParaRPr lang="ru-RU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200000"/>
              </a:lnSpc>
              <a:spcAft>
                <a:spcPts val="120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В: </a:t>
            </a:r>
            <a:r>
              <a:rPr lang="uk-UA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хє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[1;1000]        </a:t>
            </a:r>
            <a:r>
              <a:rPr lang="ru-RU" sz="1400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В:хє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[-1;4]</a:t>
            </a:r>
            <a:endParaRPr lang="ru-RU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3079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0"/>
            <a:ext cx="12192000" cy="6858000"/>
            <a:chOff x="431800" y="0"/>
            <a:chExt cx="10972800" cy="6858000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800" y="0"/>
              <a:ext cx="10972800" cy="6858000"/>
            </a:xfrm>
            <a:prstGeom prst="rect">
              <a:avLst/>
            </a:prstGeom>
          </p:spPr>
        </p:pic>
        <p:grpSp>
          <p:nvGrpSpPr>
            <p:cNvPr id="4" name="Группа 3"/>
            <p:cNvGrpSpPr/>
            <p:nvPr/>
          </p:nvGrpSpPr>
          <p:grpSpPr>
            <a:xfrm>
              <a:off x="1024891" y="225380"/>
              <a:ext cx="10312400" cy="1506723"/>
              <a:chOff x="1024891" y="225380"/>
              <a:chExt cx="10312400" cy="1506723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3022600" y="225380"/>
                <a:ext cx="46101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b="1" i="1" dirty="0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26 листопада</a:t>
                </a:r>
              </a:p>
              <a:p>
                <a:pPr algn="ctr"/>
                <a:r>
                  <a:rPr lang="ru-RU" sz="2400" b="1" i="1" dirty="0" err="1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Класна</a:t>
                </a:r>
                <a:r>
                  <a:rPr lang="ru-RU" sz="2400" b="1" i="1" dirty="0" smtClean="0">
                    <a:solidFill>
                      <a:srgbClr val="FFFF00"/>
                    </a:solidFill>
                    <a:latin typeface="+mj-lt"/>
                    <a:cs typeface="FreesiaUPC" panose="020B0604020202020204" pitchFamily="34" charset="-34"/>
                  </a:rPr>
                  <a:t> робота</a:t>
                </a:r>
                <a:endParaRPr lang="ru-RU" sz="2400" b="1" i="1" dirty="0">
                  <a:solidFill>
                    <a:srgbClr val="FFFF00"/>
                  </a:solidFill>
                  <a:latin typeface="+mj-lt"/>
                  <a:cs typeface="FreesiaUPC" panose="020B0604020202020204" pitchFamily="34" charset="-34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024891" y="993439"/>
                <a:ext cx="103124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400" b="1" dirty="0" smtClean="0">
                    <a:solidFill>
                      <a:srgbClr val="FFFF00"/>
                    </a:solidFill>
                  </a:rPr>
                  <a:t>Тема:</a:t>
                </a:r>
                <a:r>
                  <a:rPr lang="uk-UA" sz="2400" dirty="0" smtClean="0">
                    <a:solidFill>
                      <a:srgbClr val="FFFF00"/>
                    </a:solidFill>
                  </a:rPr>
                  <a:t> Підсумковий урок з теми «</a:t>
                </a:r>
                <a:r>
                  <a:rPr lang="uk-UA" sz="2400" dirty="0" err="1" smtClean="0">
                    <a:solidFill>
                      <a:srgbClr val="FFFF00"/>
                    </a:solidFill>
                  </a:rPr>
                  <a:t>Показникова</a:t>
                </a:r>
                <a:r>
                  <a:rPr lang="uk-UA" sz="2400" dirty="0" smtClean="0">
                    <a:solidFill>
                      <a:srgbClr val="FFFF00"/>
                    </a:solidFill>
                  </a:rPr>
                  <a:t> та логарифмічна функції»</a:t>
                </a:r>
                <a:endParaRPr lang="ru-RU" sz="2400" dirty="0" smtClean="0">
                  <a:solidFill>
                    <a:srgbClr val="FFFF00"/>
                  </a:solidFill>
                </a:endParaRPr>
              </a:p>
              <a:p>
                <a:endParaRPr lang="ru-RU" dirty="0">
                  <a:solidFill>
                    <a:srgbClr val="FFFF00"/>
                  </a:solidFill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03860" y="2190362"/>
                <a:ext cx="9174480" cy="41839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b="1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Підсумок (обчислення балів)</a:t>
                </a:r>
                <a:endParaRPr lang="ru-RU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2000" dirty="0" smtClean="0">
                    <a:solidFill>
                      <a:schemeClr val="bg1"/>
                    </a:solidFill>
                  </a:rPr>
                  <a:t>Оцінка за урок </a:t>
                </a:r>
                <a:r>
                  <a:rPr lang="uk-UA" sz="2000" b="1" dirty="0">
                    <a:solidFill>
                      <a:schemeClr val="bg1"/>
                    </a:solidFill>
                  </a:rPr>
                  <a:t>х </a:t>
                </a:r>
                <a:r>
                  <a:rPr lang="uk-UA" sz="2000" dirty="0">
                    <a:solidFill>
                      <a:schemeClr val="bg1"/>
                    </a:solidFill>
                  </a:rPr>
                  <a:t>(обчислюється за пропорцією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максимум балів</m:t>
                        </m:r>
                      </m:num>
                      <m:den>
                        <m:r>
                          <a:rPr lang="uk-UA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мої бали</m:t>
                        </m:r>
                      </m:den>
                    </m:f>
                  </m:oMath>
                </a14:m>
                <a:r>
                  <a:rPr lang="uk-UA" sz="2000" dirty="0">
                    <a:solidFill>
                      <a:schemeClr val="bg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uk-UA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</m:den>
                    </m:f>
                  </m:oMath>
                </a14:m>
                <a:r>
                  <a:rPr lang="uk-UA" sz="2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endParaRPr lang="uk-UA" sz="2000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endParaRPr lang="uk-UA" sz="2000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endParaRPr lang="uk-UA" sz="1400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endParaRPr lang="uk-UA" sz="1400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endParaRPr lang="uk-UA" sz="1400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>
                  <a:lnSpc>
                    <a:spcPct val="150000"/>
                  </a:lnSpc>
                  <a:spcAft>
                    <a:spcPts val="0"/>
                  </a:spcAft>
                </a:pPr>
                <a:endParaRPr lang="ru-RU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26695" algn="ctr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20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№ 33 . </a:t>
                </a:r>
                <a:r>
                  <a:rPr lang="uk-UA" sz="2000" dirty="0" err="1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Розвяжіть</a:t>
                </a:r>
                <a:r>
                  <a:rPr lang="uk-UA" sz="20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нерівність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ru-RU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ru-RU" sz="2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uk-UA" sz="2000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chemeClr val="bg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</m:sub>
                            </m:sSub>
                          </m:fName>
                          <m:e>
                            <m:r>
                              <a:rPr lang="uk-UA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func>
                      </m:num>
                      <m:den>
                        <m:sSup>
                          <m:sSupPr>
                            <m:ctrlPr>
                              <a:rPr lang="ru-RU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uk-UA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uk-UA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uk-UA" sz="2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ru-RU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uk-UA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  <m:r>
                              <a:rPr lang="uk-UA" sz="2000" i="1">
                                <a:solidFill>
                                  <a:schemeClr val="bg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−4</m:t>
                            </m:r>
                          </m:e>
                        </m:d>
                        <m:r>
                          <a:rPr lang="uk-UA" sz="2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uk-UA" sz="2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+4−2</m:t>
                        </m:r>
                        <m:r>
                          <a:rPr lang="uk-UA" sz="20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  <m:r>
                      <a:rPr lang="uk-UA" sz="2000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uk-UA" sz="20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 залежно від значень параметра </a:t>
                </a:r>
                <a:r>
                  <a:rPr lang="ru-RU" sz="20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.</a:t>
                </a:r>
                <a:endParaRPr lang="ru-RU" sz="20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uk-UA" sz="1600" b="1" dirty="0">
                    <a:solidFill>
                      <a:schemeClr val="bg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uk-UA" sz="1600" b="1" dirty="0">
                    <a:solidFill>
                      <a:schemeClr val="bg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ru-RU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" y="2190362"/>
                <a:ext cx="9174480" cy="4183966"/>
              </a:xfrm>
              <a:prstGeom prst="rect">
                <a:avLst/>
              </a:prstGeom>
              <a:blipFill rotWithShape="0">
                <a:blip r:embed="rId3"/>
                <a:stretch>
                  <a:fillRect r="-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1112520" y="3664357"/>
            <a:ext cx="75895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6695">
              <a:lnSpc>
                <a:spcPct val="150000"/>
              </a:lnSpc>
              <a:spcAft>
                <a:spcPts val="0"/>
              </a:spcAft>
            </a:pPr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Домашнє завдання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Параграф 13-20 </a:t>
            </a:r>
            <a:r>
              <a:rPr lang="uk-UA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підручника,сторінки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FB</a:t>
            </a:r>
            <a:endParaRPr lang="ru-RU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6695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Опрацювати завдання всіх груп і пар.</a:t>
            </a:r>
            <a:endParaRPr lang="ru-RU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68680" y="3535680"/>
            <a:ext cx="8138160" cy="128016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8732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624</Words>
  <Application>Microsoft Office PowerPoint</Application>
  <PresentationFormat>Широкоэкранный</PresentationFormat>
  <Paragraphs>240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Bookman Old Style</vt:lpstr>
      <vt:lpstr>Calibri</vt:lpstr>
      <vt:lpstr>Calibri Light</vt:lpstr>
      <vt:lpstr>Cambria Math</vt:lpstr>
      <vt:lpstr>FreesiaUPC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Dan</dc:creator>
  <cp:lastModifiedBy>Dan</cp:lastModifiedBy>
  <cp:revision>16</cp:revision>
  <dcterms:created xsi:type="dcterms:W3CDTF">2018-11-25T12:07:01Z</dcterms:created>
  <dcterms:modified xsi:type="dcterms:W3CDTF">2018-11-25T20:26:00Z</dcterms:modified>
</cp:coreProperties>
</file>