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3" r:id="rId2"/>
    <p:sldId id="325" r:id="rId3"/>
    <p:sldId id="256" r:id="rId4"/>
    <p:sldId id="265" r:id="rId5"/>
    <p:sldId id="299" r:id="rId6"/>
    <p:sldId id="270" r:id="rId7"/>
    <p:sldId id="271" r:id="rId8"/>
    <p:sldId id="272" r:id="rId9"/>
    <p:sldId id="274" r:id="rId10"/>
    <p:sldId id="322" r:id="rId11"/>
    <p:sldId id="304" r:id="rId12"/>
    <p:sldId id="320" r:id="rId13"/>
    <p:sldId id="318" r:id="rId14"/>
    <p:sldId id="327" r:id="rId15"/>
    <p:sldId id="329" r:id="rId16"/>
    <p:sldId id="317" r:id="rId17"/>
    <p:sldId id="258" r:id="rId18"/>
    <p:sldId id="282" r:id="rId19"/>
    <p:sldId id="303" r:id="rId20"/>
    <p:sldId id="294" r:id="rId21"/>
    <p:sldId id="315" r:id="rId22"/>
    <p:sldId id="319" r:id="rId23"/>
    <p:sldId id="31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4C3C8"/>
    <a:srgbClr val="00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96" autoAdjust="0"/>
  </p:normalViewPr>
  <p:slideViewPr>
    <p:cSldViewPr>
      <p:cViewPr>
        <p:scale>
          <a:sx n="50" d="100"/>
          <a:sy n="50" d="100"/>
        </p:scale>
        <p:origin x="-2142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646-42D1-BAD0-713D3953443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46-42D1-BAD0-713D3953443E}"/>
              </c:ext>
            </c:extLst>
          </c:dPt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618</c:v>
                </c:pt>
                <c:pt idx="1">
                  <c:v>612</c:v>
                </c:pt>
                <c:pt idx="2">
                  <c:v>640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46-42D1-BAD0-713D39534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12384"/>
        <c:axId val="24513920"/>
      </c:barChart>
      <c:catAx>
        <c:axId val="2451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3000" b="1"/>
            </a:pPr>
            <a:endParaRPr lang="ru-RU"/>
          </a:p>
        </c:txPr>
        <c:crossAx val="24513920"/>
        <c:crosses val="autoZero"/>
        <c:auto val="1"/>
        <c:lblAlgn val="ctr"/>
        <c:lblOffset val="100"/>
        <c:noMultiLvlLbl val="0"/>
      </c:catAx>
      <c:valAx>
        <c:axId val="2451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2451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4592102724359"/>
          <c:y val="3.9863868464460751E-2"/>
          <c:w val="0.89615407897275623"/>
          <c:h val="0.6756551608684401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5D9-4199-B689-42F15BC6202F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D9-4199-B689-42F15BC6202F}"/>
              </c:ext>
            </c:extLst>
          </c:dPt>
          <c:dLbls>
            <c:dLbl>
              <c:idx val="0"/>
              <c:layout>
                <c:manualLayout>
                  <c:x val="0.12009846282179865"/>
                  <c:y val="-0.22044407563814128"/>
                </c:manualLayout>
              </c:layout>
              <c:tx>
                <c:rich>
                  <a:bodyPr/>
                  <a:lstStyle/>
                  <a:p>
                    <a:r>
                      <a:rPr lang="uk-UA" sz="3500" dirty="0" smtClean="0"/>
                      <a:t>87</a:t>
                    </a:r>
                    <a:r>
                      <a:rPr lang="en-US" sz="3500" dirty="0" smtClean="0"/>
                      <a:t>%</a:t>
                    </a:r>
                    <a:endParaRPr lang="en-US" sz="35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5D9-4199-B689-42F15BC6202F}"/>
                </c:ext>
              </c:extLst>
            </c:dLbl>
            <c:dLbl>
              <c:idx val="1"/>
              <c:layout>
                <c:manualLayout>
                  <c:x val="0.12799967748112817"/>
                  <c:y val="-0.15881441465251075"/>
                </c:manualLayout>
              </c:layout>
              <c:tx>
                <c:rich>
                  <a:bodyPr/>
                  <a:lstStyle/>
                  <a:p>
                    <a:r>
                      <a:rPr lang="uk-UA" sz="3500" dirty="0" smtClean="0"/>
                      <a:t>86</a:t>
                    </a:r>
                    <a:r>
                      <a:rPr lang="en-US" sz="3500" dirty="0" smtClean="0"/>
                      <a:t>%</a:t>
                    </a:r>
                    <a:endParaRPr lang="en-US" sz="35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5D9-4199-B689-42F15BC6202F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D9-4199-B689-42F15BC620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3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86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D9-4199-B689-42F15BC62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573440"/>
        <c:axId val="24574976"/>
        <c:axId val="0"/>
      </c:bar3DChart>
      <c:catAx>
        <c:axId val="2457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 sz="2500"/>
            </a:pPr>
            <a:endParaRPr lang="ru-RU"/>
          </a:p>
        </c:txPr>
        <c:crossAx val="24574976"/>
        <c:crosses val="autoZero"/>
        <c:auto val="1"/>
        <c:lblAlgn val="ctr"/>
        <c:lblOffset val="100"/>
        <c:noMultiLvlLbl val="0"/>
      </c:catAx>
      <c:valAx>
        <c:axId val="2457497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2457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54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405120"/>
        <c:axId val="24406656"/>
        <c:axId val="0"/>
      </c:bar3DChart>
      <c:catAx>
        <c:axId val="2440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24406656"/>
        <c:crosses val="autoZero"/>
        <c:auto val="1"/>
        <c:lblAlgn val="ctr"/>
        <c:lblOffset val="100"/>
        <c:noMultiLvlLbl val="0"/>
      </c:catAx>
      <c:valAx>
        <c:axId val="2440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2440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BA7-4512-86C8-60422F60901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30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BA7-4512-86C8-60422F60901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4</a:t>
                    </a:r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BA7-4512-86C8-60422F60901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20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BA7-4512-86C8-60422F609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3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Низький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30</c:v>
                </c:pt>
                <c:pt idx="2">
                  <c:v>48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BA7-4512-86C8-60422F609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22048"/>
        <c:axId val="24443136"/>
      </c:barChart>
      <c:valAx>
        <c:axId val="244431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24322048"/>
        <c:crosses val="autoZero"/>
        <c:crossBetween val="between"/>
      </c:valAx>
      <c:catAx>
        <c:axId val="24322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244431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15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82-42B5-ADAB-892A90AC99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39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82-42B5-ADAB-892A90AC99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34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82-42B5-ADAB-892A90AC990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12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82-42B5-ADAB-892A90AC9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3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Низький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39</c:v>
                </c:pt>
                <c:pt idx="2">
                  <c:v>34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82-42B5-ADAB-892A90AC9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53120"/>
        <c:axId val="24369408"/>
      </c:barChart>
      <c:valAx>
        <c:axId val="243694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24453120"/>
        <c:crosses val="autoZero"/>
        <c:crossBetween val="between"/>
      </c:valAx>
      <c:catAx>
        <c:axId val="24453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243694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baseline="0" dirty="0" smtClean="0"/>
                      <a:t>19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F6-4DF5-B957-7808B96A8E5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30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F6-4DF5-B957-7808B96A8E5C}"/>
                </c:ext>
              </c:extLst>
            </c:dLbl>
            <c:dLbl>
              <c:idx val="2"/>
              <c:layout>
                <c:manualLayout>
                  <c:x val="2.777777777777787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35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F6-4DF5-B957-7808B96A8E5C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F6-4DF5-B957-7808B96A8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uk-UA" sz="3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Низький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30</c:v>
                </c:pt>
                <c:pt idx="2">
                  <c:v>35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F6-4DF5-B957-7808B96A8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18592"/>
        <c:axId val="68696320"/>
      </c:barChart>
      <c:valAx>
        <c:axId val="68696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68718592"/>
        <c:crosses val="autoZero"/>
        <c:crossBetween val="between"/>
      </c:valAx>
      <c:catAx>
        <c:axId val="68718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686963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339064823412534"/>
          <c:w val="0.58030144472544376"/>
          <c:h val="0.886609351765874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Низький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46</c:v>
                </c:pt>
                <c:pt idx="2">
                  <c:v>31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Низький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50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11910716469365"/>
          <c:y val="0.27520985234654927"/>
          <c:w val="0.37588089283530657"/>
          <c:h val="0.52179570399439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Низький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55</c:v>
                </c:pt>
                <c:pt idx="2">
                  <c:v>43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4488307616772"/>
          <c:y val="9.5691626307545505E-2"/>
          <c:w val="0.36551169238322834"/>
          <c:h val="0.8086167473849089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0.76533</cdr:x>
      <cdr:y>0.38538</cdr:y>
    </cdr:from>
    <cdr:to>
      <cdr:x>0.90568</cdr:x>
      <cdr:y>0.51696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232776" y="2092346"/>
          <a:ext cx="1143008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640</a:t>
          </a:r>
          <a:endParaRPr lang="ru-RU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0.47361</cdr:x>
      <cdr:y>0.66879</cdr:y>
    </cdr:from>
    <cdr:to>
      <cdr:x>0.59628</cdr:x>
      <cdr:y>0.78975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57082" y="3583300"/>
          <a:ext cx="99899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0.47361</cdr:x>
      <cdr:y>0.66879</cdr:y>
    </cdr:from>
    <cdr:to>
      <cdr:x>0.59628</cdr:x>
      <cdr:y>0.80319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57082" y="3583300"/>
          <a:ext cx="99899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4000" b="1" dirty="0" smtClean="0">
              <a:solidFill>
                <a:schemeClr val="tx1"/>
              </a:solidFill>
            </a:rPr>
            <a:t>612</a:t>
          </a:r>
          <a:endParaRPr lang="ru-RU" sz="4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0.17299</cdr:x>
      <cdr:y>0.58816</cdr:y>
    </cdr:from>
    <cdr:to>
      <cdr:x>0.29678</cdr:x>
      <cdr:y>0.69514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08810" y="3151252"/>
          <a:ext cx="1008112" cy="573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4000" b="1" dirty="0" smtClean="0">
              <a:solidFill>
                <a:schemeClr val="tx1"/>
              </a:solidFill>
            </a:rPr>
            <a:t>618</a:t>
          </a:r>
          <a:endParaRPr lang="ru-RU" sz="40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0.26375</cdr:x>
      <cdr:y>0.13191</cdr:y>
    </cdr:from>
    <cdr:to>
      <cdr:x>0.36375</cdr:x>
      <cdr:y>0.28801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1760" y="7727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0.05845</cdr:y>
    </cdr:from>
    <cdr:to>
      <cdr:x>0.99427</cdr:x>
      <cdr:y>0.23379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44016"/>
          <a:ext cx="41044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b="1" dirty="0" smtClean="0"/>
            <a:t>Українська мова і література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0.30192</cdr:x>
      <cdr:y>0.4409</cdr:y>
    </cdr:from>
    <cdr:to>
      <cdr:x>0.52083</cdr:x>
      <cdr:y>0.70391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46366" y="1086390"/>
          <a:ext cx="903687" cy="648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800" b="1" dirty="0" smtClean="0"/>
            <a:t>46</a:t>
          </a:r>
          <a:endParaRPr lang="ru-RU" sz="2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0.07101</cdr:x>
      <cdr:y>0.00112</cdr:y>
    </cdr:from>
    <cdr:to>
      <cdr:x>0.92315</cdr:x>
      <cdr:y>0.1378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3026"/>
          <a:ext cx="345638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2000" b="1" dirty="0" smtClean="0"/>
            <a:t>Математик</a:t>
          </a:r>
          <a:r>
            <a:rPr lang="uk-UA" sz="2000" dirty="0"/>
            <a:t>а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0.09794</cdr:x>
      <cdr:y>0.36332</cdr:y>
    </cdr:from>
    <cdr:to>
      <cdr:x>0.35133</cdr:x>
      <cdr:y>0.6182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7260" y="981737"/>
          <a:ext cx="1027759" cy="688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800" dirty="0" smtClean="0"/>
            <a:t>50%</a:t>
          </a:r>
          <a:endParaRPr lang="ru-RU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0.08882</cdr:x>
      <cdr:y>0</cdr:y>
    </cdr:from>
    <cdr:to>
      <cdr:x>0.75264</cdr:x>
      <cdr:y>0.15434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6147" y="0"/>
          <a:ext cx="2512175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0.37691</cdr:x>
      <cdr:y>0.3643</cdr:y>
    </cdr:from>
    <cdr:to>
      <cdr:x>0.59145</cdr:x>
      <cdr:y>0.67053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26402" y="849846"/>
          <a:ext cx="811910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3200" b="1" dirty="0" smtClean="0"/>
            <a:t>55</a:t>
          </a:r>
          <a:endParaRPr lang="ru-RU" sz="3200" b="1" dirty="0"/>
        </a:p>
      </cdr:txBody>
    </cdr:sp>
  </cdr:relSizeAnchor>
  <cdr:relSizeAnchor xmlns:cdr="http://schemas.openxmlformats.org/drawingml/2006/chartDrawing">
    <cdr:from>
      <cdr:x>0.06765</cdr:x>
      <cdr:y>0.30868</cdr:y>
    </cdr:from>
    <cdr:to>
      <cdr:x>0.30455</cdr:x>
      <cdr:y>0.51305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6034" y="720080"/>
          <a:ext cx="896516" cy="476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800" dirty="0" smtClean="0"/>
            <a:t>43%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F9E0C-5779-4D91-AC76-BA5B67EF7CEC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67C0A-9FCA-4BA4-8F95-CA1C0BA6B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9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67C0A-9FCA-4BA4-8F95-CA1C0BA6B52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9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829A-34B3-4A75-8082-A420CE0F2D8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F80B-D82F-4092-B7FE-5483A4CAF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829A-34B3-4A75-8082-A420CE0F2D8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F80B-D82F-4092-B7FE-5483A4CAF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829A-34B3-4A75-8082-A420CE0F2D8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F80B-D82F-4092-B7FE-5483A4CAF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829A-34B3-4A75-8082-A420CE0F2D8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F80B-D82F-4092-B7FE-5483A4CAF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829A-34B3-4A75-8082-A420CE0F2D8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F80B-D82F-4092-B7FE-5483A4CAF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829A-34B3-4A75-8082-A420CE0F2D8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F80B-D82F-4092-B7FE-5483A4CAF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829A-34B3-4A75-8082-A420CE0F2D8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F80B-D82F-4092-B7FE-5483A4CAF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829A-34B3-4A75-8082-A420CE0F2D8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F80B-D82F-4092-B7FE-5483A4CAF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829A-34B3-4A75-8082-A420CE0F2D8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F80B-D82F-4092-B7FE-5483A4CAF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829A-34B3-4A75-8082-A420CE0F2D8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F80B-D82F-4092-B7FE-5483A4CAF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829A-34B3-4A75-8082-A420CE0F2D8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06F80B-D82F-4092-B7FE-5483A4CAF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CD829A-34B3-4A75-8082-A420CE0F2D82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06F80B-D82F-4092-B7FE-5483A4CAF7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sh1.e-schools.inf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_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олна 5"/>
          <p:cNvSpPr/>
          <p:nvPr/>
        </p:nvSpPr>
        <p:spPr>
          <a:xfrm>
            <a:off x="428596" y="785794"/>
            <a:ext cx="6951146" cy="2492896"/>
          </a:xfrm>
          <a:prstGeom prst="wave">
            <a:avLst>
              <a:gd name="adj1" fmla="val 12500"/>
              <a:gd name="adj2" fmla="val 47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298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0000"/>
                </a:solidFill>
              </a:rPr>
              <a:t>Конференція</a:t>
            </a:r>
          </a:p>
          <a:p>
            <a:pPr algn="ctr"/>
            <a:r>
              <a:rPr lang="uk-UA" sz="5400" b="1" i="1" dirty="0" smtClean="0">
                <a:solidFill>
                  <a:srgbClr val="FF0000"/>
                </a:solidFill>
              </a:rPr>
              <a:t> партнерів 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5965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Результати  ЗНО 2019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556" y="1988840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7030A0"/>
                </a:solidFill>
              </a:rPr>
              <a:t>Випускники, що набрали більш як </a:t>
            </a:r>
            <a:r>
              <a:rPr lang="uk-UA" sz="4400" b="1" i="1" dirty="0" smtClean="0">
                <a:solidFill>
                  <a:srgbClr val="7030A0"/>
                </a:solidFill>
              </a:rPr>
              <a:t>150 </a:t>
            </a:r>
            <a:r>
              <a:rPr lang="uk-UA" sz="2800" b="1" i="1" dirty="0" smtClean="0">
                <a:solidFill>
                  <a:srgbClr val="7030A0"/>
                </a:solidFill>
              </a:rPr>
              <a:t>балів</a:t>
            </a:r>
          </a:p>
          <a:p>
            <a:endParaRPr lang="uk-UA" sz="2800" b="1" i="1" dirty="0" smtClean="0">
              <a:solidFill>
                <a:srgbClr val="7030A0"/>
              </a:solidFill>
            </a:endParaRPr>
          </a:p>
          <a:p>
            <a:endParaRPr lang="uk-UA" dirty="0" smtClean="0">
              <a:solidFill>
                <a:prstClr val="black"/>
              </a:solidFill>
            </a:endParaRPr>
          </a:p>
          <a:p>
            <a:pPr algn="ctr"/>
            <a:r>
              <a:rPr lang="uk-UA" sz="3600" dirty="0" err="1" smtClean="0">
                <a:solidFill>
                  <a:srgbClr val="FF0000"/>
                </a:solidFill>
              </a:rPr>
              <a:t>Укр.мова</a:t>
            </a:r>
            <a:r>
              <a:rPr lang="uk-UA" sz="3600" dirty="0" smtClean="0">
                <a:solidFill>
                  <a:srgbClr val="FF0000"/>
                </a:solidFill>
              </a:rPr>
              <a:t> – 58%</a:t>
            </a:r>
          </a:p>
          <a:p>
            <a:pPr algn="ctr"/>
            <a:endParaRPr lang="uk-UA" sz="3600" dirty="0" smtClean="0">
              <a:solidFill>
                <a:srgbClr val="FF0000"/>
              </a:solidFill>
            </a:endParaRPr>
          </a:p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Математика – 45%</a:t>
            </a:r>
          </a:p>
          <a:p>
            <a:pPr algn="ctr"/>
            <a:endParaRPr lang="uk-UA" sz="3600" dirty="0" smtClean="0">
              <a:solidFill>
                <a:srgbClr val="FF0000"/>
              </a:solidFill>
            </a:endParaRPr>
          </a:p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Історія – 58%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6876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Переможці ІІ етапу Всеукраїнських учнівських олімпіад</a:t>
            </a:r>
            <a:endParaRPr lang="uk-UA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95650" y="1886764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955843"/>
              </p:ext>
            </p:extLst>
          </p:nvPr>
        </p:nvGraphicFramePr>
        <p:xfrm>
          <a:off x="827584" y="1340768"/>
          <a:ext cx="7416824" cy="5193981"/>
        </p:xfrm>
        <a:graphic>
          <a:graphicData uri="http://schemas.openxmlformats.org/drawingml/2006/table">
            <a:tbl>
              <a:tblPr firstRow="1" firstCol="1" bandRow="1"/>
              <a:tblGrid>
                <a:gridCol w="2664296"/>
                <a:gridCol w="776737"/>
                <a:gridCol w="1887559"/>
                <a:gridCol w="2088232"/>
              </a:tblGrid>
              <a:tr h="29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П.І.Б. учасника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клас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</a:rPr>
                        <a:t>П.І.Б. вчителя, який підготував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Петрушина Вікторія Володимирівна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Хімія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Булєнкова Н.М.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Гойсак Анастасія Віталіївна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Хімія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Булєнкова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Н.М.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Лісовий Богдан Романович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Хімія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Булєнкова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Н.М.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Максименк Артем Сергійович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Правознавство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Козюкалова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О.М.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Коряк Олена Сергіївна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Правознавство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Козюкалова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О.М.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Чумаченко Данило Вячеславович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Англійська мова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ДроноваТ.В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Кошеленко Артур Миколайович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Англійська мова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Трубачова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Є.О.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Петрушина Вікторія Володимирівна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Укр..мова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і література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Пономаренко С.І.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Рибальченко Єгор Олександрович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Укр..мова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і література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Пономаренко С.І.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Болото Карина Ігорівна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Укр..мова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і література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Пономаренко С.І.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Владієвська Катерина Олександрівна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Географія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Грекова Н.О.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Овчаренко Валерія Леонідівна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Біологія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Василенко В.І.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Рибальченко Єгор Олександрович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Біологія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Василенко В.І.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Лісовий Богдан Романович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Біологія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Василенко В.І.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868" marR="54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3713" y="176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988993"/>
              </p:ext>
            </p:extLst>
          </p:nvPr>
        </p:nvGraphicFramePr>
        <p:xfrm>
          <a:off x="179512" y="302195"/>
          <a:ext cx="8496943" cy="6525345"/>
        </p:xfrm>
        <a:graphic>
          <a:graphicData uri="http://schemas.openxmlformats.org/drawingml/2006/table">
            <a:tbl>
              <a:tblPr firstRow="1" firstCol="1" bandRow="1"/>
              <a:tblGrid>
                <a:gridCol w="3384376"/>
                <a:gridCol w="936104"/>
                <a:gridCol w="1944216"/>
                <a:gridCol w="2232247"/>
              </a:tblGrid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Силкіна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Аліна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Вячеславівна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Математика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Головачова С.М.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Путненко Олександр Дмитрович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Математика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Оселедько А.В.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Рибальченко Єгор Олександрович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Математика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Оселедько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А.В.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Оселедько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Данило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Олександрович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Математика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Оселедько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А.В.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Бугаренко Влдислав Олександрович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Інформаційні технології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Григоренко С.В.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Третяк Владислав Олександрвич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Інформаційні технології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Григоренко С.В.</a:t>
                      </a: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Максименко Артем Сергійович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Інформаційні технології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Григоренко С.В.</a:t>
                      </a: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Лісовенко Ілля Сергійович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Інформаційні технології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Григоренко С.В.</a:t>
                      </a: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Усенко Дарина Олегівна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Фізика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Анішина Л.В.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Силкін Дмитро Вчеславович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Фізика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Звягінцев А.В.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Куденко Владислав Валерійович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Інформатика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Григоренко Сергій Васильович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Шовкун Павло Олегович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Інформатика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Григоренко Сергій Васильович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Великіцька Дар’я Сергіївна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Російська мова та література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Маліченко К.А.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Курочка Еліна Андріївна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Російська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</a:rPr>
                        <a:t>мова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Малик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І.М.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Силкін Дмитро Вячеславович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Трудове навчання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Шипілов І.А.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Петрушина Вікторія Володимирівна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Історія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Чередниченко Н.В.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Путненко Олександр Дмитрович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Історія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Чередниченко Н.В.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Кошеленко Артур Миколайович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Історія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</a:rPr>
                        <a:t>Козюкалова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 О.М.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23" marR="4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4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63915"/>
            <a:ext cx="7858180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Освітнє середовище</a:t>
            </a:r>
          </a:p>
          <a:p>
            <a:endParaRPr lang="uk-UA" sz="4800" dirty="0" smtClean="0"/>
          </a:p>
          <a:p>
            <a:pPr>
              <a:buFont typeface="Wingdings" pitchFamily="2" charset="2"/>
              <a:buChar char="§"/>
            </a:pPr>
            <a:r>
              <a:rPr lang="uk-UA" sz="3600" dirty="0" smtClean="0"/>
              <a:t>Ресурсна кімната  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/>
              <a:t>Кімната психологічного   </a:t>
            </a:r>
          </a:p>
          <a:p>
            <a:r>
              <a:rPr lang="uk-UA" sz="3600" dirty="0" smtClean="0"/>
              <a:t>  розвантаження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/>
              <a:t>Кімната для занять з дітьми з ООП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err="1" smtClean="0"/>
              <a:t>Медіазона</a:t>
            </a:r>
            <a:endParaRPr lang="uk-UA" sz="3600" dirty="0" smtClean="0"/>
          </a:p>
          <a:p>
            <a:pPr>
              <a:buFont typeface="Wingdings" pitchFamily="2" charset="2"/>
              <a:buChar char="§"/>
            </a:pPr>
            <a:r>
              <a:rPr lang="uk-UA" sz="3600" dirty="0" smtClean="0"/>
              <a:t>Оновлені коридори</a:t>
            </a:r>
          </a:p>
          <a:p>
            <a:pPr>
              <a:buFont typeface="Wingdings" pitchFamily="2" charset="2"/>
              <a:buChar char="§"/>
            </a:pPr>
            <a:endParaRPr lang="uk-UA" sz="2800" dirty="0" smtClean="0"/>
          </a:p>
          <a:p>
            <a:endParaRPr lang="uk-UA" sz="2800" dirty="0" smtClean="0"/>
          </a:p>
          <a:p>
            <a:pPr>
              <a:buFont typeface="Wingdings" pitchFamily="2" charset="2"/>
              <a:buChar char="§"/>
            </a:pPr>
            <a:endParaRPr lang="uk-UA" sz="2800" dirty="0" smtClean="0"/>
          </a:p>
          <a:p>
            <a:endParaRPr lang="uk-UA" sz="2800" dirty="0" smtClean="0"/>
          </a:p>
          <a:p>
            <a:r>
              <a:rPr lang="uk-UA" sz="2800" dirty="0" smtClean="0"/>
              <a:t> </a:t>
            </a:r>
          </a:p>
          <a:p>
            <a:endParaRPr lang="uk-UA" sz="4800" dirty="0" smtClean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100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21537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uk-UA" sz="3600" dirty="0" smtClean="0"/>
          </a:p>
          <a:p>
            <a:pPr>
              <a:buFont typeface="Wingdings" pitchFamily="2" charset="2"/>
              <a:buChar char="§"/>
            </a:pPr>
            <a:r>
              <a:rPr lang="uk-UA" sz="3600" dirty="0" smtClean="0"/>
              <a:t>Капремонт </a:t>
            </a:r>
          </a:p>
          <a:p>
            <a:r>
              <a:rPr lang="uk-UA" sz="3600" dirty="0" smtClean="0"/>
              <a:t>   харчоблок  і  їдальня  -  454500  і      </a:t>
            </a:r>
          </a:p>
          <a:p>
            <a:r>
              <a:rPr lang="uk-UA" sz="3600" dirty="0" smtClean="0"/>
              <a:t>                                                    672155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/>
              <a:t>Пожежна сигналізація інтернату –    </a:t>
            </a:r>
          </a:p>
          <a:p>
            <a:r>
              <a:rPr lang="uk-UA" sz="3600" dirty="0" smtClean="0"/>
              <a:t>                                                      242905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/>
              <a:t>Капремонт інтернату – 2345000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/>
              <a:t>Капремонт котельні – 1494472</a:t>
            </a:r>
          </a:p>
          <a:p>
            <a:pPr>
              <a:buFont typeface="Wingdings" pitchFamily="2" charset="2"/>
              <a:buChar char="§"/>
            </a:pPr>
            <a:r>
              <a:rPr lang="uk-UA" sz="3600" dirty="0" smtClean="0"/>
              <a:t>Будівництво  спортмайданчика -   </a:t>
            </a:r>
          </a:p>
          <a:p>
            <a:r>
              <a:rPr lang="uk-UA" sz="3600" dirty="0" smtClean="0"/>
              <a:t>                                                     3481000</a:t>
            </a:r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r>
              <a:rPr lang="uk-UA" sz="2800" dirty="0" smtClean="0"/>
              <a:t> </a:t>
            </a:r>
          </a:p>
          <a:p>
            <a:r>
              <a:rPr lang="uk-UA" sz="4000" dirty="0" smtClean="0"/>
              <a:t> 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800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</a:rPr>
              <a:t>Субвенція з державного бюджету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4000" dirty="0" smtClean="0"/>
              <a:t>Кабінет біології – 300000</a:t>
            </a:r>
          </a:p>
          <a:p>
            <a:pPr>
              <a:buFont typeface="Wingdings" pitchFamily="2" charset="2"/>
              <a:buChar char="§"/>
            </a:pPr>
            <a:r>
              <a:rPr lang="uk-UA" sz="4000" dirty="0" smtClean="0"/>
              <a:t>Навчальне обладнання для кабінетів  математично-природничого циклу  – 50000</a:t>
            </a:r>
          </a:p>
          <a:p>
            <a:endParaRPr lang="uk-UA" sz="4000" dirty="0" smtClean="0"/>
          </a:p>
          <a:p>
            <a:pPr>
              <a:buFont typeface="Wingdings" pitchFamily="2" charset="2"/>
              <a:buChar char="§"/>
            </a:pPr>
            <a:r>
              <a:rPr lang="uk-UA" sz="4000" dirty="0" smtClean="0"/>
              <a:t>НУШ</a:t>
            </a:r>
          </a:p>
          <a:p>
            <a:pPr>
              <a:buFont typeface="Wingdings" pitchFamily="2" charset="2"/>
              <a:buChar char="§"/>
            </a:pPr>
            <a:r>
              <a:rPr lang="uk-UA" sz="4000" dirty="0" smtClean="0"/>
              <a:t>Туалет  (І поверх  хлопці)</a:t>
            </a:r>
          </a:p>
          <a:p>
            <a:pPr>
              <a:buFont typeface="Wingdings" pitchFamily="2" charset="2"/>
              <a:buChar char="§"/>
            </a:pPr>
            <a:r>
              <a:rPr lang="uk-UA" sz="4000" dirty="0" smtClean="0"/>
              <a:t>Поточний ремонт школи </a:t>
            </a:r>
            <a:r>
              <a:rPr lang="uk-UA" sz="4000" b="1" dirty="0" smtClean="0"/>
              <a:t>-</a:t>
            </a:r>
            <a:r>
              <a:rPr lang="uk-UA" sz="4000" dirty="0" smtClean="0"/>
              <a:t>      </a:t>
            </a:r>
          </a:p>
          <a:p>
            <a:r>
              <a:rPr lang="uk-UA" sz="4000" dirty="0" smtClean="0"/>
              <a:t>                                                  12000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252772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 smtClean="0">
                <a:solidFill>
                  <a:srgbClr val="FF0000"/>
                </a:solidFill>
              </a:rPr>
              <a:t>Проєкти</a:t>
            </a:r>
            <a:r>
              <a:rPr lang="uk-UA" sz="3600" b="1" dirty="0" smtClean="0">
                <a:solidFill>
                  <a:srgbClr val="FF0000"/>
                </a:solidFill>
              </a:rPr>
              <a:t>  2019-2020</a:t>
            </a:r>
          </a:p>
          <a:p>
            <a:endParaRPr lang="uk-UA" sz="36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Конкурс молодіжних </a:t>
            </a:r>
            <a:r>
              <a:rPr lang="uk-UA" sz="2000" b="1" dirty="0" err="1" smtClean="0"/>
              <a:t>мікрогрантів</a:t>
            </a:r>
            <a:r>
              <a:rPr lang="uk-UA" sz="2000" b="1" dirty="0" smtClean="0"/>
              <a:t>                </a:t>
            </a:r>
            <a:r>
              <a:rPr lang="en-US" sz="2000" b="1" dirty="0" smtClean="0"/>
              <a:t>           </a:t>
            </a:r>
            <a:r>
              <a:rPr lang="uk-UA" sz="2000" b="1" dirty="0" smtClean="0"/>
              <a:t>       виграно</a:t>
            </a:r>
          </a:p>
          <a:p>
            <a:r>
              <a:rPr lang="uk-UA" sz="2000" b="1" dirty="0" smtClean="0"/>
              <a:t>     </a:t>
            </a:r>
            <a:r>
              <a:rPr lang="uk-UA" sz="2000" b="1" dirty="0" err="1" smtClean="0"/>
              <a:t>“Відкриємо</a:t>
            </a:r>
            <a:r>
              <a:rPr lang="uk-UA" sz="2000" b="1" dirty="0" smtClean="0"/>
              <a:t> особливий світ </a:t>
            </a:r>
            <a:r>
              <a:rPr lang="uk-UA" sz="2000" b="1" dirty="0" err="1" smtClean="0"/>
              <a:t>разом”</a:t>
            </a:r>
            <a:r>
              <a:rPr lang="uk-UA" sz="2000" b="1" dirty="0" smtClean="0"/>
              <a:t> ----              </a:t>
            </a:r>
            <a:r>
              <a:rPr lang="en-US" sz="2000" b="1" dirty="0" smtClean="0"/>
              <a:t>                </a:t>
            </a:r>
            <a:r>
              <a:rPr lang="uk-UA" sz="2000" b="1" dirty="0" smtClean="0"/>
              <a:t> 3000</a:t>
            </a:r>
          </a:p>
          <a:p>
            <a:endParaRPr lang="uk-UA" sz="2000" b="1" dirty="0" smtClean="0"/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  Г рантовий </a:t>
            </a:r>
            <a:r>
              <a:rPr lang="uk-UA" sz="2000" b="1" dirty="0" err="1" smtClean="0"/>
              <a:t>проєкт</a:t>
            </a:r>
            <a:r>
              <a:rPr lang="uk-UA" sz="2000" b="1" dirty="0" smtClean="0"/>
              <a:t>  за фінансування ПРООН</a:t>
            </a:r>
          </a:p>
          <a:p>
            <a:r>
              <a:rPr lang="uk-UA" sz="2000" b="1" dirty="0" smtClean="0"/>
              <a:t>    </a:t>
            </a:r>
            <a:r>
              <a:rPr lang="uk-UA" sz="2000" b="1" dirty="0" err="1" smtClean="0"/>
              <a:t>“Моніторинг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доступності”</a:t>
            </a:r>
            <a:r>
              <a:rPr lang="uk-UA" sz="2000" b="1" dirty="0" smtClean="0"/>
              <a:t>                    __           </a:t>
            </a:r>
            <a:r>
              <a:rPr lang="en-US" sz="2000" b="1" dirty="0" smtClean="0"/>
              <a:t>           </a:t>
            </a:r>
            <a:r>
              <a:rPr lang="uk-UA" sz="2000" b="1" dirty="0" smtClean="0"/>
              <a:t>  </a:t>
            </a:r>
            <a:r>
              <a:rPr lang="en-US" sz="2000" b="1" dirty="0" smtClean="0"/>
              <a:t> </a:t>
            </a:r>
            <a:r>
              <a:rPr lang="uk-UA" sz="2000" b="1" dirty="0" smtClean="0"/>
              <a:t>виграно</a:t>
            </a:r>
          </a:p>
          <a:p>
            <a:r>
              <a:rPr lang="uk-UA" sz="2000" b="1" dirty="0" smtClean="0"/>
              <a:t>                                                                                                 </a:t>
            </a:r>
            <a:r>
              <a:rPr lang="en-US" sz="2000" b="1" dirty="0" smtClean="0"/>
              <a:t>        </a:t>
            </a:r>
            <a:r>
              <a:rPr lang="uk-UA" sz="2000" b="1" dirty="0" smtClean="0"/>
              <a:t>       42000</a:t>
            </a:r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 Конкурс грантів на підтримку</a:t>
            </a:r>
          </a:p>
          <a:p>
            <a:r>
              <a:rPr lang="uk-UA" sz="2000" b="1" dirty="0" smtClean="0"/>
              <a:t>       </a:t>
            </a:r>
            <a:r>
              <a:rPr lang="uk-UA" sz="2000" b="1" dirty="0" err="1" smtClean="0"/>
              <a:t>комп</a:t>
            </a:r>
            <a:r>
              <a:rPr lang="en-US" sz="2000" b="1" dirty="0" smtClean="0"/>
              <a:t>’</a:t>
            </a:r>
            <a:r>
              <a:rPr lang="uk-UA" sz="2000" b="1" dirty="0" err="1" smtClean="0"/>
              <a:t>ютерних</a:t>
            </a:r>
            <a:r>
              <a:rPr lang="uk-UA" sz="2000" b="1" dirty="0" smtClean="0"/>
              <a:t> наук “ </a:t>
            </a:r>
            <a:r>
              <a:rPr lang="en-US" sz="2000" b="1" dirty="0" err="1" smtClean="0"/>
              <a:t>GoogleEuropeWeek</a:t>
            </a:r>
            <a:r>
              <a:rPr lang="uk-UA" sz="2000" b="1" dirty="0" smtClean="0"/>
              <a:t>”    ----    Відмовлено</a:t>
            </a:r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 </a:t>
            </a:r>
            <a:r>
              <a:rPr lang="uk-UA" sz="2000" b="1" dirty="0" smtClean="0"/>
              <a:t>Грантовий </a:t>
            </a:r>
            <a:r>
              <a:rPr lang="uk-UA" sz="2000" b="1" dirty="0" err="1" smtClean="0"/>
              <a:t>проєкт</a:t>
            </a:r>
            <a:r>
              <a:rPr lang="uk-UA" sz="2000" b="1" dirty="0" smtClean="0"/>
              <a:t> людської безпеки </a:t>
            </a:r>
            <a:r>
              <a:rPr lang="uk-UA" sz="2000" b="1" dirty="0" err="1" smtClean="0"/>
              <a:t>“Кусаноне”</a:t>
            </a:r>
            <a:r>
              <a:rPr lang="uk-UA" sz="2000" b="1" dirty="0" smtClean="0"/>
              <a:t> __ Відмовлено</a:t>
            </a:r>
          </a:p>
          <a:p>
            <a:pPr>
              <a:buFont typeface="Wingdings" pitchFamily="2" charset="2"/>
              <a:buChar char="§"/>
            </a:pPr>
            <a:endParaRPr lang="uk-UA" sz="2000" b="1" dirty="0" smtClean="0"/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Конкурс  </a:t>
            </a:r>
            <a:r>
              <a:rPr lang="uk-UA" sz="2000" b="1" dirty="0" err="1" smtClean="0"/>
              <a:t>мікрогрантів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“Молода</a:t>
            </a:r>
            <a:r>
              <a:rPr lang="uk-UA" sz="2000" b="1" dirty="0" smtClean="0"/>
              <a:t> енергія </a:t>
            </a:r>
            <a:r>
              <a:rPr lang="uk-UA" sz="2000" b="1" dirty="0" err="1" smtClean="0"/>
              <a:t>громад”</a:t>
            </a:r>
            <a:r>
              <a:rPr lang="uk-UA" sz="2000" b="1" dirty="0" smtClean="0"/>
              <a:t>  __ Відмовлено</a:t>
            </a:r>
          </a:p>
          <a:p>
            <a:pPr>
              <a:buFont typeface="Wingdings" pitchFamily="2" charset="2"/>
              <a:buChar char="§"/>
            </a:pPr>
            <a:endParaRPr lang="uk-UA" sz="2000" b="1" dirty="0" smtClean="0"/>
          </a:p>
          <a:p>
            <a:pPr>
              <a:buFont typeface="Wingdings" pitchFamily="2" charset="2"/>
              <a:buChar char="§"/>
            </a:pPr>
            <a:r>
              <a:rPr lang="uk-UA" sz="2000" b="1" dirty="0" smtClean="0"/>
              <a:t>  </a:t>
            </a:r>
            <a:r>
              <a:rPr lang="uk-UA" sz="2000" b="1" dirty="0" err="1" smtClean="0"/>
              <a:t>Проєкт</a:t>
            </a:r>
            <a:r>
              <a:rPr lang="uk-UA" sz="2000" b="1" dirty="0" smtClean="0"/>
              <a:t>  </a:t>
            </a:r>
            <a:r>
              <a:rPr lang="uk-UA" sz="2000" b="1" dirty="0" err="1" smtClean="0"/>
              <a:t>“Глобальна</a:t>
            </a:r>
            <a:r>
              <a:rPr lang="uk-UA" sz="2000" b="1" dirty="0" smtClean="0"/>
              <a:t>  освіта </a:t>
            </a:r>
            <a:r>
              <a:rPr lang="uk-UA" sz="2000" b="1" dirty="0" err="1" smtClean="0"/>
              <a:t>–розуміємо</a:t>
            </a:r>
            <a:r>
              <a:rPr lang="uk-UA" sz="2000" b="1" dirty="0" smtClean="0"/>
              <a:t> права </a:t>
            </a:r>
            <a:r>
              <a:rPr lang="uk-UA" sz="2000" b="1" dirty="0" err="1" smtClean="0"/>
              <a:t>людини”</a:t>
            </a:r>
            <a:r>
              <a:rPr lang="uk-UA" sz="2000" b="1" dirty="0" smtClean="0"/>
              <a:t> за підтримки  влади Естонії                 __       Виграно                            </a:t>
            </a:r>
          </a:p>
          <a:p>
            <a:r>
              <a:rPr lang="uk-UA" sz="2000" b="1" dirty="0" smtClean="0"/>
              <a:t>                                                                                                              60000</a:t>
            </a:r>
          </a:p>
          <a:p>
            <a:r>
              <a:rPr lang="uk-UA" sz="2000" b="1" dirty="0" smtClean="0"/>
              <a:t>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uk-UA" sz="2000" b="1" dirty="0" smtClean="0"/>
          </a:p>
          <a:p>
            <a:endParaRPr lang="uk-UA" sz="2000" b="1" dirty="0" smtClean="0"/>
          </a:p>
          <a:p>
            <a:pPr>
              <a:buFont typeface="Wingdings" pitchFamily="2" charset="2"/>
              <a:buChar char="§"/>
            </a:pPr>
            <a:endParaRPr lang="uk-UA" sz="36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7791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uk-UA" sz="3200" b="1" i="1" u="sng" dirty="0" smtClean="0">
                <a:solidFill>
                  <a:srgbClr val="FF0000"/>
                </a:solidFill>
              </a:rPr>
              <a:t>Напрями старшої школи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285860"/>
            <a:ext cx="794313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0070C0"/>
                </a:solidFill>
              </a:rPr>
              <a:t>10-а </a:t>
            </a:r>
            <a:r>
              <a:rPr lang="uk-UA" sz="4400" dirty="0" err="1" smtClean="0">
                <a:solidFill>
                  <a:srgbClr val="0070C0"/>
                </a:solidFill>
              </a:rPr>
              <a:t>–математичний</a:t>
            </a:r>
            <a:endParaRPr lang="uk-UA" sz="4400" dirty="0" smtClean="0">
              <a:solidFill>
                <a:srgbClr val="0070C0"/>
              </a:solidFill>
            </a:endParaRPr>
          </a:p>
          <a:p>
            <a:r>
              <a:rPr lang="uk-UA" sz="4400" dirty="0" smtClean="0">
                <a:solidFill>
                  <a:srgbClr val="0070C0"/>
                </a:solidFill>
              </a:rPr>
              <a:t>10-б – </a:t>
            </a:r>
            <a:r>
              <a:rPr lang="uk-UA" sz="4400" dirty="0" err="1" smtClean="0">
                <a:solidFill>
                  <a:srgbClr val="0070C0"/>
                </a:solidFill>
              </a:rPr>
              <a:t>біолого-технологічний</a:t>
            </a:r>
            <a:endParaRPr lang="uk-UA" sz="4400" dirty="0" smtClean="0">
              <a:solidFill>
                <a:srgbClr val="0070C0"/>
              </a:solidFill>
            </a:endParaRPr>
          </a:p>
          <a:p>
            <a:r>
              <a:rPr lang="uk-UA" sz="4400" dirty="0" smtClean="0">
                <a:solidFill>
                  <a:srgbClr val="0070C0"/>
                </a:solidFill>
              </a:rPr>
              <a:t>10-в – суспільно-гуманітарний</a:t>
            </a:r>
          </a:p>
          <a:p>
            <a:endParaRPr lang="uk-UA" sz="4400" dirty="0" smtClean="0">
              <a:solidFill>
                <a:srgbClr val="0070C0"/>
              </a:solidFill>
            </a:endParaRPr>
          </a:p>
          <a:p>
            <a:r>
              <a:rPr lang="uk-UA" sz="4400" dirty="0" smtClean="0">
                <a:solidFill>
                  <a:srgbClr val="0070C0"/>
                </a:solidFill>
              </a:rPr>
              <a:t>11-а – суспільно-гуманітарний</a:t>
            </a:r>
          </a:p>
          <a:p>
            <a:r>
              <a:rPr lang="uk-UA" sz="4400" dirty="0" smtClean="0">
                <a:solidFill>
                  <a:srgbClr val="0070C0"/>
                </a:solidFill>
              </a:rPr>
              <a:t>11-б - природничий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0" y="0"/>
            <a:ext cx="4929190" cy="2207240"/>
          </a:xfrm>
          <a:prstGeom prst="ellipse">
            <a:avLst/>
          </a:prstGeom>
          <a:solidFill>
            <a:srgbClr val="92D050"/>
          </a:solidFill>
          <a:ln w="76200"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Велоклуб</a:t>
            </a:r>
            <a:r>
              <a:rPr lang="uk-UA" sz="4800" b="1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«Караван»</a:t>
            </a:r>
            <a:endParaRPr lang="ru-RU" sz="4800" b="1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2643182"/>
            <a:ext cx="4857784" cy="1081980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scene3d>
            <a:camera prst="isometricRightUp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Вокальний</a:t>
            </a:r>
            <a:endParaRPr lang="ru-RU" sz="4400" b="1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 rot="20994161">
            <a:off x="2856717" y="4404276"/>
            <a:ext cx="6429388" cy="218908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Радіо-електричне конструювання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090" y="444930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«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857752" y="0"/>
            <a:ext cx="4286248" cy="228601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Сокіл-Джура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500530" y="2285992"/>
            <a:ext cx="4643470" cy="200026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err="1" smtClean="0">
                <a:ln w="38100">
                  <a:solidFill>
                    <a:schemeClr val="tx1"/>
                  </a:solidFill>
                </a:ln>
              </a:rPr>
              <a:t>Кросфіт</a:t>
            </a:r>
            <a:endParaRPr lang="ru-RU" sz="4800" b="1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 rot="20136004">
            <a:off x="-226065" y="3973222"/>
            <a:ext cx="4714876" cy="200024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Декоративно--прикладного мистецтва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Ученик1\Desktop\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57378" cy="52565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35007" y="2348880"/>
            <a:ext cx="24089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Цифрова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 грамотність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613" y="4077072"/>
            <a:ext cx="3238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Підприємливість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229200"/>
            <a:ext cx="3835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Володіння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 іноземними мовами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708920"/>
            <a:ext cx="176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Культура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260648"/>
            <a:ext cx="6431569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Компетентності для життя</a:t>
            </a:r>
            <a:endParaRPr lang="uk-UA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8604"/>
            <a:ext cx="5895995" cy="5286412"/>
          </a:xfrm>
          <a:prstGeom prst="rect">
            <a:avLst/>
          </a:prstGeom>
          <a:noFill/>
        </p:spPr>
      </p:pic>
      <p:pic>
        <p:nvPicPr>
          <p:cNvPr id="4" name="Содержимое 3" descr="2п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869739">
            <a:off x="728365" y="1415120"/>
            <a:ext cx="2844832" cy="2469315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249" y="500018"/>
            <a:ext cx="8364796" cy="521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3438" y="5429264"/>
            <a:ext cx="4322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Задають  питання : </a:t>
            </a:r>
            <a:r>
              <a:rPr lang="uk-UA" b="1" dirty="0" smtClean="0"/>
              <a:t>А для чого мені це </a:t>
            </a:r>
          </a:p>
          <a:p>
            <a:r>
              <a:rPr lang="uk-UA" b="1" dirty="0" smtClean="0"/>
              <a:t>                                           потрібно?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908720"/>
            <a:ext cx="5609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u="sng" dirty="0" smtClean="0">
                <a:solidFill>
                  <a:schemeClr val="accent2">
                    <a:lumMod val="75000"/>
                  </a:schemeClr>
                </a:solidFill>
              </a:rPr>
              <a:t>Харчування  учнів</a:t>
            </a:r>
            <a:endParaRPr lang="uk-UA" sz="4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Наші плани</a:t>
            </a:r>
            <a:r>
              <a:rPr lang="uk-UA" b="1" i="1" dirty="0" smtClean="0"/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57340"/>
            <a:ext cx="7500990" cy="50006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endParaRPr lang="uk-UA" sz="3000" dirty="0" smtClean="0"/>
          </a:p>
          <a:p>
            <a:pPr>
              <a:buFont typeface="Wingdings" pitchFamily="2" charset="2"/>
              <a:buChar char="q"/>
            </a:pPr>
            <a:endParaRPr lang="uk-UA" sz="3000" dirty="0" smtClean="0"/>
          </a:p>
          <a:p>
            <a:pPr>
              <a:buFont typeface="Wingdings" pitchFamily="2" charset="2"/>
              <a:buChar char="q"/>
            </a:pPr>
            <a:r>
              <a:rPr lang="uk-UA" sz="3000" dirty="0" smtClean="0"/>
              <a:t>Створення змішаних груп для підготовки до ЗНО</a:t>
            </a:r>
          </a:p>
          <a:p>
            <a:pPr>
              <a:buFont typeface="Wingdings" pitchFamily="2" charset="2"/>
              <a:buChar char="q"/>
            </a:pPr>
            <a:r>
              <a:rPr lang="uk-UA" sz="3000" dirty="0" smtClean="0"/>
              <a:t>Впровадження вивчення англійської мови за Британськими програмами</a:t>
            </a:r>
          </a:p>
          <a:p>
            <a:pPr>
              <a:buFont typeface="Wingdings" pitchFamily="2" charset="2"/>
              <a:buChar char="q"/>
            </a:pPr>
            <a:r>
              <a:rPr lang="uk-UA" sz="3000" dirty="0" smtClean="0"/>
              <a:t>медіа</a:t>
            </a:r>
          </a:p>
          <a:p>
            <a:pPr>
              <a:buFont typeface="Wingdings" pitchFamily="2" charset="2"/>
              <a:buChar char="q"/>
            </a:pPr>
            <a:endParaRPr lang="uk-UA" sz="3000" dirty="0" smtClean="0"/>
          </a:p>
          <a:p>
            <a:pPr>
              <a:buFont typeface="Wingdings" pitchFamily="2" charset="2"/>
              <a:buChar char="q"/>
            </a:pPr>
            <a:r>
              <a:rPr lang="uk-UA" sz="3000" dirty="0" smtClean="0"/>
              <a:t>Розвиток критичного мислення</a:t>
            </a:r>
          </a:p>
          <a:p>
            <a:pPr>
              <a:buFont typeface="Wingdings" pitchFamily="2" charset="2"/>
              <a:buChar char="q"/>
            </a:pPr>
            <a:r>
              <a:rPr lang="uk-UA" sz="3000" dirty="0" smtClean="0"/>
              <a:t>Впровадження </a:t>
            </a:r>
            <a:r>
              <a:rPr lang="en-US" sz="3000" dirty="0" smtClean="0"/>
              <a:t>STEM</a:t>
            </a:r>
            <a:r>
              <a:rPr lang="uk-UA" sz="3000" dirty="0" smtClean="0"/>
              <a:t> – освіти</a:t>
            </a:r>
          </a:p>
          <a:p>
            <a:pPr>
              <a:buFont typeface="Wingdings" pitchFamily="2" charset="2"/>
              <a:buChar char="q"/>
            </a:pPr>
            <a:r>
              <a:rPr lang="uk-UA" sz="3000" dirty="0" smtClean="0"/>
              <a:t>Розвиток емоційного інтелекту</a:t>
            </a:r>
          </a:p>
          <a:p>
            <a:pPr>
              <a:buFont typeface="Wingdings" pitchFamily="2" charset="2"/>
              <a:buChar char="q"/>
            </a:pPr>
            <a:r>
              <a:rPr lang="uk-UA" sz="3000" dirty="0" smtClean="0"/>
              <a:t>Школа – територія права людини</a:t>
            </a:r>
          </a:p>
          <a:p>
            <a:pPr>
              <a:buFont typeface="Wingdings" pitchFamily="2" charset="2"/>
              <a:buChar char="q"/>
            </a:pPr>
            <a:endParaRPr lang="uk-UA" sz="3000" dirty="0" smtClean="0"/>
          </a:p>
          <a:p>
            <a:pPr>
              <a:buFont typeface="Wingdings" pitchFamily="2" charset="2"/>
              <a:buChar char="q"/>
            </a:pPr>
            <a:endParaRPr lang="uk-UA" sz="3000" dirty="0" smtClean="0"/>
          </a:p>
          <a:p>
            <a:pPr>
              <a:buFont typeface="Wingdings" pitchFamily="2" charset="2"/>
              <a:buChar char="q"/>
            </a:pPr>
            <a:endParaRPr lang="uk-UA" sz="3000" dirty="0" smtClean="0"/>
          </a:p>
          <a:p>
            <a:pPr>
              <a:buFont typeface="Wingdings" pitchFamily="2" charset="2"/>
              <a:buChar char="q"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i="1" dirty="0" smtClean="0"/>
              <a:t>Робота  фокус-груп</a:t>
            </a:r>
            <a:endParaRPr lang="ru-RU" sz="6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071678"/>
            <a:ext cx="78542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dirty="0" smtClean="0"/>
              <a:t>Якість навчання і академічна доброчесність</a:t>
            </a:r>
          </a:p>
          <a:p>
            <a:pPr marL="514350" indent="-514350"/>
            <a:r>
              <a:rPr lang="uk-UA" sz="2800" dirty="0" smtClean="0"/>
              <a:t>      в освітньому процесі</a:t>
            </a:r>
          </a:p>
          <a:p>
            <a:pPr marL="514350" indent="-514350">
              <a:buAutoNum type="arabicPeriod" startAt="2"/>
            </a:pPr>
            <a:r>
              <a:rPr lang="uk-UA" sz="2800" dirty="0" smtClean="0"/>
              <a:t>Нова  українська школа - виклики</a:t>
            </a:r>
          </a:p>
          <a:p>
            <a:pPr marL="514350" indent="-514350"/>
            <a:r>
              <a:rPr lang="uk-UA" sz="2800" dirty="0" smtClean="0"/>
              <a:t>3.   Іноземна мова __________</a:t>
            </a:r>
          </a:p>
          <a:p>
            <a:r>
              <a:rPr lang="uk-UA" sz="2800" dirty="0" smtClean="0"/>
              <a:t>4.  Соціально-психологічне </a:t>
            </a:r>
            <a:r>
              <a:rPr lang="uk-UA" sz="2800" dirty="0" err="1" smtClean="0"/>
              <a:t>підгрунтя</a:t>
            </a:r>
            <a:endParaRPr lang="uk-UA" sz="2800" dirty="0" smtClean="0"/>
          </a:p>
          <a:p>
            <a:r>
              <a:rPr lang="uk-UA" sz="2800" dirty="0" smtClean="0"/>
              <a:t>      освітнього процесу</a:t>
            </a:r>
          </a:p>
          <a:p>
            <a:r>
              <a:rPr lang="uk-UA" sz="2800" dirty="0" smtClean="0"/>
              <a:t>5.  Харчування учнів. ________________</a:t>
            </a:r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240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Фінансово-господарська діяльність</a:t>
            </a:r>
            <a:endParaRPr lang="uk-UA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63915"/>
            <a:ext cx="81439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 початок року (2018-2019)  --   56000               </a:t>
            </a:r>
          </a:p>
          <a:p>
            <a:endParaRPr lang="uk-UA" sz="3200" dirty="0" smtClean="0"/>
          </a:p>
          <a:p>
            <a:r>
              <a:rPr lang="uk-UA" sz="3200" dirty="0" smtClean="0"/>
              <a:t>Поточний ремонт класів - 80000</a:t>
            </a:r>
          </a:p>
          <a:p>
            <a:r>
              <a:rPr lang="uk-UA" sz="3200" dirty="0" smtClean="0"/>
              <a:t>Поточний ремонт –30000</a:t>
            </a:r>
          </a:p>
          <a:p>
            <a:endParaRPr lang="uk-UA" sz="3200" dirty="0" smtClean="0"/>
          </a:p>
          <a:p>
            <a:r>
              <a:rPr lang="uk-UA" sz="3200" dirty="0" smtClean="0"/>
              <a:t>Придбання  меблів –7000</a:t>
            </a:r>
          </a:p>
          <a:p>
            <a:endParaRPr lang="uk-UA" sz="3200" dirty="0" smtClean="0"/>
          </a:p>
          <a:p>
            <a:r>
              <a:rPr lang="uk-UA" sz="3200" dirty="0" smtClean="0"/>
              <a:t>Преміювання  учнів -- 1200</a:t>
            </a:r>
          </a:p>
          <a:p>
            <a:endParaRPr lang="uk-UA" sz="3200" dirty="0" smtClean="0"/>
          </a:p>
          <a:p>
            <a:r>
              <a:rPr lang="uk-UA" sz="3200" dirty="0" smtClean="0"/>
              <a:t>Залишок  коштів  на кінець  року  (2018-2019 --)  -16000      </a:t>
            </a:r>
          </a:p>
          <a:p>
            <a:endParaRPr lang="uk-UA" sz="3200" dirty="0" smtClean="0"/>
          </a:p>
          <a:p>
            <a:r>
              <a:rPr lang="uk-UA" sz="3200" b="1" dirty="0" smtClean="0">
                <a:solidFill>
                  <a:srgbClr val="FF0000"/>
                </a:solidFill>
              </a:rPr>
              <a:t>Сайт школи   </a:t>
            </a:r>
            <a:r>
              <a:rPr lang="en-US" sz="3200" dirty="0">
                <a:hlinkClick r:id="rId2"/>
              </a:rPr>
              <a:t>https://bsh1.e-schools.info/</a:t>
            </a:r>
            <a:r>
              <a:rPr lang="uk-UA" sz="3200" b="1" dirty="0" smtClean="0">
                <a:solidFill>
                  <a:srgbClr val="FF0000"/>
                </a:solidFill>
              </a:rPr>
              <a:t>     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14"/>
            <a:ext cx="7772400" cy="1327173"/>
          </a:xfrm>
        </p:spPr>
        <p:txBody>
          <a:bodyPr/>
          <a:lstStyle/>
          <a:p>
            <a:r>
              <a:rPr lang="uk-UA" dirty="0" smtClean="0"/>
              <a:t>Кількісний склад учнів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3226499"/>
              </p:ext>
            </p:extLst>
          </p:nvPr>
        </p:nvGraphicFramePr>
        <p:xfrm>
          <a:off x="642910" y="1285860"/>
          <a:ext cx="814393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355976" y="4653136"/>
            <a:ext cx="1143008" cy="7143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/>
              <a:t>Успішність учнів по школі</a:t>
            </a:r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06189104"/>
              </p:ext>
            </p:extLst>
          </p:nvPr>
        </p:nvGraphicFramePr>
        <p:xfrm>
          <a:off x="1043608" y="1412776"/>
          <a:ext cx="70567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     Якість знань учнів по школі</a:t>
            </a:r>
            <a:endParaRPr lang="uk-UA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74711"/>
              </p:ext>
            </p:extLst>
          </p:nvPr>
        </p:nvGraphicFramePr>
        <p:xfrm>
          <a:off x="539552" y="1844824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3789040"/>
            <a:ext cx="92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56 %</a:t>
            </a:r>
            <a:endParaRPr lang="uk-U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3941708"/>
            <a:ext cx="83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54%</a:t>
            </a:r>
            <a:endParaRPr lang="uk-UA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405065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55%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05108"/>
            <a:ext cx="6643734" cy="76643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Якість знань 1-4 класи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829776031"/>
              </p:ext>
            </p:extLst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82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05108"/>
            <a:ext cx="6643734" cy="76643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Якість знань 5-9 класи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112557925"/>
              </p:ext>
            </p:extLst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82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05108"/>
            <a:ext cx="6643734" cy="76643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Якість знань 10-11 класи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867039140"/>
              </p:ext>
            </p:extLst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67944" y="1340768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/>
              <a:t>14%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7882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5965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Результати  ДПА-2019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42824937"/>
              </p:ext>
            </p:extLst>
          </p:nvPr>
        </p:nvGraphicFramePr>
        <p:xfrm>
          <a:off x="539552" y="1556792"/>
          <a:ext cx="4128120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5918" y="2000240"/>
            <a:ext cx="61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12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95729" y="2204864"/>
            <a:ext cx="7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12 %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5689" y="2574196"/>
            <a:ext cx="73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36%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2038398"/>
              </p:ext>
            </p:extLst>
          </p:nvPr>
        </p:nvGraphicFramePr>
        <p:xfrm>
          <a:off x="4704184" y="2663287"/>
          <a:ext cx="4056112" cy="270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72198" y="321468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20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46379" y="294352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5%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3714752"/>
            <a:ext cx="101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25</a:t>
            </a:r>
            <a:endParaRPr lang="ru-RU" sz="36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20806433"/>
              </p:ext>
            </p:extLst>
          </p:nvPr>
        </p:nvGraphicFramePr>
        <p:xfrm>
          <a:off x="859582" y="4365104"/>
          <a:ext cx="3784426" cy="233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419902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Історія України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4572008"/>
            <a:ext cx="83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3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2223</TotalTime>
  <Words>741</Words>
  <Application>Microsoft Office PowerPoint</Application>
  <PresentationFormat>Экран (4:3)</PresentationFormat>
  <Paragraphs>303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PowerPoint</vt:lpstr>
      <vt:lpstr>Презентация PowerPoint</vt:lpstr>
      <vt:lpstr>Кількісний склад учнів</vt:lpstr>
      <vt:lpstr>Успішність учнів по школі</vt:lpstr>
      <vt:lpstr>     Якість знань учнів по школі</vt:lpstr>
      <vt:lpstr>Якість знань 1-4 класи</vt:lpstr>
      <vt:lpstr>Якість знань 5-9 класи</vt:lpstr>
      <vt:lpstr>Якість знань 10-11 класи</vt:lpstr>
      <vt:lpstr>Результати  ДПА-2019</vt:lpstr>
      <vt:lpstr>Результати  ЗНО 2019</vt:lpstr>
      <vt:lpstr>Переможці ІІ етапу Всеукраїнських учнівських олімпіад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Напрями старшої школи</vt:lpstr>
      <vt:lpstr>Презентация PowerPoint</vt:lpstr>
      <vt:lpstr>Презентация PowerPoint</vt:lpstr>
      <vt:lpstr>Презентация PowerPoint</vt:lpstr>
      <vt:lpstr>Наші плани </vt:lpstr>
      <vt:lpstr>Робота  фокус-груп</vt:lpstr>
      <vt:lpstr>Фінансово-господарська діяльність</vt:lpstr>
    </vt:vector>
  </TitlesOfParts>
  <Company>БСШ №1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Кількісний склад учнів</dc:title>
  <dc:creator>Вчитель</dc:creator>
  <cp:lastModifiedBy>Zavuch</cp:lastModifiedBy>
  <cp:revision>239</cp:revision>
  <dcterms:created xsi:type="dcterms:W3CDTF">2015-06-15T07:34:19Z</dcterms:created>
  <dcterms:modified xsi:type="dcterms:W3CDTF">2019-12-10T12:27:13Z</dcterms:modified>
</cp:coreProperties>
</file>