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8" r:id="rId6"/>
    <p:sldId id="263" r:id="rId7"/>
    <p:sldId id="264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8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EAE5"/>
              </a:clrFrom>
              <a:clrTo>
                <a:srgbClr val="E1EAE5">
                  <a:alpha val="0"/>
                </a:srgbClr>
              </a:clrTo>
            </a:clrChange>
          </a:blip>
          <a:srcRect l="2083" r="3125"/>
          <a:stretch>
            <a:fillRect/>
          </a:stretch>
        </p:blipFill>
        <p:spPr bwMode="auto">
          <a:xfrm rot="5400000">
            <a:off x="-2428887" y="2428883"/>
            <a:ext cx="6858003" cy="200023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214818"/>
            <a:ext cx="4414846" cy="1109658"/>
          </a:xfrm>
        </p:spPr>
        <p:txBody>
          <a:bodyPr/>
          <a:lstStyle/>
          <a:p>
            <a:r>
              <a:rPr lang="uk-UA" dirty="0" smtClean="0"/>
              <a:t>підзаголовок</a:t>
            </a:r>
            <a:endParaRPr lang="ru-RU" dirty="0"/>
          </a:p>
        </p:txBody>
      </p:sp>
      <p:pic>
        <p:nvPicPr>
          <p:cNvPr id="1028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-285776"/>
            <a:ext cx="4355414" cy="32147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643174" y="1571612"/>
            <a:ext cx="6143668" cy="492922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Виховна робота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15338" cy="114300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Виховна проблема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sz="4000" dirty="0" smtClean="0">
                <a:solidFill>
                  <a:srgbClr val="002060"/>
                </a:solidFill>
              </a:rPr>
              <a:t>Виховання гармонійно розвиненої, високоосвіченої, національно свідомої людини здатної до саморозвитку і самовдосконалення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Основні напрями виховної діяльності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суспільства і держави;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праці;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природи;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культури та мистецтва;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людей, родини;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себе.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Ціннісне ставлення до суспільства і держави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2" descr="J:\марині ст\Фото1347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786214" cy="2571768"/>
          </a:xfrm>
          <a:prstGeom prst="rect">
            <a:avLst/>
          </a:prstGeom>
          <a:noFill/>
        </p:spPr>
      </p:pic>
      <p:pic>
        <p:nvPicPr>
          <p:cNvPr id="7" name="Picture 3" descr="J:\марині ст\IMG_1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357718" cy="2428892"/>
          </a:xfrm>
          <a:prstGeom prst="rect">
            <a:avLst/>
          </a:prstGeom>
          <a:noFill/>
        </p:spPr>
      </p:pic>
      <p:pic>
        <p:nvPicPr>
          <p:cNvPr id="1028" name="Picture 4" descr="J:\марині ст\_IGP14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3929090" cy="1928826"/>
          </a:xfrm>
          <a:prstGeom prst="rect">
            <a:avLst/>
          </a:prstGeom>
          <a:noFill/>
        </p:spPr>
      </p:pic>
      <p:pic>
        <p:nvPicPr>
          <p:cNvPr id="1029" name="Picture 5" descr="J:\марині ст\_IGP1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49599" y="-7072386"/>
            <a:ext cx="5420225" cy="4286280"/>
          </a:xfrm>
          <a:prstGeom prst="rect">
            <a:avLst/>
          </a:prstGeom>
          <a:noFill/>
        </p:spPr>
      </p:pic>
      <p:pic>
        <p:nvPicPr>
          <p:cNvPr id="1030" name="Picture 6" descr="J:\марині ст\IMG_20160509_1039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00570"/>
            <a:ext cx="400052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143000"/>
          </a:xfrm>
        </p:spPr>
        <p:txBody>
          <a:bodyPr/>
          <a:lstStyle/>
          <a:p>
            <a:r>
              <a:rPr lang="uk-UA" b="1" i="1" u="sng" dirty="0" smtClean="0"/>
              <a:t>Ціннісне ставлення до праці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1448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J:\марині ст\P60405-124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2786082" cy="2099802"/>
          </a:xfrm>
          <a:prstGeom prst="rect">
            <a:avLst/>
          </a:prstGeom>
          <a:noFill/>
        </p:spPr>
      </p:pic>
      <p:pic>
        <p:nvPicPr>
          <p:cNvPr id="2051" name="Picture 3" descr="J:\марині ст\P60408-103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429132"/>
            <a:ext cx="2075774" cy="1857388"/>
          </a:xfrm>
          <a:prstGeom prst="rect">
            <a:avLst/>
          </a:prstGeom>
          <a:noFill/>
        </p:spPr>
      </p:pic>
      <p:pic>
        <p:nvPicPr>
          <p:cNvPr id="1026" name="Picture 2" descr="J:\марині ст\_IGP0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4500570"/>
            <a:ext cx="3071834" cy="1785926"/>
          </a:xfrm>
          <a:prstGeom prst="rect">
            <a:avLst/>
          </a:prstGeom>
          <a:noFill/>
        </p:spPr>
      </p:pic>
      <p:pic>
        <p:nvPicPr>
          <p:cNvPr id="4" name="Picture 2" descr="E:\Фото\Фото для сайта\P60408-103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392400" y="-11353800"/>
            <a:ext cx="4861856" cy="3600000"/>
          </a:xfrm>
          <a:prstGeom prst="rect">
            <a:avLst/>
          </a:prstGeom>
          <a:noFill/>
        </p:spPr>
      </p:pic>
      <p:pic>
        <p:nvPicPr>
          <p:cNvPr id="1027" name="Picture 3" descr="E:\Фото\Фото для сайта\P60406-16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857364"/>
            <a:ext cx="2786050" cy="224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P1020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367254" y="47077618"/>
            <a:ext cx="11314176" cy="848563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/>
              <a:t>Ціннісне ставлення до культури та мистецтва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J:\марині ст\IMG_0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3319900" cy="2768649"/>
          </a:xfrm>
          <a:prstGeom prst="rect">
            <a:avLst/>
          </a:prstGeom>
          <a:noFill/>
        </p:spPr>
      </p:pic>
      <p:pic>
        <p:nvPicPr>
          <p:cNvPr id="6147" name="Picture 3" descr="J:\марині ст\IMG_1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773400" y="-10134600"/>
            <a:ext cx="5400000" cy="3600000"/>
          </a:xfrm>
          <a:prstGeom prst="rect">
            <a:avLst/>
          </a:prstGeom>
          <a:noFill/>
        </p:spPr>
      </p:pic>
      <p:pic>
        <p:nvPicPr>
          <p:cNvPr id="6149" name="Picture 5" descr="J:\марині ст\IMG_1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4000" y="3571876"/>
            <a:ext cx="4320000" cy="2814707"/>
          </a:xfrm>
          <a:prstGeom prst="rect">
            <a:avLst/>
          </a:prstGeom>
          <a:noFill/>
        </p:spPr>
      </p:pic>
      <p:pic>
        <p:nvPicPr>
          <p:cNvPr id="6150" name="Picture 6" descr="J:\марині ст\IMG_11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754224" y="-9163050"/>
            <a:ext cx="5525265" cy="3600000"/>
          </a:xfrm>
          <a:prstGeom prst="rect">
            <a:avLst/>
          </a:prstGeom>
          <a:noFill/>
        </p:spPr>
      </p:pic>
      <p:pic>
        <p:nvPicPr>
          <p:cNvPr id="1026" name="Picture 2" descr="J:\марині ст\IMG_95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4000504"/>
            <a:ext cx="4357718" cy="2857496"/>
          </a:xfrm>
          <a:prstGeom prst="rect">
            <a:avLst/>
          </a:prstGeom>
          <a:noFill/>
        </p:spPr>
      </p:pic>
      <p:pic>
        <p:nvPicPr>
          <p:cNvPr id="1027" name="Picture 3" descr="J:\фото шевченко\IMG_20161005_1120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1000108"/>
            <a:ext cx="3714744" cy="2171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1357298"/>
          </a:xfrm>
        </p:spPr>
        <p:txBody>
          <a:bodyPr>
            <a:noAutofit/>
          </a:bodyPr>
          <a:lstStyle/>
          <a:p>
            <a:r>
              <a:rPr lang="ru-RU" b="1" i="1" kern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kern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kern="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Ціннісне</a:t>
            </a:r>
            <a:r>
              <a:rPr lang="ru-RU" b="1" i="1" kern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kern="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b="1" i="1" kern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kern="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сімї</a:t>
            </a:r>
            <a:r>
              <a:rPr lang="ru-RU" b="1" i="1" kern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kern="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родини</a:t>
            </a:r>
            <a:r>
              <a:rPr lang="ru-RU" b="1" i="1" kern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людей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J:\марині ст\IMG_9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3571900" cy="2599868"/>
          </a:xfrm>
          <a:prstGeom prst="rect">
            <a:avLst/>
          </a:prstGeom>
          <a:noFill/>
        </p:spPr>
      </p:pic>
      <p:pic>
        <p:nvPicPr>
          <p:cNvPr id="2051" name="Picture 3" descr="J:\8 марта\DSCN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429132"/>
            <a:ext cx="3000396" cy="1857388"/>
          </a:xfrm>
          <a:prstGeom prst="rect">
            <a:avLst/>
          </a:prstGeom>
          <a:noFill/>
        </p:spPr>
      </p:pic>
      <p:pic>
        <p:nvPicPr>
          <p:cNvPr id="1026" name="Picture 2" descr="J:\Даня Гусев\IMG_20160929_120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43050"/>
            <a:ext cx="3643338" cy="2571768"/>
          </a:xfrm>
          <a:prstGeom prst="rect">
            <a:avLst/>
          </a:prstGeom>
          <a:noFill/>
        </p:spPr>
      </p:pic>
      <p:pic>
        <p:nvPicPr>
          <p:cNvPr id="3" name="Picture 2" descr="J:\Даня Гусев\IMG_20160929_115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214554"/>
            <a:ext cx="3143272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Ціннісне ставлення до себе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7" name="Picture 1" descr="J:\фото шевченко\IMG_20161004_125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685488" cy="2500330"/>
          </a:xfrm>
          <a:prstGeom prst="rect">
            <a:avLst/>
          </a:prstGeom>
          <a:noFill/>
        </p:spPr>
      </p:pic>
      <p:pic>
        <p:nvPicPr>
          <p:cNvPr id="1026" name="Picture 2" descr="J:\фото сентябрь\IMG_20160923_135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4286248" cy="2885620"/>
          </a:xfrm>
          <a:prstGeom prst="rect">
            <a:avLst/>
          </a:prstGeom>
          <a:noFill/>
        </p:spPr>
      </p:pic>
      <p:pic>
        <p:nvPicPr>
          <p:cNvPr id="1027" name="Picture 3" descr="J:\Олимпийская неделя\IMG_20160912_082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3143272" cy="2428892"/>
          </a:xfrm>
          <a:prstGeom prst="rect">
            <a:avLst/>
          </a:prstGeom>
          <a:noFill/>
        </p:spPr>
      </p:pic>
      <p:pic>
        <p:nvPicPr>
          <p:cNvPr id="1028" name="Picture 4" descr="J:\Олимпийская неделя\IMG_20160914_095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86256"/>
            <a:ext cx="425686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351</TotalTime>
  <Words>80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3</vt:lpstr>
      <vt:lpstr>Виховна робота</vt:lpstr>
      <vt:lpstr>Виховна проблема</vt:lpstr>
      <vt:lpstr>Основні напрями виховної діяльності</vt:lpstr>
      <vt:lpstr>Ціннісне ставлення до суспільства і держави</vt:lpstr>
      <vt:lpstr>Ціннісне ставлення до праці</vt:lpstr>
      <vt:lpstr>Ціннісне ставлення до культури та мистецтва </vt:lpstr>
      <vt:lpstr> Ціннісне ставлення до сімї, родини, людей</vt:lpstr>
      <vt:lpstr>Ціннісне ставлення до себе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ДІЯЛЬНОСТІ БРОСКІВСЬКОЇ ЗОШ ДО ДЕРЖАВНОЇ АТЕСТАЦІЇ ЗАКЛАДУ 2016 - 2017 н.р.</dc:title>
  <dc:creator>Админ</dc:creator>
  <cp:lastModifiedBy>Admin</cp:lastModifiedBy>
  <cp:revision>51</cp:revision>
  <dcterms:created xsi:type="dcterms:W3CDTF">2016-10-18T19:26:27Z</dcterms:created>
  <dcterms:modified xsi:type="dcterms:W3CDTF">2018-11-19T13:17:21Z</dcterms:modified>
</cp:coreProperties>
</file>